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9" r:id="rId4"/>
    <p:sldId id="325" r:id="rId5"/>
    <p:sldId id="330" r:id="rId6"/>
    <p:sldId id="331" r:id="rId7"/>
    <p:sldId id="328" r:id="rId8"/>
    <p:sldId id="296" r:id="rId9"/>
    <p:sldId id="295" r:id="rId10"/>
    <p:sldId id="289" r:id="rId11"/>
    <p:sldId id="258" r:id="rId12"/>
    <p:sldId id="259" r:id="rId13"/>
    <p:sldId id="261" r:id="rId14"/>
    <p:sldId id="262" r:id="rId15"/>
    <p:sldId id="263" r:id="rId16"/>
    <p:sldId id="264" r:id="rId17"/>
    <p:sldId id="265" r:id="rId18"/>
    <p:sldId id="260" r:id="rId19"/>
    <p:sldId id="266" r:id="rId20"/>
    <p:sldId id="267" r:id="rId21"/>
    <p:sldId id="268" r:id="rId22"/>
    <p:sldId id="269" r:id="rId23"/>
    <p:sldId id="270" r:id="rId24"/>
    <p:sldId id="271" r:id="rId25"/>
    <p:sldId id="272" r:id="rId26"/>
    <p:sldId id="274" r:id="rId27"/>
    <p:sldId id="275" r:id="rId28"/>
    <p:sldId id="282" r:id="rId29"/>
    <p:sldId id="283" r:id="rId30"/>
    <p:sldId id="279" r:id="rId31"/>
    <p:sldId id="280" r:id="rId32"/>
    <p:sldId id="284" r:id="rId33"/>
    <p:sldId id="277" r:id="rId34"/>
    <p:sldId id="276" r:id="rId35"/>
    <p:sldId id="297" r:id="rId36"/>
    <p:sldId id="290" r:id="rId37"/>
    <p:sldId id="285" r:id="rId38"/>
    <p:sldId id="291" r:id="rId39"/>
    <p:sldId id="292" r:id="rId40"/>
    <p:sldId id="293" r:id="rId41"/>
    <p:sldId id="294" r:id="rId42"/>
    <p:sldId id="323" r:id="rId43"/>
    <p:sldId id="298" r:id="rId44"/>
    <p:sldId id="299" r:id="rId45"/>
    <p:sldId id="301" r:id="rId46"/>
    <p:sldId id="300" r:id="rId47"/>
    <p:sldId id="302" r:id="rId48"/>
    <p:sldId id="303" r:id="rId49"/>
    <p:sldId id="304" r:id="rId50"/>
    <p:sldId id="305" r:id="rId51"/>
    <p:sldId id="307" r:id="rId52"/>
    <p:sldId id="308" r:id="rId53"/>
    <p:sldId id="309" r:id="rId54"/>
    <p:sldId id="321" r:id="rId55"/>
    <p:sldId id="311" r:id="rId56"/>
    <p:sldId id="312" r:id="rId57"/>
    <p:sldId id="313" r:id="rId58"/>
    <p:sldId id="314" r:id="rId59"/>
    <p:sldId id="315" r:id="rId60"/>
    <p:sldId id="320" r:id="rId61"/>
    <p:sldId id="319" r:id="rId62"/>
    <p:sldId id="322" r:id="rId63"/>
    <p:sldId id="318" r:id="rId64"/>
    <p:sldId id="324" r:id="rId65"/>
    <p:sldId id="273"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FE019E9A-E31B-47DE-B04C-D7E1817882F0}">
          <p14:sldIdLst>
            <p14:sldId id="256"/>
            <p14:sldId id="326"/>
            <p14:sldId id="329"/>
            <p14:sldId id="325"/>
            <p14:sldId id="330"/>
            <p14:sldId id="331"/>
            <p14:sldId id="328"/>
            <p14:sldId id="296"/>
            <p14:sldId id="295"/>
            <p14:sldId id="289"/>
            <p14:sldId id="258"/>
            <p14:sldId id="259"/>
            <p14:sldId id="261"/>
            <p14:sldId id="262"/>
            <p14:sldId id="263"/>
            <p14:sldId id="264"/>
            <p14:sldId id="265"/>
            <p14:sldId id="260"/>
            <p14:sldId id="266"/>
            <p14:sldId id="267"/>
            <p14:sldId id="268"/>
            <p14:sldId id="269"/>
            <p14:sldId id="270"/>
            <p14:sldId id="271"/>
            <p14:sldId id="272"/>
            <p14:sldId id="274"/>
            <p14:sldId id="275"/>
            <p14:sldId id="282"/>
            <p14:sldId id="283"/>
            <p14:sldId id="279"/>
            <p14:sldId id="280"/>
            <p14:sldId id="284"/>
            <p14:sldId id="277"/>
            <p14:sldId id="276"/>
            <p14:sldId id="297"/>
            <p14:sldId id="290"/>
            <p14:sldId id="285"/>
            <p14:sldId id="291"/>
            <p14:sldId id="292"/>
            <p14:sldId id="293"/>
            <p14:sldId id="294"/>
            <p14:sldId id="323"/>
            <p14:sldId id="298"/>
            <p14:sldId id="299"/>
            <p14:sldId id="301"/>
            <p14:sldId id="300"/>
            <p14:sldId id="302"/>
            <p14:sldId id="303"/>
            <p14:sldId id="304"/>
            <p14:sldId id="305"/>
            <p14:sldId id="307"/>
            <p14:sldId id="308"/>
            <p14:sldId id="309"/>
            <p14:sldId id="321"/>
            <p14:sldId id="311"/>
            <p14:sldId id="312"/>
            <p14:sldId id="313"/>
            <p14:sldId id="314"/>
            <p14:sldId id="315"/>
            <p14:sldId id="320"/>
            <p14:sldId id="319"/>
            <p14:sldId id="322"/>
            <p14:sldId id="318"/>
            <p14:sldId id="324"/>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D012BF-E8A8-460E-9C17-2A62096F30D5}"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168145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D012BF-E8A8-460E-9C17-2A62096F30D5}"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5648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D012BF-E8A8-460E-9C17-2A62096F30D5}"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41115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D012BF-E8A8-460E-9C17-2A62096F30D5}"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84174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D012BF-E8A8-460E-9C17-2A62096F30D5}"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213719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D012BF-E8A8-460E-9C17-2A62096F30D5}" type="datetimeFigureOut">
              <a:rPr lang="ru-RU" smtClean="0"/>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224404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D012BF-E8A8-460E-9C17-2A62096F30D5}" type="datetimeFigureOut">
              <a:rPr lang="ru-RU" smtClean="0"/>
              <a:t>18.05.2021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173662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D012BF-E8A8-460E-9C17-2A62096F30D5}" type="datetimeFigureOut">
              <a:rPr lang="ru-RU" smtClean="0"/>
              <a:t>18.05.2021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56007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D012BF-E8A8-460E-9C17-2A62096F30D5}" type="datetimeFigureOut">
              <a:rPr lang="ru-RU" smtClean="0"/>
              <a:t>18.05.2021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153761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8D012BF-E8A8-460E-9C17-2A62096F30D5}" type="datetimeFigureOut">
              <a:rPr lang="ru-RU" smtClean="0"/>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163765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8D012BF-E8A8-460E-9C17-2A62096F30D5}" type="datetimeFigureOut">
              <a:rPr lang="ru-RU" smtClean="0"/>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ACCE82-7A33-475D-9EF7-265790EA184C}" type="slidenum">
              <a:rPr lang="ru-RU" smtClean="0"/>
              <a:t>‹#›</a:t>
            </a:fld>
            <a:endParaRPr lang="ru-RU"/>
          </a:p>
        </p:txBody>
      </p:sp>
    </p:spTree>
    <p:extLst>
      <p:ext uri="{BB962C8B-B14F-4D97-AF65-F5344CB8AC3E}">
        <p14:creationId xmlns:p14="http://schemas.microsoft.com/office/powerpoint/2010/main" val="122137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012BF-E8A8-460E-9C17-2A62096F30D5}" type="datetimeFigureOut">
              <a:rPr lang="ru-RU" smtClean="0"/>
              <a:t>18.05.2021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CCE82-7A33-475D-9EF7-265790EA184C}" type="slidenum">
              <a:rPr lang="ru-RU" smtClean="0"/>
              <a:t>‹#›</a:t>
            </a:fld>
            <a:endParaRPr lang="ru-RU"/>
          </a:p>
        </p:txBody>
      </p:sp>
    </p:spTree>
    <p:extLst>
      <p:ext uri="{BB962C8B-B14F-4D97-AF65-F5344CB8AC3E}">
        <p14:creationId xmlns:p14="http://schemas.microsoft.com/office/powerpoint/2010/main" val="252460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abram-sport@mail.r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lvl="0"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1600" dirty="0">
                <a:solidFill>
                  <a:srgbClr val="000000"/>
                </a:solidFill>
                <a:latin typeface="Tahoma" panose="020B0604030504040204" pitchFamily="34" charset="0"/>
                <a:ea typeface="+mn-ea"/>
                <a:cs typeface="Tahoma" panose="020B0604030504040204" pitchFamily="34" charset="0"/>
              </a:rPr>
              <a:t/>
            </a:r>
            <a:br>
              <a:rPr lang="ru-RU" altLang="ru-RU" sz="1600" dirty="0">
                <a:solidFill>
                  <a:srgbClr val="000000"/>
                </a:solidFill>
                <a:latin typeface="Tahoma" panose="020B0604030504040204" pitchFamily="34" charset="0"/>
                <a:ea typeface="+mn-ea"/>
                <a:cs typeface="Tahoma" panose="020B0604030504040204" pitchFamily="34" charset="0"/>
              </a:rPr>
            </a:br>
            <a:endParaRPr lang="ru-RU" dirty="0"/>
          </a:p>
        </p:txBody>
      </p:sp>
      <p:sp>
        <p:nvSpPr>
          <p:cNvPr id="3" name="Подзаголовок 2"/>
          <p:cNvSpPr>
            <a:spLocks noGrp="1"/>
          </p:cNvSpPr>
          <p:nvPr>
            <p:ph type="subTitle" idx="1"/>
          </p:nvPr>
        </p:nvSpPr>
        <p:spPr>
          <a:xfrm>
            <a:off x="612741" y="2762054"/>
            <a:ext cx="10935093" cy="3657600"/>
          </a:xfrm>
        </p:spPr>
        <p:txBody>
          <a:bodyPr>
            <a:normAutofit/>
          </a:bodyPr>
          <a:lstStyle/>
          <a:p>
            <a:pPr algn="l"/>
            <a:r>
              <a:rPr lang="ru-RU" altLang="ru-RU" sz="2500" b="1" dirty="0">
                <a:solidFill>
                  <a:srgbClr val="0070C0"/>
                </a:solidFill>
                <a:latin typeface="Tahoma" panose="020B0604030504040204" pitchFamily="34" charset="0"/>
                <a:ea typeface="+mj-ea"/>
                <a:cs typeface="Tahoma" panose="020B0604030504040204" pitchFamily="34" charset="0"/>
              </a:rPr>
              <a:t>Региональный методический семинар </a:t>
            </a:r>
            <a:br>
              <a:rPr lang="ru-RU" altLang="ru-RU" sz="2500" b="1" dirty="0">
                <a:solidFill>
                  <a:srgbClr val="0070C0"/>
                </a:solidFill>
                <a:latin typeface="Tahoma" panose="020B0604030504040204" pitchFamily="34" charset="0"/>
                <a:ea typeface="+mj-ea"/>
                <a:cs typeface="Tahoma" panose="020B0604030504040204" pitchFamily="34" charset="0"/>
              </a:rPr>
            </a:br>
            <a:r>
              <a:rPr lang="ru-RU" altLang="ru-RU" sz="1800" b="1" dirty="0">
                <a:solidFill>
                  <a:srgbClr val="C00000"/>
                </a:solidFill>
                <a:latin typeface="Tahoma" panose="020B0604030504040204" pitchFamily="34" charset="0"/>
                <a:ea typeface="+mj-ea"/>
                <a:cs typeface="Tahoma" panose="020B0604030504040204" pitchFamily="34" charset="0"/>
              </a:rPr>
              <a:t/>
            </a:r>
            <a:br>
              <a:rPr lang="ru-RU" altLang="ru-RU" sz="1800" b="1" dirty="0">
                <a:solidFill>
                  <a:srgbClr val="C00000"/>
                </a:solidFill>
                <a:latin typeface="Tahoma" panose="020B0604030504040204" pitchFamily="34" charset="0"/>
                <a:ea typeface="+mj-ea"/>
                <a:cs typeface="Tahoma" panose="020B0604030504040204" pitchFamily="34" charset="0"/>
              </a:rPr>
            </a:br>
            <a:r>
              <a:rPr lang="ru-RU" altLang="ru-RU" sz="2000" b="1" dirty="0">
                <a:solidFill>
                  <a:srgbClr val="00B050"/>
                </a:solidFill>
                <a:latin typeface="Tahoma" panose="020B0604030504040204" pitchFamily="34" charset="0"/>
                <a:ea typeface="+mj-ea"/>
                <a:cs typeface="Tahoma" panose="020B0604030504040204" pitchFamily="34" charset="0"/>
              </a:rPr>
              <a:t>Особенности разработки муниципальных программ развития физической культуры и спорта и программ развития организаций, осуществляющих подготовку спортивного </a:t>
            </a:r>
            <a:r>
              <a:rPr lang="ru-RU" altLang="ru-RU" sz="2000" b="1" dirty="0" smtClean="0">
                <a:solidFill>
                  <a:srgbClr val="00B050"/>
                </a:solidFill>
                <a:latin typeface="Tahoma" panose="020B0604030504040204" pitchFamily="34" charset="0"/>
                <a:ea typeface="+mj-ea"/>
                <a:cs typeface="Tahoma" panose="020B0604030504040204" pitchFamily="34" charset="0"/>
              </a:rPr>
              <a:t>резерва</a:t>
            </a:r>
          </a:p>
          <a:p>
            <a:pPr algn="l"/>
            <a:endParaRPr lang="ru-RU" altLang="ru-RU" sz="2000" b="1" dirty="0">
              <a:solidFill>
                <a:srgbClr val="00B050"/>
              </a:solidFill>
              <a:latin typeface="Tahoma" panose="020B0604030504040204" pitchFamily="34" charset="0"/>
              <a:ea typeface="+mj-ea"/>
              <a:cs typeface="Tahoma" panose="020B0604030504040204" pitchFamily="34" charset="0"/>
            </a:endParaRPr>
          </a:p>
          <a:p>
            <a:pPr algn="l"/>
            <a:r>
              <a:rPr lang="ru-RU" altLang="ru-RU" sz="2000" b="1" dirty="0">
                <a:solidFill>
                  <a:srgbClr val="00B050"/>
                </a:solidFill>
                <a:latin typeface="Tahoma" panose="020B0604030504040204" pitchFamily="34" charset="0"/>
                <a:ea typeface="+mj-ea"/>
                <a:cs typeface="Tahoma" panose="020B0604030504040204" pitchFamily="34" charset="0"/>
              </a:rPr>
              <a:t>Требования и рекомендации при разработке программ спортивной подготовки. Актуализация программ спортивной подготовки. </a:t>
            </a:r>
            <a:br>
              <a:rPr lang="ru-RU" altLang="ru-RU" sz="2000" b="1" dirty="0">
                <a:solidFill>
                  <a:srgbClr val="00B050"/>
                </a:solidFill>
                <a:latin typeface="Tahoma" panose="020B0604030504040204" pitchFamily="34" charset="0"/>
                <a:ea typeface="+mj-ea"/>
                <a:cs typeface="Tahoma" panose="020B0604030504040204" pitchFamily="34" charset="0"/>
              </a:rPr>
            </a:br>
            <a:r>
              <a:rPr lang="ru-RU" altLang="ru-RU" sz="2200" b="1" i="1" dirty="0">
                <a:solidFill>
                  <a:srgbClr val="00B050"/>
                </a:solidFill>
                <a:latin typeface="Tahoma" panose="020B0604030504040204" pitchFamily="34" charset="0"/>
                <a:ea typeface="+mj-ea"/>
                <a:cs typeface="Tahoma" panose="020B0604030504040204" pitchFamily="34" charset="0"/>
              </a:rPr>
              <a:t/>
            </a:r>
            <a:br>
              <a:rPr lang="ru-RU" altLang="ru-RU" sz="2200" b="1" i="1" dirty="0">
                <a:solidFill>
                  <a:srgbClr val="00B050"/>
                </a:solidFill>
                <a:latin typeface="Tahoma" panose="020B0604030504040204" pitchFamily="34" charset="0"/>
                <a:ea typeface="+mj-ea"/>
                <a:cs typeface="Tahoma" panose="020B0604030504040204" pitchFamily="34" charset="0"/>
              </a:rPr>
            </a:br>
            <a:r>
              <a:rPr lang="ru-RU" altLang="ru-RU" sz="2200" b="1" i="1" dirty="0">
                <a:solidFill>
                  <a:srgbClr val="00B050"/>
                </a:solidFill>
                <a:latin typeface="Tahoma" panose="020B0604030504040204" pitchFamily="34" charset="0"/>
                <a:ea typeface="+mj-ea"/>
                <a:cs typeface="Tahoma" panose="020B0604030504040204" pitchFamily="34" charset="0"/>
              </a:rPr>
              <a:t/>
            </a:r>
            <a:br>
              <a:rPr lang="ru-RU" altLang="ru-RU" sz="2200" b="1" i="1" dirty="0">
                <a:solidFill>
                  <a:srgbClr val="00B050"/>
                </a:solidFill>
                <a:latin typeface="Tahoma" panose="020B0604030504040204" pitchFamily="34" charset="0"/>
                <a:ea typeface="+mj-ea"/>
                <a:cs typeface="Tahoma" panose="020B0604030504040204" pitchFamily="34" charset="0"/>
              </a:rPr>
            </a:br>
            <a:r>
              <a:rPr lang="ru-RU" altLang="ru-RU" sz="1400" dirty="0" smtClean="0">
                <a:solidFill>
                  <a:srgbClr val="000000"/>
                </a:solidFill>
                <a:latin typeface="Tahoma" panose="020B0604030504040204" pitchFamily="34" charset="0"/>
                <a:ea typeface="+mj-ea"/>
                <a:cs typeface="Tahoma" panose="020B0604030504040204" pitchFamily="34" charset="0"/>
              </a:rPr>
              <a:t>г</a:t>
            </a:r>
            <a:r>
              <a:rPr lang="ru-RU" altLang="ru-RU" sz="1400" dirty="0">
                <a:solidFill>
                  <a:srgbClr val="000000"/>
                </a:solidFill>
                <a:latin typeface="Tahoma" panose="020B0604030504040204" pitchFamily="34" charset="0"/>
                <a:ea typeface="+mj-ea"/>
                <a:cs typeface="Tahoma" panose="020B0604030504040204" pitchFamily="34" charset="0"/>
              </a:rPr>
              <a:t>. Ханты-Мансийск, 18 мая 2021 г.</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l="13834" t="18626" r="65572" b="68518"/>
          <a:stretch>
            <a:fillRect/>
          </a:stretch>
        </p:blipFill>
        <p:spPr bwMode="auto">
          <a:xfrm>
            <a:off x="0" y="107950"/>
            <a:ext cx="43783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cf2.ppt-online.org/files2/slide/9/98NwPABqb2aozIgrvk0Fh5TmROiyu4ZQYdKsLHU6XC/slide-3.jpg"/>
          <p:cNvPicPr>
            <a:picLocks noChangeAspect="1" noChangeArrowheads="1"/>
          </p:cNvPicPr>
          <p:nvPr/>
        </p:nvPicPr>
        <p:blipFill>
          <a:blip r:embed="rId3">
            <a:extLst>
              <a:ext uri="{28A0092B-C50C-407E-A947-70E740481C1C}">
                <a14:useLocalDpi xmlns:a14="http://schemas.microsoft.com/office/drawing/2010/main" val="0"/>
              </a:ext>
            </a:extLst>
          </a:blip>
          <a:srcRect l="5409" t="35855" r="48740" b="8647"/>
          <a:stretch>
            <a:fillRect/>
          </a:stretch>
        </p:blipFill>
        <p:spPr bwMode="auto">
          <a:xfrm>
            <a:off x="7419975" y="171450"/>
            <a:ext cx="4343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60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60360"/>
          </a:xfrm>
        </p:spPr>
        <p:txBody>
          <a:bodyPr>
            <a:noAutofit/>
          </a:bodyPr>
          <a:lstStyle/>
          <a:p>
            <a:pPr lvl="0" algn="ctr"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Разнообразие программ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сфере физической культуры и спорта</a:t>
            </a:r>
            <a:endParaRPr lang="ru-RU" sz="2800" dirty="0"/>
          </a:p>
        </p:txBody>
      </p:sp>
      <p:sp>
        <p:nvSpPr>
          <p:cNvPr id="3" name="Объект 2"/>
          <p:cNvSpPr>
            <a:spLocks noGrp="1"/>
          </p:cNvSpPr>
          <p:nvPr>
            <p:ph idx="1"/>
          </p:nvPr>
        </p:nvSpPr>
        <p:spPr>
          <a:xfrm>
            <a:off x="524759" y="1564849"/>
            <a:ext cx="11142482" cy="5081048"/>
          </a:xfrm>
        </p:spPr>
        <p:txBody>
          <a:bodyPr>
            <a:normAutofit fontScale="92500" lnSpcReduction="10000"/>
          </a:bodyPr>
          <a:lstStyle/>
          <a:p>
            <a:pPr lvl="0"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Государственная программа Российской Федерации «Развитие физической культуры и спорта </a:t>
            </a:r>
            <a:r>
              <a:rPr lang="ru-RU" altLang="ru-RU" sz="2000" dirty="0">
                <a:solidFill>
                  <a:srgbClr val="000000"/>
                </a:solidFill>
                <a:latin typeface="PT Sans"/>
                <a:cs typeface="Arial" panose="020B0604020202020204" pitchFamily="34" charset="0"/>
              </a:rPr>
              <a:t>в Российской </a:t>
            </a:r>
            <a:r>
              <a:rPr lang="ru-RU" altLang="ru-RU" sz="2000" dirty="0" smtClean="0">
                <a:solidFill>
                  <a:srgbClr val="000000"/>
                </a:solidFill>
                <a:latin typeface="PT Sans"/>
                <a:cs typeface="Arial" panose="020B0604020202020204" pitchFamily="34" charset="0"/>
              </a:rPr>
              <a:t>Федерации»</a:t>
            </a:r>
          </a:p>
          <a:p>
            <a:pPr algn="just" eaLnBrk="0" fontAlgn="base" hangingPunct="0">
              <a:lnSpc>
                <a:spcPct val="100000"/>
              </a:lnSpc>
              <a:spcBef>
                <a:spcPct val="0"/>
              </a:spcBef>
              <a:spcAft>
                <a:spcPts val="600"/>
              </a:spcAft>
            </a:pPr>
            <a:r>
              <a:rPr lang="ru-RU" altLang="ru-RU" sz="2000" dirty="0">
                <a:solidFill>
                  <a:srgbClr val="000000"/>
                </a:solidFill>
                <a:latin typeface="PT Sans"/>
                <a:cs typeface="Arial" panose="020B0604020202020204" pitchFamily="34" charset="0"/>
              </a:rPr>
              <a:t>Программа развития вида спорта в Российской Федерации </a:t>
            </a:r>
            <a:endParaRPr lang="ru-RU" altLang="ru-RU" sz="2000" dirty="0" smtClean="0">
              <a:solidFill>
                <a:srgbClr val="000000"/>
              </a:solidFill>
              <a:latin typeface="PT Sans"/>
              <a:cs typeface="Arial" panose="020B0604020202020204" pitchFamily="34" charset="0"/>
            </a:endParaRP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Государственная программа субъекта </a:t>
            </a:r>
            <a:r>
              <a:rPr lang="ru-RU" altLang="ru-RU" sz="2000" dirty="0">
                <a:solidFill>
                  <a:srgbClr val="000000"/>
                </a:solidFill>
                <a:latin typeface="PT Sans"/>
                <a:cs typeface="Arial" panose="020B0604020202020204" pitchFamily="34" charset="0"/>
              </a:rPr>
              <a:t>Российской Федерации </a:t>
            </a:r>
            <a:r>
              <a:rPr lang="ru-RU" altLang="ru-RU" sz="2000" dirty="0" smtClean="0">
                <a:solidFill>
                  <a:srgbClr val="000000"/>
                </a:solidFill>
                <a:latin typeface="PT Sans"/>
                <a:cs typeface="Arial" panose="020B0604020202020204" pitchFamily="34" charset="0"/>
              </a:rPr>
              <a:t>«</a:t>
            </a:r>
            <a:r>
              <a:rPr lang="ru-RU" altLang="ru-RU" sz="2000" dirty="0">
                <a:solidFill>
                  <a:srgbClr val="000000"/>
                </a:solidFill>
                <a:latin typeface="PT Sans"/>
                <a:cs typeface="Arial" panose="020B0604020202020204" pitchFamily="34" charset="0"/>
              </a:rPr>
              <a:t>Развитие физической культуры и спорта в субъекте Российской </a:t>
            </a:r>
            <a:r>
              <a:rPr lang="ru-RU" altLang="ru-RU" sz="2000" dirty="0" smtClean="0">
                <a:solidFill>
                  <a:srgbClr val="000000"/>
                </a:solidFill>
                <a:latin typeface="PT Sans"/>
                <a:cs typeface="Arial" panose="020B0604020202020204" pitchFamily="34" charset="0"/>
              </a:rPr>
              <a:t>Федерации»</a:t>
            </a:r>
            <a:endParaRPr lang="ru-RU" altLang="ru-RU" sz="2000" dirty="0">
              <a:solidFill>
                <a:srgbClr val="000000"/>
              </a:solidFill>
              <a:latin typeface="PT Sans"/>
              <a:cs typeface="Arial" panose="020B0604020202020204" pitchFamily="34" charset="0"/>
            </a:endParaRP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Межмуниципальная программа </a:t>
            </a:r>
            <a:r>
              <a:rPr lang="ru-RU" altLang="ru-RU" sz="2000" dirty="0">
                <a:solidFill>
                  <a:srgbClr val="000000"/>
                </a:solidFill>
                <a:latin typeface="PT Sans"/>
                <a:cs typeface="Arial" panose="020B0604020202020204" pitchFamily="34" charset="0"/>
              </a:rPr>
              <a:t>в области физической культуры и спорта</a:t>
            </a:r>
          </a:p>
          <a:p>
            <a:pPr algn="just" eaLnBrk="0" fontAlgn="base" hangingPunct="0">
              <a:lnSpc>
                <a:spcPct val="100000"/>
              </a:lnSpc>
              <a:spcBef>
                <a:spcPct val="0"/>
              </a:spcBef>
              <a:spcAft>
                <a:spcPts val="600"/>
              </a:spcAft>
            </a:pPr>
            <a:r>
              <a:rPr lang="ru-RU" altLang="ru-RU" sz="2000" dirty="0">
                <a:solidFill>
                  <a:srgbClr val="000000"/>
                </a:solidFill>
                <a:latin typeface="PT Sans"/>
                <a:cs typeface="Arial" panose="020B0604020202020204" pitchFamily="34" charset="0"/>
              </a:rPr>
              <a:t>Программа развития вида спорта в субъекте Российской Федерации </a:t>
            </a:r>
            <a:endParaRPr lang="ru-RU" altLang="ru-RU" sz="2000" dirty="0" smtClean="0">
              <a:solidFill>
                <a:srgbClr val="000000"/>
              </a:solidFill>
              <a:latin typeface="PT Sans"/>
              <a:cs typeface="Arial" panose="020B0604020202020204" pitchFamily="34" charset="0"/>
            </a:endParaRP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Муниципальная </a:t>
            </a:r>
            <a:r>
              <a:rPr lang="ru-RU" altLang="ru-RU" sz="2000" dirty="0">
                <a:solidFill>
                  <a:srgbClr val="000000"/>
                </a:solidFill>
                <a:latin typeface="PT Sans"/>
                <a:cs typeface="Arial" panose="020B0604020202020204" pitchFamily="34" charset="0"/>
              </a:rPr>
              <a:t>программа «Развитие физической культуры и спорта </a:t>
            </a:r>
            <a:r>
              <a:rPr lang="ru-RU" altLang="ru-RU" sz="2000" dirty="0" smtClean="0">
                <a:solidFill>
                  <a:srgbClr val="000000"/>
                </a:solidFill>
                <a:latin typeface="PT Sans"/>
                <a:cs typeface="Arial" panose="020B0604020202020204" pitchFamily="34" charset="0"/>
              </a:rPr>
              <a:t>на территории муниципального образования»</a:t>
            </a: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Программа </a:t>
            </a:r>
            <a:r>
              <a:rPr lang="ru-RU" altLang="ru-RU" sz="2000" dirty="0">
                <a:solidFill>
                  <a:srgbClr val="000000"/>
                </a:solidFill>
                <a:latin typeface="PT Sans"/>
                <a:cs typeface="Arial" panose="020B0604020202020204" pitchFamily="34" charset="0"/>
              </a:rPr>
              <a:t>развития вида спорта в </a:t>
            </a:r>
            <a:r>
              <a:rPr lang="ru-RU" altLang="ru-RU" sz="2000" dirty="0" smtClean="0">
                <a:solidFill>
                  <a:srgbClr val="000000"/>
                </a:solidFill>
                <a:latin typeface="PT Sans"/>
                <a:cs typeface="Arial" panose="020B0604020202020204" pitchFamily="34" charset="0"/>
              </a:rPr>
              <a:t>муниципальном образовании</a:t>
            </a:r>
            <a:endParaRPr lang="ru-RU" altLang="ru-RU" sz="2000" dirty="0">
              <a:solidFill>
                <a:srgbClr val="000000"/>
              </a:solidFill>
              <a:latin typeface="PT Sans"/>
              <a:cs typeface="Arial" panose="020B0604020202020204" pitchFamily="34" charset="0"/>
            </a:endParaRP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Программа спортивной подготовки (дополнительная образовательная программа спортивной подготовки)</a:t>
            </a: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Дополнительная общеобразовательная (общеразвивающая и предпрофессиональная) программа в области физической культуры и спорта</a:t>
            </a:r>
          </a:p>
          <a:p>
            <a:pPr algn="just" eaLnBrk="0" fontAlgn="base" hangingPunct="0">
              <a:lnSpc>
                <a:spcPct val="100000"/>
              </a:lnSpc>
              <a:spcBef>
                <a:spcPct val="0"/>
              </a:spcBef>
              <a:spcAft>
                <a:spcPts val="600"/>
              </a:spcAft>
            </a:pPr>
            <a:r>
              <a:rPr lang="ru-RU" altLang="ru-RU" sz="2000" dirty="0" smtClean="0">
                <a:solidFill>
                  <a:srgbClr val="000000"/>
                </a:solidFill>
                <a:latin typeface="PT Sans"/>
                <a:cs typeface="Arial" panose="020B0604020202020204" pitchFamily="34" charset="0"/>
              </a:rPr>
              <a:t>Иные программы</a:t>
            </a:r>
          </a:p>
          <a:p>
            <a:pPr marL="0" indent="0" algn="just" eaLnBrk="0" fontAlgn="base" hangingPunct="0">
              <a:lnSpc>
                <a:spcPct val="100000"/>
              </a:lnSpc>
              <a:spcBef>
                <a:spcPct val="0"/>
              </a:spcBef>
              <a:spcAft>
                <a:spcPts val="600"/>
              </a:spcAft>
              <a:buNone/>
            </a:pPr>
            <a:endParaRPr lang="ru-RU" altLang="ru-RU" sz="2000" dirty="0">
              <a:solidFill>
                <a:srgbClr val="000000"/>
              </a:solidFill>
              <a:latin typeface="PT Sans"/>
              <a:cs typeface="Arial" panose="020B0604020202020204" pitchFamily="34" charset="0"/>
            </a:endParaRPr>
          </a:p>
          <a:p>
            <a:endParaRPr lang="ru-RU" dirty="0"/>
          </a:p>
        </p:txBody>
      </p:sp>
    </p:spTree>
    <p:extLst>
      <p:ext uri="{BB962C8B-B14F-4D97-AF65-F5344CB8AC3E}">
        <p14:creationId xmlns:p14="http://schemas.microsoft.com/office/powerpoint/2010/main" val="322734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33633"/>
            <a:ext cx="10515600" cy="1460173"/>
          </a:xfrm>
        </p:spPr>
        <p:txBody>
          <a:bodyPr>
            <a:noAutofit/>
          </a:bodyPr>
          <a:lstStyle/>
          <a:p>
            <a:pPr lvl="0" algn="ctr"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Федеральный закон от 28.06.2014 N 172-ФЗ</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«О стратегическом планировании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Российской Федерации»</a:t>
            </a:r>
            <a:br>
              <a:rPr lang="ru-RU" altLang="ru-RU" sz="2800" b="1" dirty="0" smtClean="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578644" y="2063487"/>
            <a:ext cx="11034712" cy="3997947"/>
          </a:xfrm>
        </p:spPr>
        <p:txBody>
          <a:bodyPr>
            <a:noAutofit/>
          </a:bodyPr>
          <a:lstStyle/>
          <a:p>
            <a:pPr algn="just">
              <a:lnSpc>
                <a:spcPct val="100000"/>
              </a:lnSpc>
              <a:spcBef>
                <a:spcPts val="0"/>
              </a:spcBef>
            </a:pPr>
            <a:r>
              <a:rPr lang="ru-RU" sz="2000" b="1" dirty="0" smtClean="0">
                <a:solidFill>
                  <a:srgbClr val="C00000"/>
                </a:solidFill>
                <a:latin typeface="Arial" panose="020B0604020202020204" pitchFamily="34" charset="0"/>
                <a:cs typeface="Arial" panose="020B0604020202020204" pitchFamily="34" charset="0"/>
              </a:rPr>
              <a:t>Стратегическое планирование </a:t>
            </a:r>
            <a:r>
              <a:rPr lang="ru-RU" sz="2000" dirty="0" smtClean="0">
                <a:latin typeface="Arial" panose="020B0604020202020204" pitchFamily="34" charset="0"/>
                <a:cs typeface="Arial" panose="020B0604020202020204" pitchFamily="34" charset="0"/>
              </a:rPr>
              <a:t>- деятельность участников стратегического планирования по целеполаганию, прогнозированию, планированию и программированию социально-экономического развития ... муниципальных образований, отраслей экономики и сфер муниципального управления, направленная на решение задач устойчивого социально-экономического развития … муниципальных образований …</a:t>
            </a:r>
          </a:p>
          <a:p>
            <a:pPr algn="just">
              <a:lnSpc>
                <a:spcPct val="100000"/>
              </a:lnSpc>
              <a:spcBef>
                <a:spcPts val="0"/>
              </a:spcBef>
            </a:pPr>
            <a:endParaRPr lang="ru-RU" sz="2000" dirty="0" smtClean="0">
              <a:latin typeface="Arial" panose="020B0604020202020204" pitchFamily="34" charset="0"/>
              <a:cs typeface="Arial" panose="020B0604020202020204" pitchFamily="34" charset="0"/>
            </a:endParaRPr>
          </a:p>
          <a:p>
            <a:pPr algn="just">
              <a:lnSpc>
                <a:spcPct val="100000"/>
              </a:lnSpc>
              <a:spcBef>
                <a:spcPts val="0"/>
              </a:spcBef>
            </a:pPr>
            <a:r>
              <a:rPr lang="ru-RU" sz="2000" b="1" dirty="0" smtClean="0">
                <a:solidFill>
                  <a:srgbClr val="C00000"/>
                </a:solidFill>
                <a:latin typeface="Arial" panose="020B0604020202020204" pitchFamily="34" charset="0"/>
                <a:cs typeface="Arial" panose="020B0604020202020204" pitchFamily="34" charset="0"/>
              </a:rPr>
              <a:t>Стратегическое планирование </a:t>
            </a:r>
            <a:r>
              <a:rPr lang="ru-RU" sz="2000" dirty="0" smtClean="0">
                <a:latin typeface="Arial" panose="020B0604020202020204" pitchFamily="34" charset="0"/>
                <a:cs typeface="Arial" panose="020B0604020202020204" pitchFamily="34" charset="0"/>
              </a:rPr>
              <a:t>— это процесс создания и претворения в жизнь программ и планов действий, и мероприятий, связанных в пространстве (по исполнителям) и во времени (по срокам), нацеленных на выполнение стратегических задач.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02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767" y="365125"/>
            <a:ext cx="11114202" cy="1325563"/>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28.06.2014 N 172-ФЗ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«О </a:t>
            </a:r>
            <a:r>
              <a:rPr lang="ru-RU" altLang="ru-RU" sz="2800" b="1" dirty="0">
                <a:solidFill>
                  <a:srgbClr val="0070C0"/>
                </a:solidFill>
                <a:latin typeface="Tahoma" panose="020B0604030504040204" pitchFamily="34" charset="0"/>
                <a:ea typeface="+mn-ea"/>
                <a:cs typeface="Tahoma" panose="020B0604030504040204" pitchFamily="34" charset="0"/>
              </a:rPr>
              <a:t>стратегическом планировании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a:t>
            </a:r>
            <a:r>
              <a:rPr lang="ru-RU" altLang="ru-RU" sz="2800" b="1" dirty="0" smtClean="0">
                <a:solidFill>
                  <a:srgbClr val="0070C0"/>
                </a:solidFill>
                <a:latin typeface="Tahoma" panose="020B0604030504040204" pitchFamily="34" charset="0"/>
                <a:ea typeface="+mn-ea"/>
                <a:cs typeface="Tahoma" panose="020B0604030504040204" pitchFamily="34" charset="0"/>
              </a:rPr>
              <a:t>Федерации» </a:t>
            </a:r>
            <a:endParaRPr lang="ru-RU" sz="2800" dirty="0"/>
          </a:p>
        </p:txBody>
      </p:sp>
      <p:sp>
        <p:nvSpPr>
          <p:cNvPr id="3" name="Объект 2"/>
          <p:cNvSpPr>
            <a:spLocks noGrp="1"/>
          </p:cNvSpPr>
          <p:nvPr>
            <p:ph idx="1"/>
          </p:nvPr>
        </p:nvSpPr>
        <p:spPr>
          <a:xfrm>
            <a:off x="780068" y="2099002"/>
            <a:ext cx="10515600" cy="4351338"/>
          </a:xfrm>
        </p:spPr>
        <p:txBody>
          <a:bodyPr>
            <a:normAutofit fontScale="77500" lnSpcReduction="20000"/>
          </a:bodyPr>
          <a:lstStyle/>
          <a:p>
            <a:pPr algn="just">
              <a:lnSpc>
                <a:spcPct val="120000"/>
              </a:lnSpc>
              <a:spcBef>
                <a:spcPct val="0"/>
              </a:spcBef>
              <a:spcAft>
                <a:spcPts val="600"/>
              </a:spcAft>
            </a:pPr>
            <a:r>
              <a:rPr lang="ru-RU" altLang="ru-RU" b="1" dirty="0">
                <a:solidFill>
                  <a:srgbClr val="C00000"/>
                </a:solidFill>
                <a:latin typeface="PT Sans"/>
              </a:rPr>
              <a:t>Целеполагание</a:t>
            </a:r>
            <a:r>
              <a:rPr lang="ru-RU" altLang="ru-RU" dirty="0">
                <a:solidFill>
                  <a:srgbClr val="000000"/>
                </a:solidFill>
                <a:latin typeface="PT Sans"/>
              </a:rPr>
              <a:t> - определение направлений, целей и приоритетов социально-экономического развития </a:t>
            </a:r>
            <a:r>
              <a:rPr lang="ru-RU" altLang="ru-RU" dirty="0" smtClean="0">
                <a:solidFill>
                  <a:srgbClr val="000000"/>
                </a:solidFill>
                <a:latin typeface="PT Sans"/>
              </a:rPr>
              <a:t>…</a:t>
            </a:r>
            <a:endParaRPr lang="ru-RU" altLang="ru-RU" dirty="0">
              <a:solidFill>
                <a:srgbClr val="000000"/>
              </a:solidFill>
              <a:latin typeface="PT Sans"/>
            </a:endParaRPr>
          </a:p>
          <a:p>
            <a:pPr algn="just">
              <a:lnSpc>
                <a:spcPct val="120000"/>
              </a:lnSpc>
              <a:spcBef>
                <a:spcPct val="0"/>
              </a:spcBef>
              <a:spcAft>
                <a:spcPts val="600"/>
              </a:spcAft>
            </a:pPr>
            <a:r>
              <a:rPr lang="ru-RU" altLang="ru-RU" b="1" dirty="0">
                <a:solidFill>
                  <a:srgbClr val="C00000"/>
                </a:solidFill>
                <a:latin typeface="PT Sans"/>
              </a:rPr>
              <a:t>Прогнозирование</a:t>
            </a:r>
            <a:r>
              <a:rPr lang="ru-RU" altLang="ru-RU" dirty="0">
                <a:solidFill>
                  <a:srgbClr val="000000"/>
                </a:solidFill>
                <a:latin typeface="PT Sans"/>
              </a:rPr>
              <a:t> - деятельность участников стратегического планирования по разработке научно обоснованных представлений о рисках социально-экономического </a:t>
            </a:r>
            <a:r>
              <a:rPr lang="ru-RU" altLang="ru-RU" dirty="0" smtClean="0">
                <a:solidFill>
                  <a:srgbClr val="000000"/>
                </a:solidFill>
                <a:latin typeface="PT Sans"/>
              </a:rPr>
              <a:t>развития …, </a:t>
            </a:r>
            <a:r>
              <a:rPr lang="ru-RU" altLang="ru-RU" dirty="0">
                <a:solidFill>
                  <a:srgbClr val="000000"/>
                </a:solidFill>
                <a:latin typeface="PT Sans"/>
              </a:rPr>
              <a:t>о направлениях, результатах и показателях социально-экономического развития </a:t>
            </a:r>
            <a:r>
              <a:rPr lang="ru-RU" altLang="ru-RU" dirty="0" smtClean="0">
                <a:solidFill>
                  <a:srgbClr val="000000"/>
                </a:solidFill>
                <a:latin typeface="PT Sans"/>
              </a:rPr>
              <a:t>… </a:t>
            </a:r>
            <a:r>
              <a:rPr lang="ru-RU" altLang="ru-RU" u="sng" dirty="0" smtClean="0">
                <a:solidFill>
                  <a:srgbClr val="000000"/>
                </a:solidFill>
                <a:latin typeface="PT Sans"/>
              </a:rPr>
              <a:t>муниципальных </a:t>
            </a:r>
            <a:r>
              <a:rPr lang="ru-RU" altLang="ru-RU" u="sng" dirty="0">
                <a:solidFill>
                  <a:srgbClr val="000000"/>
                </a:solidFill>
                <a:latin typeface="PT Sans"/>
              </a:rPr>
              <a:t>образований</a:t>
            </a:r>
          </a:p>
          <a:p>
            <a:pPr algn="just">
              <a:lnSpc>
                <a:spcPct val="120000"/>
              </a:lnSpc>
              <a:spcBef>
                <a:spcPct val="0"/>
              </a:spcBef>
              <a:spcAft>
                <a:spcPts val="600"/>
              </a:spcAft>
            </a:pPr>
            <a:r>
              <a:rPr lang="ru-RU" altLang="ru-RU" b="1" dirty="0">
                <a:solidFill>
                  <a:srgbClr val="C00000"/>
                </a:solidFill>
                <a:latin typeface="PT Sans"/>
              </a:rPr>
              <a:t>Программирование</a:t>
            </a:r>
            <a:r>
              <a:rPr lang="ru-RU" altLang="ru-RU" dirty="0">
                <a:solidFill>
                  <a:srgbClr val="000000"/>
                </a:solidFill>
                <a:latin typeface="PT Sans"/>
              </a:rPr>
              <a:t> - деятельность участников стратегического планирования по разработке и реализации </a:t>
            </a:r>
            <a:r>
              <a:rPr lang="ru-RU" altLang="ru-RU" dirty="0" smtClean="0">
                <a:solidFill>
                  <a:srgbClr val="000000"/>
                </a:solidFill>
                <a:latin typeface="PT Sans"/>
              </a:rPr>
              <a:t>… </a:t>
            </a:r>
            <a:r>
              <a:rPr lang="ru-RU" altLang="ru-RU" u="sng" dirty="0" smtClean="0">
                <a:solidFill>
                  <a:srgbClr val="000000"/>
                </a:solidFill>
                <a:latin typeface="PT Sans"/>
              </a:rPr>
              <a:t>муниципальных </a:t>
            </a:r>
            <a:r>
              <a:rPr lang="ru-RU" altLang="ru-RU" u="sng" dirty="0">
                <a:solidFill>
                  <a:srgbClr val="000000"/>
                </a:solidFill>
                <a:latin typeface="PT Sans"/>
              </a:rPr>
              <a:t>программ</a:t>
            </a:r>
            <a:r>
              <a:rPr lang="ru-RU" altLang="ru-RU" dirty="0">
                <a:solidFill>
                  <a:srgbClr val="000000"/>
                </a:solidFill>
                <a:latin typeface="PT Sans"/>
              </a:rPr>
              <a:t>, направленная на достижение целей и приоритетов социально-экономического развития </a:t>
            </a:r>
            <a:r>
              <a:rPr lang="ru-RU" altLang="ru-RU" dirty="0" smtClean="0">
                <a:solidFill>
                  <a:srgbClr val="000000"/>
                </a:solidFill>
                <a:latin typeface="PT Sans"/>
              </a:rPr>
              <a:t>…, </a:t>
            </a:r>
            <a:r>
              <a:rPr lang="ru-RU" altLang="ru-RU" dirty="0">
                <a:solidFill>
                  <a:srgbClr val="000000"/>
                </a:solidFill>
                <a:latin typeface="PT Sans"/>
              </a:rPr>
              <a:t>содержащихся в документах стратегического планирования, разрабатываемых в рамках </a:t>
            </a:r>
            <a:r>
              <a:rPr lang="ru-RU" altLang="ru-RU" dirty="0" smtClean="0">
                <a:solidFill>
                  <a:srgbClr val="000000"/>
                </a:solidFill>
                <a:latin typeface="PT Sans"/>
              </a:rPr>
              <a:t>целеполагания </a:t>
            </a:r>
            <a:endParaRPr lang="ru-RU" dirty="0"/>
          </a:p>
        </p:txBody>
      </p:sp>
    </p:spTree>
    <p:extLst>
      <p:ext uri="{BB962C8B-B14F-4D97-AF65-F5344CB8AC3E}">
        <p14:creationId xmlns:p14="http://schemas.microsoft.com/office/powerpoint/2010/main" val="24691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557943"/>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28.06.2014 </a:t>
            </a:r>
            <a:r>
              <a:rPr lang="ru-RU" altLang="ru-RU" sz="2800" b="1" dirty="0" smtClean="0">
                <a:solidFill>
                  <a:srgbClr val="0070C0"/>
                </a:solidFill>
                <a:latin typeface="Tahoma" panose="020B0604030504040204" pitchFamily="34" charset="0"/>
                <a:ea typeface="+mn-ea"/>
                <a:cs typeface="Tahoma" panose="020B0604030504040204" pitchFamily="34" charset="0"/>
              </a:rPr>
              <a:t>№ </a:t>
            </a:r>
            <a:r>
              <a:rPr lang="ru-RU" altLang="ru-RU" sz="2800" b="1" dirty="0">
                <a:solidFill>
                  <a:srgbClr val="0070C0"/>
                </a:solidFill>
                <a:latin typeface="Tahoma" panose="020B0604030504040204" pitchFamily="34" charset="0"/>
                <a:ea typeface="+mn-ea"/>
                <a:cs typeface="Tahoma" panose="020B0604030504040204" pitchFamily="34" charset="0"/>
              </a:rPr>
              <a:t>172-ФЗ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«О </a:t>
            </a:r>
            <a:r>
              <a:rPr lang="ru-RU" altLang="ru-RU" sz="2800" b="1" dirty="0">
                <a:solidFill>
                  <a:srgbClr val="0070C0"/>
                </a:solidFill>
                <a:latin typeface="Tahoma" panose="020B0604030504040204" pitchFamily="34" charset="0"/>
                <a:ea typeface="+mn-ea"/>
                <a:cs typeface="Tahoma" panose="020B0604030504040204" pitchFamily="34" charset="0"/>
              </a:rPr>
              <a:t>стратегическом планировании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a:t>
            </a:r>
            <a:r>
              <a:rPr lang="ru-RU" altLang="ru-RU" sz="2800" b="1" dirty="0" smtClean="0">
                <a:solidFill>
                  <a:srgbClr val="0070C0"/>
                </a:solidFill>
                <a:latin typeface="Tahoma" panose="020B0604030504040204" pitchFamily="34" charset="0"/>
                <a:ea typeface="+mn-ea"/>
                <a:cs typeface="Tahoma" panose="020B0604030504040204" pitchFamily="34" charset="0"/>
              </a:rPr>
              <a:t>Федерации»</a:t>
            </a: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2209162"/>
            <a:ext cx="10515600" cy="4351338"/>
          </a:xfrm>
        </p:spPr>
        <p:txBody>
          <a:bodyPr/>
          <a:lstStyle/>
          <a:p>
            <a:pPr marL="0" lvl="0" indent="0" algn="ctr" eaLnBrk="0" fontAlgn="base" hangingPunct="0">
              <a:lnSpc>
                <a:spcPct val="100000"/>
              </a:lnSpc>
              <a:spcBef>
                <a:spcPct val="0"/>
              </a:spcBef>
              <a:spcAft>
                <a:spcPct val="0"/>
              </a:spcAft>
              <a:buNone/>
            </a:pPr>
            <a:r>
              <a:rPr lang="ru-RU" altLang="ru-RU" sz="2400" b="1" dirty="0">
                <a:solidFill>
                  <a:srgbClr val="C00000"/>
                </a:solidFill>
                <a:latin typeface="Tahoma" panose="020B0604030504040204" pitchFamily="34" charset="0"/>
                <a:cs typeface="Tahoma" panose="020B0604030504040204" pitchFamily="34" charset="0"/>
              </a:rPr>
              <a:t>Статья 11. Документы стратегического планирования</a:t>
            </a:r>
            <a:endParaRPr lang="ru-RU" altLang="ru-RU" sz="2400" dirty="0">
              <a:solidFill>
                <a:srgbClr val="C00000"/>
              </a:solidFill>
              <a:latin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spcAft>
                <a:spcPts val="600"/>
              </a:spcAft>
              <a:buNone/>
            </a:pPr>
            <a:endParaRPr lang="ru-RU" altLang="ru-RU" sz="2000" dirty="0">
              <a:solidFill>
                <a:srgbClr val="C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5. К документам стратегического планирования, разрабатываемым </a:t>
            </a:r>
            <a:r>
              <a:rPr lang="ru-RU" altLang="ru-RU" sz="2000" u="sng" dirty="0">
                <a:solidFill>
                  <a:srgbClr val="000000"/>
                </a:solidFill>
                <a:latin typeface="PT Sans"/>
                <a:cs typeface="Arial" panose="020B0604020202020204" pitchFamily="34" charset="0"/>
              </a:rPr>
              <a:t>на уровне муниципального образования</a:t>
            </a:r>
            <a:r>
              <a:rPr lang="ru-RU" altLang="ru-RU" sz="2000" dirty="0">
                <a:solidFill>
                  <a:srgbClr val="000000"/>
                </a:solidFill>
                <a:latin typeface="PT Sans"/>
                <a:cs typeface="Arial" panose="020B0604020202020204" pitchFamily="34" charset="0"/>
              </a:rPr>
              <a:t>, относятся: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1) стратегия социально-экономического развития муниципального образования;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2) план мероприятий по реализации стратегии социально-экономического развития муниципального образования;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3) прогноз социально-экономического развития муниципального образования на среднесрочный или долгосрочный период;</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4) бюджетный прогноз муниципального образования на долгосрочный период;</a:t>
            </a:r>
          </a:p>
          <a:p>
            <a:pPr marL="0" lvl="0" indent="358775" algn="just" eaLnBrk="0" fontAlgn="base" hangingPunct="0">
              <a:lnSpc>
                <a:spcPct val="100000"/>
              </a:lnSpc>
              <a:spcBef>
                <a:spcPct val="0"/>
              </a:spcBef>
              <a:spcAft>
                <a:spcPts val="600"/>
              </a:spcAft>
              <a:buNone/>
            </a:pPr>
            <a:r>
              <a:rPr lang="ru-RU" altLang="ru-RU" sz="2000" u="sng" dirty="0">
                <a:latin typeface="PT Sans"/>
                <a:cs typeface="Arial" panose="020B0604020202020204" pitchFamily="34" charset="0"/>
              </a:rPr>
              <a:t>5) муниципальные программы</a:t>
            </a:r>
          </a:p>
          <a:p>
            <a:endParaRPr lang="ru-RU" dirty="0"/>
          </a:p>
        </p:txBody>
      </p:sp>
    </p:spTree>
    <p:extLst>
      <p:ext uri="{BB962C8B-B14F-4D97-AF65-F5344CB8AC3E}">
        <p14:creationId xmlns:p14="http://schemas.microsoft.com/office/powerpoint/2010/main" val="49861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29076"/>
            <a:ext cx="10515600" cy="1539449"/>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28.06.2014 </a:t>
            </a:r>
            <a:r>
              <a:rPr lang="ru-RU" altLang="ru-RU" sz="2800" b="1" dirty="0" smtClean="0">
                <a:solidFill>
                  <a:srgbClr val="0070C0"/>
                </a:solidFill>
                <a:latin typeface="Tahoma" panose="020B0604030504040204" pitchFamily="34" charset="0"/>
                <a:ea typeface="+mn-ea"/>
                <a:cs typeface="Tahoma" panose="020B0604030504040204" pitchFamily="34" charset="0"/>
              </a:rPr>
              <a:t>№ </a:t>
            </a:r>
            <a:r>
              <a:rPr lang="ru-RU" altLang="ru-RU" sz="2800" b="1" dirty="0">
                <a:solidFill>
                  <a:srgbClr val="0070C0"/>
                </a:solidFill>
                <a:latin typeface="Tahoma" panose="020B0604030504040204" pitchFamily="34" charset="0"/>
                <a:ea typeface="+mn-ea"/>
                <a:cs typeface="Tahoma" panose="020B0604030504040204" pitchFamily="34" charset="0"/>
              </a:rPr>
              <a:t>172-ФЗ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«О стратегическом планировании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Федерации»</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1519286" y="2621012"/>
            <a:ext cx="9153427" cy="2526023"/>
          </a:xfrm>
        </p:spPr>
        <p:txBody>
          <a:bodyPr/>
          <a:lstStyle/>
          <a:p>
            <a:pPr marL="0" lvl="0" indent="0" algn="ctr" eaLnBrk="0" fontAlgn="base" hangingPunct="0">
              <a:lnSpc>
                <a:spcPct val="100000"/>
              </a:lnSpc>
              <a:spcBef>
                <a:spcPct val="0"/>
              </a:spcBef>
              <a:spcAft>
                <a:spcPts val="600"/>
              </a:spcAft>
              <a:buNone/>
            </a:pPr>
            <a:r>
              <a:rPr lang="ru-RU" altLang="ru-RU" sz="2400" b="1" dirty="0">
                <a:solidFill>
                  <a:srgbClr val="C00000"/>
                </a:solidFill>
                <a:latin typeface="Tahoma" panose="020B0604030504040204" pitchFamily="34" charset="0"/>
                <a:cs typeface="Tahoma" panose="020B0604030504040204" pitchFamily="34" charset="0"/>
              </a:rPr>
              <a:t>Муниципальная программа </a:t>
            </a:r>
          </a:p>
          <a:p>
            <a:pPr marL="0" lvl="0" indent="0" algn="ctr" eaLnBrk="0" fontAlgn="base" hangingPunct="0">
              <a:lnSpc>
                <a:spcPct val="100000"/>
              </a:lnSpc>
              <a:spcBef>
                <a:spcPct val="0"/>
              </a:spcBef>
              <a:spcAft>
                <a:spcPts val="600"/>
              </a:spcAft>
              <a:buNone/>
            </a:pPr>
            <a:endParaRPr lang="ru-RU" altLang="ru-RU" sz="2000" b="1"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p>
          <a:p>
            <a:endParaRPr lang="ru-RU" dirty="0"/>
          </a:p>
        </p:txBody>
      </p:sp>
    </p:spTree>
    <p:extLst>
      <p:ext uri="{BB962C8B-B14F-4D97-AF65-F5344CB8AC3E}">
        <p14:creationId xmlns:p14="http://schemas.microsoft.com/office/powerpoint/2010/main" val="24302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Бюджетный кодекс Российской Федерации</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 от 31.07.1998 </a:t>
            </a:r>
            <a:r>
              <a:rPr lang="ru-RU" altLang="ru-RU" sz="2800" b="1" dirty="0" smtClean="0">
                <a:solidFill>
                  <a:srgbClr val="0070C0"/>
                </a:solidFill>
                <a:latin typeface="Tahoma" panose="020B0604030504040204" pitchFamily="34" charset="0"/>
                <a:ea typeface="+mn-ea"/>
                <a:cs typeface="Tahoma" panose="020B0604030504040204" pitchFamily="34" charset="0"/>
              </a:rPr>
              <a:t>№ </a:t>
            </a:r>
            <a:r>
              <a:rPr lang="ru-RU" altLang="ru-RU" sz="2800" b="1" dirty="0">
                <a:solidFill>
                  <a:srgbClr val="0070C0"/>
                </a:solidFill>
                <a:latin typeface="Tahoma" panose="020B0604030504040204" pitchFamily="34" charset="0"/>
                <a:ea typeface="+mn-ea"/>
                <a:cs typeface="Tahoma" panose="020B0604030504040204" pitchFamily="34" charset="0"/>
              </a:rPr>
              <a:t>145-ФЗ</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458771" y="1690688"/>
            <a:ext cx="11274457" cy="4854804"/>
          </a:xfrm>
        </p:spPr>
        <p:txBody>
          <a:bodyPr>
            <a:normAutofit fontScale="92500" lnSpcReduction="10000"/>
          </a:bodyPr>
          <a:lstStyle/>
          <a:p>
            <a:pPr marL="0" lvl="0" indent="0" algn="ctr" eaLnBrk="0" fontAlgn="base" hangingPunct="0">
              <a:lnSpc>
                <a:spcPct val="100000"/>
              </a:lnSpc>
              <a:spcBef>
                <a:spcPct val="0"/>
              </a:spcBef>
              <a:spcAft>
                <a:spcPts val="600"/>
              </a:spcAft>
              <a:buNone/>
            </a:pPr>
            <a:r>
              <a:rPr lang="ru-RU" altLang="ru-RU" sz="2000" b="1" dirty="0">
                <a:solidFill>
                  <a:srgbClr val="C00000"/>
                </a:solidFill>
                <a:latin typeface="Tahoma" panose="020B0604030504040204" pitchFamily="34" charset="0"/>
                <a:cs typeface="Tahoma" panose="020B0604030504040204" pitchFamily="34" charset="0"/>
              </a:rPr>
              <a:t>Статья 179. Государственные программы Российской Федерации, государственные программы субъекта Российской Федерации, муниципальные программы (извлечения)</a:t>
            </a:r>
          </a:p>
          <a:p>
            <a:pPr marL="0" lvl="0" indent="0" algn="ctr" eaLnBrk="0" fontAlgn="base" hangingPunct="0">
              <a:lnSpc>
                <a:spcPct val="100000"/>
              </a:lnSpc>
              <a:spcBef>
                <a:spcPct val="0"/>
              </a:spcBef>
              <a:spcAft>
                <a:spcPts val="600"/>
              </a:spcAft>
              <a:buNone/>
            </a:pPr>
            <a:endParaRPr lang="ru-RU" altLang="ru-RU" sz="2000" b="1"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1. Муниципальные программы утверждаются местной администрацией муниципального образования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Сроки реализации муниципальных программ определяются местной администрацией муниципального образования в устанавливаемом ими порядке.</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Порядок принятия решений о разработке муниципальных программ и формирования и реализации указанных программ устанавливается муниципальным правовым актом местной администрации муниципального образования.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2. Объем бюджетных ассигнований на финансовое обеспечение реализации муниципальных программ утверждается решением о бюджете по соответствующей каждой программе целевой статье расходов бюджета в соответствии с муниципальным правовым актом местной администрации муниципального образования. </a:t>
            </a:r>
          </a:p>
          <a:p>
            <a:endParaRPr lang="ru-RU" dirty="0"/>
          </a:p>
        </p:txBody>
      </p:sp>
    </p:spTree>
    <p:extLst>
      <p:ext uri="{BB962C8B-B14F-4D97-AF65-F5344CB8AC3E}">
        <p14:creationId xmlns:p14="http://schemas.microsoft.com/office/powerpoint/2010/main" val="272642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720" y="478247"/>
            <a:ext cx="10515600" cy="1539089"/>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Бюджетный кодекс Российской Федерации</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 от 31.07.1998 N 145-ФЗ</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918720" y="2092752"/>
            <a:ext cx="10354559" cy="3874416"/>
          </a:xfrm>
        </p:spPr>
        <p:txBody>
          <a:bodyPr>
            <a:normAutofit/>
          </a:bodyPr>
          <a:lstStyle/>
          <a:p>
            <a:pPr marL="0" lvl="0" indent="0" algn="ctr" eaLnBrk="0" fontAlgn="base" hangingPunct="0">
              <a:lnSpc>
                <a:spcPct val="100000"/>
              </a:lnSpc>
              <a:spcBef>
                <a:spcPct val="0"/>
              </a:spcBef>
              <a:spcAft>
                <a:spcPts val="600"/>
              </a:spcAft>
              <a:buNone/>
            </a:pPr>
            <a:r>
              <a:rPr lang="ru-RU" altLang="ru-RU" sz="2000" b="1" dirty="0">
                <a:solidFill>
                  <a:srgbClr val="C00000"/>
                </a:solidFill>
                <a:latin typeface="Tahoma" panose="020B0604030504040204" pitchFamily="34" charset="0"/>
                <a:cs typeface="Tahoma" panose="020B0604030504040204" pitchFamily="34" charset="0"/>
              </a:rPr>
              <a:t>Статья 179. Государственные программы Российской Федерации, государственные программы субъекта Российской Федерации, муниципальные программы (извлечения)</a:t>
            </a:r>
          </a:p>
          <a:p>
            <a:pPr marL="0" lvl="0" indent="0" algn="just" eaLnBrk="0" fontAlgn="base" hangingPunct="0">
              <a:lnSpc>
                <a:spcPct val="100000"/>
              </a:lnSpc>
              <a:spcBef>
                <a:spcPct val="0"/>
              </a:spcBef>
              <a:spcAft>
                <a:spcPts val="60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Муниципальные программы, предлагаемые к реализации начиная с очередного финансового года, а также изменения в ранее утвержденные муниципальные программы подлежат утверждению в сроки, установленные местной администрацией</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Представительные органы муниципальных образований вправе осуществлять рассмотрение проектов муниципальных программ и предложений о внесении изменений в муниципальные программы в порядке, установленном нормативными правовыми актами представительных органов муниципальных образований</a:t>
            </a:r>
            <a:r>
              <a:rPr lang="ru-RU" altLang="ru-RU" sz="2000" dirty="0" smtClean="0">
                <a:solidFill>
                  <a:srgbClr val="000000"/>
                </a:solidFill>
                <a:latin typeface="Tahoma" panose="020B0604030504040204" pitchFamily="34" charset="0"/>
                <a:cs typeface="Tahoma" panose="020B0604030504040204" pitchFamily="34" charset="0"/>
              </a:rPr>
              <a:t>. </a:t>
            </a:r>
            <a:endParaRPr lang="ru-RU" sz="2000" dirty="0"/>
          </a:p>
        </p:txBody>
      </p:sp>
    </p:spTree>
    <p:extLst>
      <p:ext uri="{BB962C8B-B14F-4D97-AF65-F5344CB8AC3E}">
        <p14:creationId xmlns:p14="http://schemas.microsoft.com/office/powerpoint/2010/main" val="413007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Бюджетный кодекс Российской Федерации</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 от 31.07.1998 N 145-ФЗ</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1690688"/>
            <a:ext cx="10417404" cy="4342467"/>
          </a:xfrm>
        </p:spPr>
        <p:txBody>
          <a:bodyPr>
            <a:normAutofit lnSpcReduction="10000"/>
          </a:bodyPr>
          <a:lstStyle/>
          <a:p>
            <a:pPr marL="0" lvl="0" indent="0" algn="ctr" eaLnBrk="0" fontAlgn="base" hangingPunct="0">
              <a:lnSpc>
                <a:spcPct val="100000"/>
              </a:lnSpc>
              <a:spcBef>
                <a:spcPct val="0"/>
              </a:spcBef>
              <a:spcAft>
                <a:spcPts val="600"/>
              </a:spcAft>
              <a:buNone/>
            </a:pPr>
            <a:r>
              <a:rPr lang="ru-RU" altLang="ru-RU" sz="2000" b="1" dirty="0">
                <a:solidFill>
                  <a:srgbClr val="C00000"/>
                </a:solidFill>
                <a:latin typeface="Tahoma" panose="020B0604030504040204" pitchFamily="34" charset="0"/>
                <a:cs typeface="Tahoma" panose="020B0604030504040204" pitchFamily="34" charset="0"/>
              </a:rPr>
              <a:t>Статья 179. Государственные программы Российской Федерации, государственные программы субъекта Российской Федерации, муниципальные программы (извлечения)</a:t>
            </a:r>
          </a:p>
          <a:p>
            <a:pPr marL="0" lvl="0" indent="0" algn="just" eaLnBrk="0" fontAlgn="base" hangingPunct="0">
              <a:lnSpc>
                <a:spcPct val="100000"/>
              </a:lnSpc>
              <a:spcBef>
                <a:spcPct val="0"/>
              </a:spcBef>
              <a:spcAft>
                <a:spcPts val="60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3. По каждой муниципальной программе ежегодно проводится оценка эффективности ее реализации. </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Порядок проведения указанной оценки и ее критерии устанавливаются местной администрацией муниципального образования.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По результатам указанной оценки местной администрацией муниципального образования может быть принято решение о необходимости прекращения или об изменении начиная с очередного финансового года ранее утвержденной муниципальной программы, в том числе необходимости изменения объема бюджетных ассигнований на финансовое обеспечение реализации муниципальной программы.</a:t>
            </a:r>
          </a:p>
          <a:p>
            <a:endParaRPr lang="ru-RU" dirty="0"/>
          </a:p>
        </p:txBody>
      </p:sp>
    </p:spTree>
    <p:extLst>
      <p:ext uri="{BB962C8B-B14F-4D97-AF65-F5344CB8AC3E}">
        <p14:creationId xmlns:p14="http://schemas.microsoft.com/office/powerpoint/2010/main" val="3697650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81941"/>
            <a:ext cx="10515600" cy="1576797"/>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28.06.2014 </a:t>
            </a:r>
            <a:r>
              <a:rPr lang="ru-RU" altLang="ru-RU" sz="2800" b="1" dirty="0" smtClean="0">
                <a:solidFill>
                  <a:srgbClr val="0070C0"/>
                </a:solidFill>
                <a:latin typeface="Tahoma" panose="020B0604030504040204" pitchFamily="34" charset="0"/>
                <a:ea typeface="+mn-ea"/>
                <a:cs typeface="Tahoma" panose="020B0604030504040204" pitchFamily="34" charset="0"/>
              </a:rPr>
              <a:t>г. № 172</a:t>
            </a: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«О </a:t>
            </a:r>
            <a:r>
              <a:rPr lang="ru-RU" altLang="ru-RU" sz="2800" b="1" dirty="0">
                <a:solidFill>
                  <a:srgbClr val="0070C0"/>
                </a:solidFill>
                <a:latin typeface="Tahoma" panose="020B0604030504040204" pitchFamily="34" charset="0"/>
                <a:ea typeface="+mn-ea"/>
                <a:cs typeface="Tahoma" panose="020B0604030504040204" pitchFamily="34" charset="0"/>
              </a:rPr>
              <a:t>стратегическом планировании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a:t>
            </a:r>
            <a:r>
              <a:rPr lang="ru-RU" altLang="ru-RU" sz="2800" b="1" dirty="0" smtClean="0">
                <a:solidFill>
                  <a:srgbClr val="0070C0"/>
                </a:solidFill>
                <a:latin typeface="Tahoma" panose="020B0604030504040204" pitchFamily="34" charset="0"/>
                <a:ea typeface="+mn-ea"/>
                <a:cs typeface="Tahoma" panose="020B0604030504040204" pitchFamily="34" charset="0"/>
              </a:rPr>
              <a:t>Федерации»</a:t>
            </a: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2589197"/>
            <a:ext cx="10515600" cy="3085740"/>
          </a:xfrm>
        </p:spPr>
        <p:txBody>
          <a:bodyPr>
            <a:normAutofit lnSpcReduction="10000"/>
          </a:bodyPr>
          <a:lstStyle/>
          <a:p>
            <a:pPr marL="0" lvl="0" indent="0" algn="ctr" eaLnBrk="0" fontAlgn="base" hangingPunct="0">
              <a:lnSpc>
                <a:spcPct val="100000"/>
              </a:lnSpc>
              <a:spcBef>
                <a:spcPct val="0"/>
              </a:spcBef>
              <a:buNone/>
            </a:pPr>
            <a:r>
              <a:rPr lang="ru-RU" altLang="ru-RU" sz="2400" b="1" dirty="0">
                <a:solidFill>
                  <a:srgbClr val="C00000"/>
                </a:solidFill>
                <a:latin typeface="Tahoma" panose="020B0604030504040204" pitchFamily="34" charset="0"/>
                <a:ea typeface="Tahoma" panose="020B0604030504040204" pitchFamily="34" charset="0"/>
                <a:cs typeface="Tahoma" panose="020B0604030504040204" pitchFamily="34" charset="0"/>
              </a:rPr>
              <a:t>Мониторинг и контроль реализации </a:t>
            </a:r>
            <a:endParaRPr lang="ru-RU" altLang="ru-RU"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buNone/>
            </a:pPr>
            <a:r>
              <a:rPr lang="ru-RU" altLang="ru-RU"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документов </a:t>
            </a:r>
            <a:r>
              <a:rPr lang="ru-RU" altLang="ru-RU" sz="2400" b="1" dirty="0">
                <a:solidFill>
                  <a:srgbClr val="C00000"/>
                </a:solidFill>
                <a:latin typeface="Tahoma" panose="020B0604030504040204" pitchFamily="34" charset="0"/>
                <a:ea typeface="Tahoma" panose="020B0604030504040204" pitchFamily="34" charset="0"/>
                <a:cs typeface="Tahoma" panose="020B0604030504040204" pitchFamily="34" charset="0"/>
              </a:rPr>
              <a:t>стратегического планирования </a:t>
            </a:r>
          </a:p>
          <a:p>
            <a:pPr marL="0" lvl="0" indent="0" algn="ctr" eaLnBrk="0" fontAlgn="base" hangingPunct="0">
              <a:lnSpc>
                <a:spcPct val="100000"/>
              </a:lnSpc>
              <a:spcBef>
                <a:spcPct val="0"/>
              </a:spcBef>
              <a:spcAft>
                <a:spcPts val="600"/>
              </a:spcAft>
              <a:buNone/>
            </a:pPr>
            <a:endParaRPr lang="ru-RU" altLang="ru-RU"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lvl="0" indent="358775" algn="just" eaLnBrk="0" fontAlgn="base" hangingPunct="0">
              <a:lnSpc>
                <a:spcPct val="110000"/>
              </a:lnSpc>
              <a:spcBef>
                <a:spcPct val="0"/>
              </a:spcBef>
              <a:spcAft>
                <a:spcPts val="600"/>
              </a:spcAft>
              <a:buNone/>
            </a:pPr>
            <a:r>
              <a:rPr lang="ru-RU" alt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деятельность участников стратегического планирования по комплексной оценке хода и итогов реализации документов стратегического планирования, а также по оценке взаимодействия участников стратегического планирования в части соблюдения принципов стратегического планирования и реализации ими полномочий в сфере социально-экономического развития РФ и обеспечения национальной безопасности РФ</a:t>
            </a:r>
          </a:p>
          <a:p>
            <a:endParaRPr lang="ru-RU" dirty="0"/>
          </a:p>
        </p:txBody>
      </p:sp>
    </p:spTree>
    <p:extLst>
      <p:ext uri="{BB962C8B-B14F-4D97-AF65-F5344CB8AC3E}">
        <p14:creationId xmlns:p14="http://schemas.microsoft.com/office/powerpoint/2010/main" val="2331803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22206"/>
            <a:ext cx="10515600" cy="1623931"/>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28.06.2014 N 172-ФЗ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«О </a:t>
            </a:r>
            <a:r>
              <a:rPr lang="ru-RU" altLang="ru-RU" sz="2800" b="1" dirty="0">
                <a:solidFill>
                  <a:srgbClr val="0070C0"/>
                </a:solidFill>
                <a:latin typeface="Tahoma" panose="020B0604030504040204" pitchFamily="34" charset="0"/>
                <a:ea typeface="+mn-ea"/>
                <a:cs typeface="Tahoma" panose="020B0604030504040204" pitchFamily="34" charset="0"/>
              </a:rPr>
              <a:t>стратегическом планировании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a:t>
            </a:r>
            <a:r>
              <a:rPr lang="ru-RU" altLang="ru-RU" sz="2800" b="1" dirty="0" smtClean="0">
                <a:solidFill>
                  <a:srgbClr val="0070C0"/>
                </a:solidFill>
                <a:latin typeface="Tahoma" panose="020B0604030504040204" pitchFamily="34" charset="0"/>
                <a:ea typeface="+mn-ea"/>
                <a:cs typeface="Tahoma" panose="020B0604030504040204" pitchFamily="34" charset="0"/>
              </a:rPr>
              <a:t>Федерации»</a:t>
            </a:r>
            <a:r>
              <a:rPr lang="ru-RU" altLang="ru-RU" sz="2800" b="1" dirty="0">
                <a:solidFill>
                  <a:srgbClr val="0070C0"/>
                </a:solidFill>
                <a:latin typeface="Tahoma" panose="020B0604030504040204" pitchFamily="34" charset="0"/>
                <a:ea typeface="+mn-ea"/>
                <a:cs typeface="Tahoma" panose="020B0604030504040204" pitchFamily="34" charset="0"/>
              </a:rPr>
              <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2146137"/>
            <a:ext cx="10515600" cy="4351338"/>
          </a:xfrm>
        </p:spPr>
        <p:txBody>
          <a:bodyPr/>
          <a:lstStyle/>
          <a:p>
            <a:pPr marL="0" lvl="0" indent="0" algn="ctr" eaLnBrk="0" fontAlgn="base" hangingPunct="0">
              <a:lnSpc>
                <a:spcPct val="100000"/>
              </a:lnSpc>
              <a:spcBef>
                <a:spcPct val="0"/>
              </a:spcBef>
              <a:spcAft>
                <a:spcPts val="600"/>
              </a:spcAft>
              <a:buNone/>
            </a:pPr>
            <a:r>
              <a:rPr lang="ru-RU" altLang="ru-RU" sz="2000" b="1" dirty="0">
                <a:solidFill>
                  <a:srgbClr val="C00000"/>
                </a:solidFill>
                <a:latin typeface="Tahoma" panose="020B0604030504040204" pitchFamily="34" charset="0"/>
                <a:cs typeface="Tahoma" panose="020B0604030504040204" pitchFamily="34" charset="0"/>
              </a:rPr>
              <a:t>Статья 40. Цель и задачи мониторинга реализации документов стратегического планирования</a:t>
            </a:r>
          </a:p>
          <a:p>
            <a:pPr marL="0" lvl="0" indent="0" algn="ctr" eaLnBrk="0" fontAlgn="base" hangingPunct="0">
              <a:lnSpc>
                <a:spcPct val="100000"/>
              </a:lnSpc>
              <a:spcBef>
                <a:spcPct val="0"/>
              </a:spcBef>
              <a:spcAft>
                <a:spcPts val="600"/>
              </a:spcAft>
              <a:buNone/>
            </a:pPr>
            <a:endParaRPr lang="ru-RU" altLang="ru-RU" sz="16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4. Документами, в которых отражаются результаты мониторинга реализации документов стратегического планирования в сфере социально-экономического развития Российской Федерации, являются: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3) на уровне муниципального образования ежегодные отчеты главы муниципального образования, главы местной администрации о результатах своей деятельности либо о деятельности местной администрации и иных подведомственных главе муниципального образования органов местного самоуправления, сводный годовой доклад о ходе реализации и об оценке эффективности реализации муниципальных программ.</a:t>
            </a:r>
          </a:p>
          <a:p>
            <a:endParaRPr lang="ru-RU" dirty="0"/>
          </a:p>
        </p:txBody>
      </p:sp>
    </p:spTree>
    <p:extLst>
      <p:ext uri="{BB962C8B-B14F-4D97-AF65-F5344CB8AC3E}">
        <p14:creationId xmlns:p14="http://schemas.microsoft.com/office/powerpoint/2010/main" val="145642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830" t="9286" r="1924" b="4638"/>
          <a:stretch/>
        </p:blipFill>
        <p:spPr>
          <a:xfrm>
            <a:off x="1545995" y="320512"/>
            <a:ext cx="10294070" cy="5288438"/>
          </a:xfrm>
          <a:prstGeom prst="rect">
            <a:avLst/>
          </a:prstGeom>
        </p:spPr>
      </p:pic>
      <p:pic>
        <p:nvPicPr>
          <p:cNvPr id="2050" name="Picture 2" descr="https://www.spbniifk.ru/sites/default/files/news/2021/2021_04_30_minsport/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72" y="2318952"/>
            <a:ext cx="3226944" cy="430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4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Критерии оценки эффективности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реализации </a:t>
            </a:r>
            <a:r>
              <a:rPr lang="ru-RU" altLang="ru-RU" sz="2800" b="1" dirty="0">
                <a:solidFill>
                  <a:srgbClr val="0070C0"/>
                </a:solidFill>
                <a:latin typeface="Tahoma" panose="020B0604030504040204" pitchFamily="34" charset="0"/>
                <a:ea typeface="+mn-ea"/>
                <a:cs typeface="Tahoma" panose="020B0604030504040204" pitchFamily="34" charset="0"/>
              </a:rPr>
              <a:t>муниципальных программ </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2070722"/>
            <a:ext cx="10515600" cy="4351338"/>
          </a:xfrm>
        </p:spPr>
        <p:txBody>
          <a:bodyPr/>
          <a:lstStyle/>
          <a:p>
            <a:pPr marL="0" lvl="0" indent="0" algn="ctr" eaLnBrk="0" fontAlgn="base" hangingPunct="0">
              <a:lnSpc>
                <a:spcPct val="100000"/>
              </a:lnSpc>
              <a:spcBef>
                <a:spcPct val="0"/>
              </a:spcBef>
              <a:buNone/>
              <a:defRPr/>
            </a:pPr>
            <a:r>
              <a:rPr lang="ru-RU" altLang="ru-RU" sz="2400" b="1" dirty="0">
                <a:solidFill>
                  <a:srgbClr val="C00000"/>
                </a:solidFill>
                <a:latin typeface="Tahoma" panose="020B0604030504040204" pitchFamily="34" charset="0"/>
                <a:cs typeface="Tahoma" panose="020B0604030504040204" pitchFamily="34" charset="0"/>
              </a:rPr>
              <a:t>Критериями оценки эффективности </a:t>
            </a:r>
            <a:endParaRPr lang="ru-RU" altLang="ru-RU" sz="2400" b="1" dirty="0" smtClean="0">
              <a:solidFill>
                <a:srgbClr val="C00000"/>
              </a:solidFill>
              <a:latin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buNone/>
              <a:defRPr/>
            </a:pPr>
            <a:r>
              <a:rPr lang="ru-RU" altLang="ru-RU" sz="2400" b="1" dirty="0" smtClean="0">
                <a:solidFill>
                  <a:srgbClr val="C00000"/>
                </a:solidFill>
                <a:latin typeface="Tahoma" panose="020B0604030504040204" pitchFamily="34" charset="0"/>
                <a:cs typeface="Tahoma" panose="020B0604030504040204" pitchFamily="34" charset="0"/>
              </a:rPr>
              <a:t>реализации </a:t>
            </a:r>
            <a:r>
              <a:rPr lang="ru-RU" altLang="ru-RU" sz="2400" b="1" dirty="0">
                <a:solidFill>
                  <a:srgbClr val="C00000"/>
                </a:solidFill>
                <a:latin typeface="Tahoma" panose="020B0604030504040204" pitchFamily="34" charset="0"/>
                <a:cs typeface="Tahoma" panose="020B0604030504040204" pitchFamily="34" charset="0"/>
              </a:rPr>
              <a:t>муниципальных программ являются: </a:t>
            </a:r>
          </a:p>
          <a:p>
            <a:pPr marL="0" lvl="0" indent="0" algn="ctr" eaLnBrk="0" fontAlgn="base" hangingPunct="0">
              <a:lnSpc>
                <a:spcPct val="100000"/>
              </a:lnSpc>
              <a:spcBef>
                <a:spcPct val="0"/>
              </a:spcBef>
              <a:spcAft>
                <a:spcPts val="600"/>
              </a:spcAft>
              <a:buNone/>
              <a:defRPr/>
            </a:pPr>
            <a:endParaRPr lang="ru-RU" altLang="ru-RU" sz="2000" b="1"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defRPr/>
            </a:pPr>
            <a:r>
              <a:rPr lang="ru-RU" altLang="ru-RU" sz="2000" dirty="0" smtClean="0">
                <a:solidFill>
                  <a:srgbClr val="000000"/>
                </a:solidFill>
                <a:latin typeface="Tahoma" panose="020B0604030504040204" pitchFamily="34" charset="0"/>
                <a:cs typeface="Tahoma" panose="020B0604030504040204" pitchFamily="34" charset="0"/>
              </a:rPr>
              <a:t>Степень </a:t>
            </a:r>
            <a:r>
              <a:rPr lang="ru-RU" altLang="ru-RU" sz="2000" dirty="0">
                <a:solidFill>
                  <a:srgbClr val="000000"/>
                </a:solidFill>
                <a:latin typeface="Tahoma" panose="020B0604030504040204" pitchFamily="34" charset="0"/>
                <a:cs typeface="Tahoma" panose="020B0604030504040204" pitchFamily="34" charset="0"/>
              </a:rPr>
              <a:t>достижения заявленных </a:t>
            </a:r>
            <a:r>
              <a:rPr lang="ru-RU" altLang="ru-RU" sz="2000" dirty="0" smtClean="0">
                <a:solidFill>
                  <a:srgbClr val="000000"/>
                </a:solidFill>
                <a:latin typeface="Tahoma" panose="020B0604030504040204" pitchFamily="34" charset="0"/>
                <a:cs typeface="Tahoma" panose="020B0604030504040204" pitchFamily="34" charset="0"/>
              </a:rPr>
              <a:t>результатов</a:t>
            </a:r>
            <a:endParaRPr lang="ru-RU" altLang="ru-RU" sz="2000"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defRPr/>
            </a:pPr>
            <a:r>
              <a:rPr lang="ru-RU" altLang="ru-RU" sz="2000" dirty="0" smtClean="0">
                <a:solidFill>
                  <a:srgbClr val="000000"/>
                </a:solidFill>
                <a:latin typeface="Tahoma" panose="020B0604030504040204" pitchFamily="34" charset="0"/>
                <a:cs typeface="Tahoma" panose="020B0604030504040204" pitchFamily="34" charset="0"/>
              </a:rPr>
              <a:t>Процент </a:t>
            </a:r>
            <a:r>
              <a:rPr lang="ru-RU" altLang="ru-RU" sz="2000" dirty="0">
                <a:solidFill>
                  <a:srgbClr val="000000"/>
                </a:solidFill>
                <a:latin typeface="Tahoma" panose="020B0604030504040204" pitchFamily="34" charset="0"/>
                <a:cs typeface="Tahoma" panose="020B0604030504040204" pitchFamily="34" charset="0"/>
              </a:rPr>
              <a:t>отклонения достигнутых значений показателей эффективности от плановых </a:t>
            </a:r>
            <a:r>
              <a:rPr lang="ru-RU" altLang="ru-RU" sz="2000" dirty="0" smtClean="0">
                <a:solidFill>
                  <a:srgbClr val="000000"/>
                </a:solidFill>
                <a:latin typeface="Tahoma" panose="020B0604030504040204" pitchFamily="34" charset="0"/>
                <a:cs typeface="Tahoma" panose="020B0604030504040204" pitchFamily="34" charset="0"/>
              </a:rPr>
              <a:t>значений</a:t>
            </a:r>
            <a:endParaRPr lang="ru-RU" altLang="ru-RU" sz="2000"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defRPr/>
            </a:pPr>
            <a:r>
              <a:rPr lang="ru-RU" altLang="ru-RU" sz="2000" dirty="0" smtClean="0">
                <a:solidFill>
                  <a:srgbClr val="000000"/>
                </a:solidFill>
                <a:latin typeface="Tahoma" panose="020B0604030504040204" pitchFamily="34" charset="0"/>
                <a:cs typeface="Tahoma" panose="020B0604030504040204" pitchFamily="34" charset="0"/>
              </a:rPr>
              <a:t>Динамика </a:t>
            </a:r>
            <a:r>
              <a:rPr lang="ru-RU" altLang="ru-RU" sz="2000" dirty="0">
                <a:solidFill>
                  <a:srgbClr val="000000"/>
                </a:solidFill>
                <a:latin typeface="Tahoma" panose="020B0604030504040204" pitchFamily="34" charset="0"/>
                <a:cs typeface="Tahoma" panose="020B0604030504040204" pitchFamily="34" charset="0"/>
              </a:rPr>
              <a:t>показателей эффективности реализации </a:t>
            </a:r>
            <a:r>
              <a:rPr lang="ru-RU" altLang="ru-RU" sz="2000" dirty="0" smtClean="0">
                <a:solidFill>
                  <a:srgbClr val="000000"/>
                </a:solidFill>
                <a:latin typeface="Tahoma" panose="020B0604030504040204" pitchFamily="34" charset="0"/>
                <a:cs typeface="Tahoma" panose="020B0604030504040204" pitchFamily="34" charset="0"/>
              </a:rPr>
              <a:t>программы</a:t>
            </a:r>
          </a:p>
          <a:p>
            <a:pPr marL="0" lvl="0" indent="0" algn="just" eaLnBrk="0" fontAlgn="base" hangingPunct="0">
              <a:lnSpc>
                <a:spcPct val="100000"/>
              </a:lnSpc>
              <a:spcBef>
                <a:spcPct val="0"/>
              </a:spcBef>
              <a:spcAft>
                <a:spcPts val="600"/>
              </a:spcAft>
              <a:buNone/>
              <a:defRPr/>
            </a:pPr>
            <a:endParaRPr lang="ru-RU" altLang="ru-RU" sz="2000" dirty="0">
              <a:solidFill>
                <a:srgbClr val="000000"/>
              </a:solidFill>
              <a:latin typeface="Tahoma" panose="020B0604030504040204" pitchFamily="34" charset="0"/>
              <a:cs typeface="Tahoma" panose="020B0604030504040204" pitchFamily="34" charset="0"/>
            </a:endParaRPr>
          </a:p>
          <a:p>
            <a:endParaRPr lang="ru-RU" dirty="0"/>
          </a:p>
        </p:txBody>
      </p:sp>
    </p:spTree>
    <p:extLst>
      <p:ext uri="{BB962C8B-B14F-4D97-AF65-F5344CB8AC3E}">
        <p14:creationId xmlns:p14="http://schemas.microsoft.com/office/powerpoint/2010/main" val="333933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605077"/>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04.12.2007 N 329-ФЗ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«О физической культуре и спорте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Федерации»</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2249831"/>
            <a:ext cx="10515600" cy="3934153"/>
          </a:xfrm>
        </p:spPr>
        <p:txBody>
          <a:bodyPr/>
          <a:lstStyle/>
          <a:p>
            <a:pPr marL="0" lvl="0" indent="0" algn="ctr" eaLnBrk="0" fontAlgn="base" hangingPunct="0">
              <a:lnSpc>
                <a:spcPct val="100000"/>
              </a:lnSpc>
              <a:spcBef>
                <a:spcPct val="0"/>
              </a:spcBef>
              <a:spcAft>
                <a:spcPct val="0"/>
              </a:spcAft>
              <a:buNone/>
            </a:pPr>
            <a:r>
              <a:rPr lang="ru-RU" altLang="ru-RU" sz="2400" b="1" dirty="0">
                <a:solidFill>
                  <a:srgbClr val="C00000"/>
                </a:solidFill>
                <a:latin typeface="Tahoma" panose="020B0604030504040204" pitchFamily="34" charset="0"/>
                <a:cs typeface="Tahoma" panose="020B0604030504040204" pitchFamily="34" charset="0"/>
              </a:rPr>
              <a:t>Статья 9. Полномочия органов местного самоуправления </a:t>
            </a:r>
          </a:p>
          <a:p>
            <a:pPr marL="0" lvl="0" indent="0" algn="ctr" eaLnBrk="0" fontAlgn="base" hangingPunct="0">
              <a:lnSpc>
                <a:spcPct val="100000"/>
              </a:lnSpc>
              <a:spcBef>
                <a:spcPct val="0"/>
              </a:spcBef>
              <a:spcAft>
                <a:spcPct val="0"/>
              </a:spcAft>
              <a:buNone/>
            </a:pPr>
            <a:r>
              <a:rPr lang="ru-RU" altLang="ru-RU" sz="2400" b="1" dirty="0">
                <a:solidFill>
                  <a:srgbClr val="C00000"/>
                </a:solidFill>
                <a:latin typeface="Tahoma" panose="020B0604030504040204" pitchFamily="34" charset="0"/>
                <a:cs typeface="Tahoma" panose="020B0604030504040204" pitchFamily="34" charset="0"/>
              </a:rPr>
              <a:t>в области физической культуры и спорта</a:t>
            </a:r>
          </a:p>
          <a:p>
            <a:pPr marL="0" lvl="0" indent="0" algn="ctr" eaLnBrk="0" fontAlgn="base" hangingPunct="0">
              <a:lnSpc>
                <a:spcPct val="100000"/>
              </a:lnSpc>
              <a:spcBef>
                <a:spcPct val="0"/>
              </a:spcBef>
              <a:spcAft>
                <a:spcPct val="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spcAft>
                <a:spcPts val="60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1. В целях решения вопросов местного значения по обеспечению условий для развития на территориях муниципальных образований физической культуры и спорта к полномочиям органов местного самоуправления относятся:</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1) определение основных задач и направлений развития физической культуры и спорта с учетом местных условий и возможностей, </a:t>
            </a:r>
            <a:r>
              <a:rPr lang="ru-RU" altLang="ru-RU" sz="2000" u="sng" dirty="0">
                <a:solidFill>
                  <a:srgbClr val="C00000"/>
                </a:solidFill>
                <a:latin typeface="Tahoma" panose="020B0604030504040204" pitchFamily="34" charset="0"/>
                <a:cs typeface="Tahoma" panose="020B0604030504040204" pitchFamily="34" charset="0"/>
              </a:rPr>
              <a:t>принятие и реализация муниципальных программ развития физической культуры и спорта;</a:t>
            </a:r>
          </a:p>
          <a:p>
            <a:endParaRPr lang="ru-RU" dirty="0"/>
          </a:p>
        </p:txBody>
      </p:sp>
    </p:spTree>
    <p:extLst>
      <p:ext uri="{BB962C8B-B14F-4D97-AF65-F5344CB8AC3E}">
        <p14:creationId xmlns:p14="http://schemas.microsoft.com/office/powerpoint/2010/main" val="270848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04.12.2007 N 329-ФЗ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«О физической культуре и спорте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Федерации»</a:t>
            </a:r>
            <a:endParaRPr lang="ru-RU" sz="2800" dirty="0"/>
          </a:p>
        </p:txBody>
      </p:sp>
      <p:sp>
        <p:nvSpPr>
          <p:cNvPr id="3" name="Объект 2"/>
          <p:cNvSpPr>
            <a:spLocks noGrp="1"/>
          </p:cNvSpPr>
          <p:nvPr>
            <p:ph idx="1"/>
          </p:nvPr>
        </p:nvSpPr>
        <p:spPr>
          <a:xfrm>
            <a:off x="838200" y="1995307"/>
            <a:ext cx="10515600" cy="4351338"/>
          </a:xfrm>
        </p:spPr>
        <p:txBody>
          <a:bodyPr>
            <a:normAutofit lnSpcReduction="10000"/>
          </a:bodyPr>
          <a:lstStyle/>
          <a:p>
            <a:pPr marL="0" lvl="0" indent="0" algn="ctr" eaLnBrk="0" fontAlgn="base" hangingPunct="0">
              <a:lnSpc>
                <a:spcPct val="100000"/>
              </a:lnSpc>
              <a:spcBef>
                <a:spcPct val="0"/>
              </a:spcBef>
              <a:spcAft>
                <a:spcPct val="0"/>
              </a:spcAft>
              <a:buNone/>
            </a:pPr>
            <a:r>
              <a:rPr lang="ru-RU" altLang="ru-RU" sz="2000" b="1" dirty="0">
                <a:solidFill>
                  <a:srgbClr val="C00000"/>
                </a:solidFill>
                <a:latin typeface="Tahoma" panose="020B0604030504040204" pitchFamily="34" charset="0"/>
                <a:cs typeface="Tahoma" panose="020B0604030504040204" pitchFamily="34" charset="0"/>
              </a:rPr>
              <a:t>Статья 9. Полномочия органов местного самоуправления </a:t>
            </a:r>
          </a:p>
          <a:p>
            <a:pPr marL="0" lvl="0" indent="0" algn="ctr" eaLnBrk="0" fontAlgn="base" hangingPunct="0">
              <a:lnSpc>
                <a:spcPct val="100000"/>
              </a:lnSpc>
              <a:spcBef>
                <a:spcPct val="0"/>
              </a:spcBef>
              <a:spcAft>
                <a:spcPct val="0"/>
              </a:spcAft>
              <a:buNone/>
            </a:pPr>
            <a:r>
              <a:rPr lang="ru-RU" altLang="ru-RU" sz="2000" b="1" dirty="0">
                <a:solidFill>
                  <a:srgbClr val="C00000"/>
                </a:solidFill>
                <a:latin typeface="Tahoma" panose="020B0604030504040204" pitchFamily="34" charset="0"/>
                <a:cs typeface="Tahoma" panose="020B0604030504040204" pitchFamily="34" charset="0"/>
              </a:rPr>
              <a:t>в области физической культуры и спорта</a:t>
            </a:r>
          </a:p>
          <a:p>
            <a:pPr marL="0" lvl="0" indent="0" algn="ctr" eaLnBrk="0" fontAlgn="base" hangingPunct="0">
              <a:lnSpc>
                <a:spcPct val="100000"/>
              </a:lnSpc>
              <a:spcBef>
                <a:spcPct val="0"/>
              </a:spcBef>
              <a:spcAft>
                <a:spcPct val="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1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1. В целях решения вопросов местного значения по обеспечению условий для развития на территориях муниципальных образований физической культуры и спорта к полномочиям органов местного самоуправления относятся:</a:t>
            </a:r>
          </a:p>
          <a:p>
            <a:pPr marL="0" lvl="0" indent="358775" algn="just" eaLnBrk="0" fontAlgn="base" hangingPunct="0">
              <a:lnSpc>
                <a:spcPct val="11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2) развитие массового спорта, детско-юношеского спорта и школьного спорта на территориях муниципальных образований;</a:t>
            </a:r>
          </a:p>
          <a:p>
            <a:pPr marL="0" lvl="0" indent="358775" algn="just" eaLnBrk="0" fontAlgn="base" hangingPunct="0">
              <a:lnSpc>
                <a:spcPct val="11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3) присвоение спортивных разрядов и квалификационных категорий спортивных судей;</a:t>
            </a:r>
          </a:p>
          <a:p>
            <a:pPr marL="0" lvl="0" indent="358775" algn="just" eaLnBrk="0" fontAlgn="base" hangingPunct="0">
              <a:lnSpc>
                <a:spcPct val="11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4) популяризация физической культуры и спорта среди различных групп населения, в том числе среди инвалидов, лиц с ограниченными возможностями здоровья;</a:t>
            </a:r>
          </a:p>
          <a:p>
            <a:endParaRPr lang="ru-RU" dirty="0"/>
          </a:p>
        </p:txBody>
      </p:sp>
    </p:spTree>
    <p:extLst>
      <p:ext uri="{BB962C8B-B14F-4D97-AF65-F5344CB8AC3E}">
        <p14:creationId xmlns:p14="http://schemas.microsoft.com/office/powerpoint/2010/main" val="310418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800" b="1" dirty="0">
                <a:solidFill>
                  <a:srgbClr val="0070C0"/>
                </a:solidFill>
                <a:latin typeface="Tahoma" panose="020B0604030504040204" pitchFamily="34" charset="0"/>
                <a:cs typeface="Tahoma" panose="020B0604030504040204" pitchFamily="34" charset="0"/>
              </a:rPr>
              <a:t>Федеральный закон от 04.12.2007 N 329-ФЗ</a:t>
            </a:r>
            <a:br>
              <a:rPr lang="ru-RU" altLang="ru-RU" sz="2800" b="1" dirty="0">
                <a:solidFill>
                  <a:srgbClr val="0070C0"/>
                </a:solidFill>
                <a:latin typeface="Tahoma" panose="020B0604030504040204" pitchFamily="34" charset="0"/>
                <a:cs typeface="Tahoma" panose="020B0604030504040204" pitchFamily="34" charset="0"/>
              </a:rPr>
            </a:br>
            <a:r>
              <a:rPr lang="ru-RU" altLang="ru-RU" sz="2800" b="1" dirty="0">
                <a:solidFill>
                  <a:srgbClr val="0070C0"/>
                </a:solidFill>
                <a:latin typeface="Tahoma" panose="020B0604030504040204" pitchFamily="34" charset="0"/>
                <a:cs typeface="Tahoma" panose="020B0604030504040204" pitchFamily="34" charset="0"/>
              </a:rPr>
              <a:t>«О физической культуре и спорте </a:t>
            </a:r>
            <a:r>
              <a:rPr lang="ru-RU" altLang="ru-RU" sz="2800" b="1" dirty="0" smtClean="0">
                <a:solidFill>
                  <a:srgbClr val="0070C0"/>
                </a:solidFill>
                <a:latin typeface="Tahoma" panose="020B0604030504040204" pitchFamily="34" charset="0"/>
                <a:cs typeface="Tahoma" panose="020B0604030504040204" pitchFamily="34" charset="0"/>
              </a:rPr>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в </a:t>
            </a:r>
            <a:r>
              <a:rPr lang="ru-RU" altLang="ru-RU" sz="2800" b="1" dirty="0">
                <a:solidFill>
                  <a:srgbClr val="0070C0"/>
                </a:solidFill>
                <a:latin typeface="Tahoma" panose="020B0604030504040204" pitchFamily="34" charset="0"/>
                <a:cs typeface="Tahoma" panose="020B0604030504040204" pitchFamily="34" charset="0"/>
              </a:rPr>
              <a:t>Российской Федерации»</a:t>
            </a:r>
            <a:endParaRPr lang="ru-RU" sz="2800" dirty="0"/>
          </a:p>
        </p:txBody>
      </p:sp>
      <p:sp>
        <p:nvSpPr>
          <p:cNvPr id="3" name="Объект 2"/>
          <p:cNvSpPr>
            <a:spLocks noGrp="1"/>
          </p:cNvSpPr>
          <p:nvPr>
            <p:ph idx="1"/>
          </p:nvPr>
        </p:nvSpPr>
        <p:spPr>
          <a:xfrm>
            <a:off x="838200" y="1825624"/>
            <a:ext cx="10515600" cy="4688297"/>
          </a:xfrm>
        </p:spPr>
        <p:txBody>
          <a:bodyPr>
            <a:noAutofit/>
          </a:bodyPr>
          <a:lstStyle/>
          <a:p>
            <a:pPr marL="0" lvl="0" indent="0" algn="ctr" eaLnBrk="0" fontAlgn="base" hangingPunct="0">
              <a:lnSpc>
                <a:spcPct val="100000"/>
              </a:lnSpc>
              <a:spcBef>
                <a:spcPct val="0"/>
              </a:spcBef>
              <a:spcAft>
                <a:spcPct val="0"/>
              </a:spcAft>
              <a:buNone/>
            </a:pPr>
            <a:r>
              <a:rPr lang="ru-RU" altLang="ru-RU" sz="2000" b="1" dirty="0">
                <a:solidFill>
                  <a:srgbClr val="C00000"/>
                </a:solidFill>
                <a:latin typeface="Tahoma" panose="020B0604030504040204" pitchFamily="34" charset="0"/>
                <a:cs typeface="Tahoma" panose="020B0604030504040204" pitchFamily="34" charset="0"/>
              </a:rPr>
              <a:t>Статья 9. Полномочия органов местного самоуправления </a:t>
            </a:r>
          </a:p>
          <a:p>
            <a:pPr marL="0" lvl="0" indent="0" algn="ctr" eaLnBrk="0" fontAlgn="base" hangingPunct="0">
              <a:lnSpc>
                <a:spcPct val="100000"/>
              </a:lnSpc>
              <a:spcBef>
                <a:spcPct val="0"/>
              </a:spcBef>
              <a:spcAft>
                <a:spcPct val="0"/>
              </a:spcAft>
              <a:buNone/>
            </a:pPr>
            <a:r>
              <a:rPr lang="ru-RU" altLang="ru-RU" sz="2000" b="1" dirty="0">
                <a:solidFill>
                  <a:srgbClr val="C00000"/>
                </a:solidFill>
                <a:latin typeface="Tahoma" panose="020B0604030504040204" pitchFamily="34" charset="0"/>
                <a:cs typeface="Tahoma" panose="020B0604030504040204" pitchFamily="34" charset="0"/>
              </a:rPr>
              <a:t>в области физической культуры и спорта</a:t>
            </a:r>
          </a:p>
          <a:p>
            <a:pPr marL="0" lvl="0" indent="0" algn="ctr" eaLnBrk="0" fontAlgn="base" hangingPunct="0">
              <a:lnSpc>
                <a:spcPct val="100000"/>
              </a:lnSpc>
              <a:spcBef>
                <a:spcPct val="0"/>
              </a:spcBef>
              <a:spcAft>
                <a:spcPct val="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5) организация физкультурно-спортивной работы по месту жительства и месту отдыха граждан, включая создание условий для занятий инвалидов, лиц с ограниченными возможностями здоровья физической культурой и спортом, а также организация и проведение муниципальных официальных физкультурных мероприятий и спортивных мероприятий, в том числе:</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а) утверждение и реализация календарных планов физкультурных мероприятий и спортивных мероприятий муниципальных образований, включающих в себя физкультурные мероприятия и спортивные мероприятия по реализации комплекса ГТО;</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б) организация медицинского обеспечения официальных физкультурных мероприятий и спортивных мероприятий муниципальных образований;</a:t>
            </a:r>
          </a:p>
        </p:txBody>
      </p:sp>
    </p:spTree>
    <p:extLst>
      <p:ext uri="{BB962C8B-B14F-4D97-AF65-F5344CB8AC3E}">
        <p14:creationId xmlns:p14="http://schemas.microsoft.com/office/powerpoint/2010/main" val="2643676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652211"/>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Федеральный закон от 04.12.2007 N 329-ФЗ</a:t>
            </a:r>
            <a:br>
              <a:rPr lang="ru-RU" altLang="ru-RU" sz="2800" b="1" dirty="0">
                <a:solidFill>
                  <a:srgbClr val="0070C0"/>
                </a:solidFill>
                <a:latin typeface="Tahoma" panose="020B0604030504040204" pitchFamily="34" charset="0"/>
                <a:ea typeface="+mn-ea"/>
                <a:cs typeface="Tahoma" panose="020B0604030504040204" pitchFamily="34" charset="0"/>
              </a:rPr>
            </a:br>
            <a:r>
              <a:rPr lang="ru-RU" altLang="ru-RU" sz="2800" b="1" dirty="0">
                <a:solidFill>
                  <a:srgbClr val="0070C0"/>
                </a:solidFill>
                <a:latin typeface="Tahoma" panose="020B0604030504040204" pitchFamily="34" charset="0"/>
                <a:ea typeface="+mn-ea"/>
                <a:cs typeface="Tahoma" panose="020B0604030504040204" pitchFamily="34" charset="0"/>
              </a:rPr>
              <a:t>«О физической культуре и спорте </a:t>
            </a:r>
            <a:r>
              <a:rPr lang="ru-RU" altLang="ru-RU" sz="2800" b="1" dirty="0" smtClean="0">
                <a:solidFill>
                  <a:srgbClr val="0070C0"/>
                </a:solidFill>
                <a:latin typeface="Tahoma" panose="020B0604030504040204" pitchFamily="34" charset="0"/>
                <a:ea typeface="+mn-ea"/>
                <a:cs typeface="Tahoma" panose="020B0604030504040204" pitchFamily="34" charset="0"/>
              </a:rPr>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a:t>
            </a:r>
            <a:r>
              <a:rPr lang="ru-RU" altLang="ru-RU" sz="2800" b="1" dirty="0">
                <a:solidFill>
                  <a:srgbClr val="0070C0"/>
                </a:solidFill>
                <a:latin typeface="Tahoma" panose="020B0604030504040204" pitchFamily="34" charset="0"/>
                <a:ea typeface="+mn-ea"/>
                <a:cs typeface="Tahoma" panose="020B0604030504040204" pitchFamily="34" charset="0"/>
              </a:rPr>
              <a:t>Российской Федерации»</a:t>
            </a:r>
            <a:br>
              <a:rPr lang="ru-RU" altLang="ru-RU" sz="2800" b="1" dirty="0">
                <a:solidFill>
                  <a:srgbClr val="0070C0"/>
                </a:solidFill>
                <a:latin typeface="Tahoma" panose="020B0604030504040204" pitchFamily="34" charset="0"/>
                <a:ea typeface="+mn-ea"/>
                <a:cs typeface="Tahoma" panose="020B0604030504040204" pitchFamily="34" charset="0"/>
              </a:rPr>
            </a:br>
            <a:endParaRPr lang="ru-RU" sz="2800" dirty="0"/>
          </a:p>
        </p:txBody>
      </p:sp>
      <p:sp>
        <p:nvSpPr>
          <p:cNvPr id="3" name="Объект 2"/>
          <p:cNvSpPr>
            <a:spLocks noGrp="1"/>
          </p:cNvSpPr>
          <p:nvPr>
            <p:ph idx="1"/>
          </p:nvPr>
        </p:nvSpPr>
        <p:spPr>
          <a:xfrm>
            <a:off x="838200" y="2089575"/>
            <a:ext cx="10515600" cy="4351338"/>
          </a:xfrm>
        </p:spPr>
        <p:txBody>
          <a:bodyPr>
            <a:normAutofit/>
          </a:bodyPr>
          <a:lstStyle/>
          <a:p>
            <a:pPr marL="0" lvl="0" indent="0" algn="ctr" eaLnBrk="0" fontAlgn="base" hangingPunct="0">
              <a:lnSpc>
                <a:spcPct val="100000"/>
              </a:lnSpc>
              <a:spcBef>
                <a:spcPct val="0"/>
              </a:spcBef>
              <a:spcAft>
                <a:spcPct val="0"/>
              </a:spcAft>
              <a:buNone/>
            </a:pPr>
            <a:r>
              <a:rPr lang="ru-RU" altLang="ru-RU" sz="2000" b="1" dirty="0">
                <a:solidFill>
                  <a:srgbClr val="C00000"/>
                </a:solidFill>
                <a:latin typeface="Tahoma" panose="020B0604030504040204" pitchFamily="34" charset="0"/>
                <a:cs typeface="Tahoma" panose="020B0604030504040204" pitchFamily="34" charset="0"/>
              </a:rPr>
              <a:t>Статья 9. Полномочия органов местного самоуправления </a:t>
            </a:r>
          </a:p>
          <a:p>
            <a:pPr marL="0" lvl="0" indent="0" algn="ctr" eaLnBrk="0" fontAlgn="base" hangingPunct="0">
              <a:lnSpc>
                <a:spcPct val="100000"/>
              </a:lnSpc>
              <a:spcBef>
                <a:spcPct val="0"/>
              </a:spcBef>
              <a:spcAft>
                <a:spcPct val="0"/>
              </a:spcAft>
              <a:buNone/>
            </a:pPr>
            <a:r>
              <a:rPr lang="ru-RU" altLang="ru-RU" sz="2000" b="1" dirty="0">
                <a:solidFill>
                  <a:srgbClr val="C00000"/>
                </a:solidFill>
                <a:latin typeface="Tahoma" panose="020B0604030504040204" pitchFamily="34" charset="0"/>
                <a:cs typeface="Tahoma" panose="020B0604030504040204" pitchFamily="34" charset="0"/>
              </a:rPr>
              <a:t>в области физической культуры и спорта</a:t>
            </a:r>
          </a:p>
          <a:p>
            <a:pPr marL="0" lvl="0" indent="0" algn="ctr" eaLnBrk="0" fontAlgn="base" hangingPunct="0">
              <a:lnSpc>
                <a:spcPct val="100000"/>
              </a:lnSpc>
              <a:spcBef>
                <a:spcPct val="0"/>
              </a:spcBef>
              <a:spcAft>
                <a:spcPct val="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6) содействие в рамках своих полномочий обеспечению общественного порядка и общественной безопасности при проведении на территориях муниципальных образований официальных физкультурных мероприятий и спортивных мероприятий;</a:t>
            </a:r>
          </a:p>
          <a:p>
            <a:pPr marL="0" lvl="0" indent="358775" algn="just" eaLnBrk="0" fontAlgn="base" hangingPunct="0">
              <a:lnSpc>
                <a:spcPct val="100000"/>
              </a:lnSpc>
              <a:spcBef>
                <a:spcPct val="0"/>
              </a:spcBef>
              <a:spcAft>
                <a:spcPts val="600"/>
              </a:spcAft>
              <a:buNone/>
            </a:pPr>
            <a:r>
              <a:rPr lang="ru-RU" altLang="ru-RU" sz="2000" dirty="0">
                <a:solidFill>
                  <a:srgbClr val="000000"/>
                </a:solidFill>
                <a:latin typeface="Tahoma" panose="020B0604030504040204" pitchFamily="34" charset="0"/>
                <a:cs typeface="Tahoma" panose="020B0604030504040204" pitchFamily="34" charset="0"/>
              </a:rPr>
              <a:t>7) создание условий для подготовки спортивных сборных команд муниципальных образований, определение видов спорта, по которым могут формироваться спортивные сборные команды муниципальных образований, утверждение порядка формирования и обеспечения таких команд, направление их для участия в межмуниципальных и региональных спортивных соревнованиях;</a:t>
            </a:r>
          </a:p>
        </p:txBody>
      </p:sp>
    </p:spTree>
    <p:extLst>
      <p:ext uri="{BB962C8B-B14F-4D97-AF65-F5344CB8AC3E}">
        <p14:creationId xmlns:p14="http://schemas.microsoft.com/office/powerpoint/2010/main" val="156514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altLang="ru-RU" sz="2800" b="1" dirty="0">
                <a:solidFill>
                  <a:srgbClr val="0070C0"/>
                </a:solidFill>
                <a:latin typeface="Tahoma" panose="020B0604030504040204" pitchFamily="34" charset="0"/>
                <a:cs typeface="Tahoma" panose="020B0604030504040204" pitchFamily="34" charset="0"/>
              </a:rPr>
              <a:t>Федеральный закон от 04.12.2007 N 329-ФЗ</a:t>
            </a:r>
            <a:br>
              <a:rPr lang="ru-RU" altLang="ru-RU" sz="2800" b="1" dirty="0">
                <a:solidFill>
                  <a:srgbClr val="0070C0"/>
                </a:solidFill>
                <a:latin typeface="Tahoma" panose="020B0604030504040204" pitchFamily="34" charset="0"/>
                <a:cs typeface="Tahoma" panose="020B0604030504040204" pitchFamily="34" charset="0"/>
              </a:rPr>
            </a:br>
            <a:r>
              <a:rPr lang="ru-RU" altLang="ru-RU" sz="2800" b="1" dirty="0">
                <a:solidFill>
                  <a:srgbClr val="0070C0"/>
                </a:solidFill>
                <a:latin typeface="Tahoma" panose="020B0604030504040204" pitchFamily="34" charset="0"/>
                <a:cs typeface="Tahoma" panose="020B0604030504040204" pitchFamily="34" charset="0"/>
              </a:rPr>
              <a:t>«О физической культуре и спорте </a:t>
            </a:r>
            <a:r>
              <a:rPr lang="ru-RU" altLang="ru-RU" sz="2800" b="1" dirty="0" smtClean="0">
                <a:solidFill>
                  <a:srgbClr val="0070C0"/>
                </a:solidFill>
                <a:latin typeface="Tahoma" panose="020B0604030504040204" pitchFamily="34" charset="0"/>
                <a:cs typeface="Tahoma" panose="020B0604030504040204" pitchFamily="34" charset="0"/>
              </a:rPr>
              <a:t>в </a:t>
            </a:r>
            <a:r>
              <a:rPr lang="ru-RU" altLang="ru-RU" sz="2800" b="1" dirty="0">
                <a:solidFill>
                  <a:srgbClr val="0070C0"/>
                </a:solidFill>
                <a:latin typeface="Tahoma" panose="020B0604030504040204" pitchFamily="34" charset="0"/>
                <a:cs typeface="Tahoma" panose="020B0604030504040204" pitchFamily="34" charset="0"/>
              </a:rPr>
              <a:t>Российской Федерации»</a:t>
            </a:r>
            <a:br>
              <a:rPr lang="ru-RU" altLang="ru-RU" sz="2800" b="1" dirty="0">
                <a:solidFill>
                  <a:srgbClr val="0070C0"/>
                </a:solidFill>
                <a:latin typeface="Tahoma" panose="020B0604030504040204" pitchFamily="34" charset="0"/>
                <a:cs typeface="Tahoma" panose="020B0604030504040204" pitchFamily="34" charset="0"/>
              </a:rPr>
            </a:br>
            <a:endParaRPr lang="ru-RU" sz="2800" dirty="0"/>
          </a:p>
        </p:txBody>
      </p:sp>
      <p:sp>
        <p:nvSpPr>
          <p:cNvPr id="3" name="Объект 2"/>
          <p:cNvSpPr>
            <a:spLocks noGrp="1"/>
          </p:cNvSpPr>
          <p:nvPr>
            <p:ph idx="1"/>
          </p:nvPr>
        </p:nvSpPr>
        <p:spPr>
          <a:xfrm>
            <a:off x="329939" y="1385739"/>
            <a:ext cx="11491274" cy="5288437"/>
          </a:xfrm>
        </p:spPr>
        <p:txBody>
          <a:bodyPr>
            <a:normAutofit fontScale="70000" lnSpcReduction="20000"/>
          </a:bodyPr>
          <a:lstStyle/>
          <a:p>
            <a:pPr marL="0" lvl="0" indent="0" algn="ctr" eaLnBrk="0" fontAlgn="base" hangingPunct="0">
              <a:lnSpc>
                <a:spcPct val="100000"/>
              </a:lnSpc>
              <a:spcBef>
                <a:spcPct val="0"/>
              </a:spcBef>
              <a:spcAft>
                <a:spcPct val="0"/>
              </a:spcAft>
              <a:buNone/>
            </a:pPr>
            <a:r>
              <a:rPr lang="ru-RU" altLang="ru-RU" sz="2900" b="1" dirty="0">
                <a:solidFill>
                  <a:srgbClr val="C00000"/>
                </a:solidFill>
                <a:latin typeface="Tahoma" panose="020B0604030504040204" pitchFamily="34" charset="0"/>
                <a:cs typeface="Tahoma" panose="020B0604030504040204" pitchFamily="34" charset="0"/>
              </a:rPr>
              <a:t>Статья 9. Полномочия органов местного самоуправления </a:t>
            </a:r>
          </a:p>
          <a:p>
            <a:pPr marL="0" lvl="0" indent="0" algn="ctr" eaLnBrk="0" fontAlgn="base" hangingPunct="0">
              <a:lnSpc>
                <a:spcPct val="100000"/>
              </a:lnSpc>
              <a:spcBef>
                <a:spcPct val="0"/>
              </a:spcBef>
              <a:spcAft>
                <a:spcPct val="0"/>
              </a:spcAft>
              <a:buNone/>
            </a:pPr>
            <a:r>
              <a:rPr lang="ru-RU" altLang="ru-RU" sz="2900" b="1" dirty="0">
                <a:solidFill>
                  <a:srgbClr val="C00000"/>
                </a:solidFill>
                <a:latin typeface="Tahoma" panose="020B0604030504040204" pitchFamily="34" charset="0"/>
                <a:cs typeface="Tahoma" panose="020B0604030504040204" pitchFamily="34" charset="0"/>
              </a:rPr>
              <a:t>в области физической культуры и спорта</a:t>
            </a:r>
          </a:p>
          <a:p>
            <a:pPr marL="0" lvl="0" indent="0" algn="ctr" eaLnBrk="0" fontAlgn="base" hangingPunct="0">
              <a:lnSpc>
                <a:spcPct val="100000"/>
              </a:lnSpc>
              <a:spcBef>
                <a:spcPct val="0"/>
              </a:spcBef>
              <a:spcAft>
                <a:spcPct val="0"/>
              </a:spcAft>
              <a:buNone/>
            </a:pPr>
            <a:endParaRPr lang="ru-RU" altLang="ru-RU" sz="29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20000"/>
              </a:lnSpc>
              <a:spcBef>
                <a:spcPct val="0"/>
              </a:spcBef>
              <a:spcAft>
                <a:spcPts val="600"/>
              </a:spcAft>
              <a:buNone/>
            </a:pPr>
            <a:r>
              <a:rPr lang="ru-RU" altLang="ru-RU" sz="2900" dirty="0">
                <a:solidFill>
                  <a:srgbClr val="000000"/>
                </a:solidFill>
                <a:latin typeface="Tahoma" panose="020B0604030504040204" pitchFamily="34" charset="0"/>
                <a:cs typeface="Tahoma" panose="020B0604030504040204" pitchFamily="34" charset="0"/>
              </a:rPr>
              <a:t>8) участие в обеспечении подготовки спортивного резерва для спортивных сборных команд муниципальных образований, субъектов РФ, включая обеспечение деятельности организаций, созданных муниципальными образованиями и реализующих программы спортивной подготовки, разработанные на основе федеральных стандартов спортивной подготовки, и (или) дополнительные общеобразовательные программы в области физической культуры и спорта, а также осуществление контроля за соблюдением организациями, созданными муниципальными образованиями и реализующими программы спортивной подготовки, разработанные на основе федеральных стандартов спортивной подготовки, федеральных стандартов спортивной подготовки в соответствии с законодательством РФ;</a:t>
            </a:r>
          </a:p>
          <a:p>
            <a:pPr marL="0" lvl="0" indent="358775" algn="just" eaLnBrk="0" fontAlgn="base" hangingPunct="0">
              <a:lnSpc>
                <a:spcPct val="120000"/>
              </a:lnSpc>
              <a:spcBef>
                <a:spcPct val="0"/>
              </a:spcBef>
              <a:spcAft>
                <a:spcPts val="600"/>
              </a:spcAft>
              <a:buNone/>
            </a:pPr>
            <a:r>
              <a:rPr lang="ru-RU" altLang="ru-RU" sz="2900" dirty="0">
                <a:solidFill>
                  <a:srgbClr val="000000"/>
                </a:solidFill>
                <a:latin typeface="Tahoma" panose="020B0604030504040204" pitchFamily="34" charset="0"/>
                <a:cs typeface="Tahoma" panose="020B0604030504040204" pitchFamily="34" charset="0"/>
              </a:rPr>
              <a:t>9) наделение некоммерческих организаций правом по оценке выполнения нормативов испытаний (тестов) комплекса ГТО;</a:t>
            </a:r>
          </a:p>
          <a:p>
            <a:pPr marL="0" lvl="0" indent="358775" algn="just" eaLnBrk="0" fontAlgn="base" hangingPunct="0">
              <a:lnSpc>
                <a:spcPct val="120000"/>
              </a:lnSpc>
              <a:spcBef>
                <a:spcPct val="0"/>
              </a:spcBef>
              <a:spcAft>
                <a:spcPts val="600"/>
              </a:spcAft>
              <a:buNone/>
            </a:pPr>
            <a:r>
              <a:rPr lang="ru-RU" altLang="ru-RU" sz="2900" dirty="0">
                <a:solidFill>
                  <a:srgbClr val="000000"/>
                </a:solidFill>
                <a:latin typeface="Tahoma" panose="020B0604030504040204" pitchFamily="34" charset="0"/>
                <a:cs typeface="Tahoma" panose="020B0604030504040204" pitchFamily="34" charset="0"/>
              </a:rPr>
              <a:t>10) осуществление иных установленных в соответствии с законодательством РФ и уставами муниципальных образований полномочий.</a:t>
            </a:r>
            <a:endParaRPr lang="ru-RU" altLang="ru-RU" sz="2900" u="sng" dirty="0">
              <a:solidFill>
                <a:srgbClr val="C00000"/>
              </a:solidFill>
              <a:latin typeface="Tahoma" panose="020B0604030504040204" pitchFamily="34" charset="0"/>
              <a:cs typeface="Tahoma" panose="020B0604030504040204" pitchFamily="34" charset="0"/>
            </a:endParaRPr>
          </a:p>
          <a:p>
            <a:endParaRPr lang="ru-RU" dirty="0"/>
          </a:p>
        </p:txBody>
      </p:sp>
    </p:spTree>
    <p:extLst>
      <p:ext uri="{BB962C8B-B14F-4D97-AF65-F5344CB8AC3E}">
        <p14:creationId xmlns:p14="http://schemas.microsoft.com/office/powerpoint/2010/main" val="417495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194" y="317992"/>
            <a:ext cx="11331017" cy="1048896"/>
          </a:xfrm>
        </p:spPr>
        <p:txBody>
          <a:bodyPr>
            <a:noAutofit/>
          </a:bodyPr>
          <a:lstStyle/>
          <a:p>
            <a:pPr algn="ctr"/>
            <a:r>
              <a:rPr lang="ru-RU" altLang="ru-RU" sz="2800" b="1" dirty="0">
                <a:solidFill>
                  <a:srgbClr val="0070C0"/>
                </a:solidFill>
                <a:latin typeface="Tahoma" panose="020B0604030504040204" pitchFamily="34" charset="0"/>
                <a:cs typeface="Tahoma" panose="020B0604030504040204" pitchFamily="34" charset="0"/>
              </a:rPr>
              <a:t>Наиболее часто встречающиеся недостатки </a:t>
            </a:r>
            <a:r>
              <a:rPr lang="ru-RU" altLang="ru-RU" sz="2800" b="1" dirty="0" smtClean="0">
                <a:solidFill>
                  <a:srgbClr val="0070C0"/>
                </a:solidFill>
                <a:latin typeface="Tahoma" panose="020B0604030504040204" pitchFamily="34" charset="0"/>
                <a:cs typeface="Tahoma" panose="020B0604030504040204" pitchFamily="34" charset="0"/>
              </a:rPr>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муниципальных программ в сфере спорта </a:t>
            </a:r>
            <a:endParaRPr lang="ru-RU" sz="2800" dirty="0"/>
          </a:p>
        </p:txBody>
      </p:sp>
      <p:sp>
        <p:nvSpPr>
          <p:cNvPr id="3" name="Объект 2"/>
          <p:cNvSpPr>
            <a:spLocks noGrp="1"/>
          </p:cNvSpPr>
          <p:nvPr>
            <p:ph idx="1"/>
          </p:nvPr>
        </p:nvSpPr>
        <p:spPr>
          <a:xfrm>
            <a:off x="414778" y="1366887"/>
            <a:ext cx="11406433" cy="5213021"/>
          </a:xfrm>
        </p:spPr>
        <p:txBody>
          <a:bodyPr>
            <a:normAutofit fontScale="77500" lnSpcReduction="20000"/>
          </a:bodyPr>
          <a:lstStyle/>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Неполное </a:t>
            </a:r>
            <a:r>
              <a:rPr lang="ru-RU" altLang="ru-RU" sz="2400" dirty="0">
                <a:solidFill>
                  <a:srgbClr val="000000"/>
                </a:solidFill>
                <a:latin typeface="Tahoma" panose="020B0604030504040204" pitchFamily="34" charset="0"/>
                <a:cs typeface="Tahoma" panose="020B0604030504040204" pitchFamily="34" charset="0"/>
              </a:rPr>
              <a:t>отражение </a:t>
            </a:r>
            <a:r>
              <a:rPr lang="ru-RU" altLang="ru-RU" sz="2400" dirty="0" smtClean="0">
                <a:solidFill>
                  <a:srgbClr val="000000"/>
                </a:solidFill>
                <a:latin typeface="Tahoma" panose="020B0604030504040204" pitchFamily="34" charset="0"/>
                <a:cs typeface="Tahoma" panose="020B0604030504040204" pitchFamily="34" charset="0"/>
              </a:rPr>
              <a:t>в муниципальных программах важнейших федеральных и региональных </a:t>
            </a:r>
            <a:r>
              <a:rPr lang="ru-RU" altLang="ru-RU" sz="2400" dirty="0">
                <a:solidFill>
                  <a:srgbClr val="000000"/>
                </a:solidFill>
                <a:latin typeface="Tahoma" panose="020B0604030504040204" pitchFamily="34" charset="0"/>
                <a:cs typeface="Tahoma" panose="020B0604030504040204" pitchFamily="34" charset="0"/>
              </a:rPr>
              <a:t>приоритетов </a:t>
            </a:r>
            <a:r>
              <a:rPr lang="ru-RU" altLang="ru-RU" sz="2400" dirty="0" smtClean="0">
                <a:solidFill>
                  <a:srgbClr val="000000"/>
                </a:solidFill>
                <a:latin typeface="Tahoma" panose="020B0604030504040204" pitchFamily="34" charset="0"/>
                <a:cs typeface="Tahoma" panose="020B0604030504040204" pitchFamily="34" charset="0"/>
              </a:rPr>
              <a:t>в области физической культуры и спорта или существенное отставание от складывающейся конъюнктуры</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Несоответствие установленных </a:t>
            </a:r>
            <a:r>
              <a:rPr lang="ru-RU" altLang="ru-RU" sz="2400" dirty="0">
                <a:solidFill>
                  <a:srgbClr val="000000"/>
                </a:solidFill>
                <a:latin typeface="Tahoma" panose="020B0604030504040204" pitchFamily="34" charset="0"/>
                <a:cs typeface="Tahoma" panose="020B0604030504040204" pitchFamily="34" charset="0"/>
              </a:rPr>
              <a:t>в </a:t>
            </a:r>
            <a:r>
              <a:rPr lang="ru-RU" altLang="ru-RU" sz="2400" dirty="0" smtClean="0">
                <a:solidFill>
                  <a:srgbClr val="000000"/>
                </a:solidFill>
                <a:latin typeface="Tahoma" panose="020B0604030504040204" pitchFamily="34" charset="0"/>
                <a:cs typeface="Tahoma" panose="020B0604030504040204" pitchFamily="34" charset="0"/>
              </a:rPr>
              <a:t>муниципальных </a:t>
            </a:r>
            <a:r>
              <a:rPr lang="ru-RU" altLang="ru-RU" sz="2400" dirty="0">
                <a:solidFill>
                  <a:srgbClr val="000000"/>
                </a:solidFill>
                <a:latin typeface="Tahoma" panose="020B0604030504040204" pitchFamily="34" charset="0"/>
                <a:cs typeface="Tahoma" panose="020B0604030504040204" pitchFamily="34" charset="0"/>
              </a:rPr>
              <a:t>программах целевых </a:t>
            </a:r>
            <a:r>
              <a:rPr lang="ru-RU" altLang="ru-RU" sz="2400" dirty="0" smtClean="0">
                <a:solidFill>
                  <a:srgbClr val="000000"/>
                </a:solidFill>
                <a:latin typeface="Tahoma" panose="020B0604030504040204" pitchFamily="34" charset="0"/>
                <a:cs typeface="Tahoma" panose="020B0604030504040204" pitchFamily="34" charset="0"/>
              </a:rPr>
              <a:t>индикаторов целевым </a:t>
            </a:r>
            <a:r>
              <a:rPr lang="ru-RU" altLang="ru-RU" sz="2400" dirty="0">
                <a:solidFill>
                  <a:srgbClr val="000000"/>
                </a:solidFill>
                <a:latin typeface="Tahoma" panose="020B0604030504040204" pitchFamily="34" charset="0"/>
                <a:cs typeface="Tahoma" panose="020B0604030504040204" pitchFamily="34" charset="0"/>
              </a:rPr>
              <a:t>индикаторам в области физической культуры и </a:t>
            </a:r>
            <a:r>
              <a:rPr lang="ru-RU" altLang="ru-RU" sz="2400" dirty="0" smtClean="0">
                <a:solidFill>
                  <a:srgbClr val="000000"/>
                </a:solidFill>
                <a:latin typeface="Tahoma" panose="020B0604030504040204" pitchFamily="34" charset="0"/>
                <a:cs typeface="Tahoma" panose="020B0604030504040204" pitchFamily="34" charset="0"/>
              </a:rPr>
              <a:t>спорта, определенным на федеральном и региональном уровнях</a:t>
            </a:r>
          </a:p>
          <a:p>
            <a:pPr algn="just" eaLnBrk="0" fontAlgn="base" hangingPunct="0">
              <a:lnSpc>
                <a:spcPct val="110000"/>
              </a:lnSpc>
              <a:spcBef>
                <a:spcPct val="0"/>
              </a:spcBef>
              <a:spcAft>
                <a:spcPts val="600"/>
              </a:spcAft>
            </a:pPr>
            <a:r>
              <a:rPr lang="ru-RU" altLang="ru-RU" sz="2400" dirty="0">
                <a:solidFill>
                  <a:srgbClr val="000000"/>
                </a:solidFill>
                <a:latin typeface="Tahoma" panose="020B0604030504040204" pitchFamily="34" charset="0"/>
                <a:cs typeface="Tahoma" panose="020B0604030504040204" pitchFamily="34" charset="0"/>
              </a:rPr>
              <a:t>Отсутствие </a:t>
            </a:r>
            <a:r>
              <a:rPr lang="ru-RU" altLang="ru-RU" sz="2400" dirty="0" smtClean="0">
                <a:solidFill>
                  <a:srgbClr val="000000"/>
                </a:solidFill>
                <a:latin typeface="Tahoma" panose="020B0604030504040204" pitchFamily="34" charset="0"/>
                <a:cs typeface="Tahoma" panose="020B0604030504040204" pitchFamily="34" charset="0"/>
              </a:rPr>
              <a:t>механизмов и мероприятий</a:t>
            </a:r>
            <a:r>
              <a:rPr lang="ru-RU" altLang="ru-RU" sz="2400" dirty="0">
                <a:solidFill>
                  <a:srgbClr val="000000"/>
                </a:solidFill>
                <a:latin typeface="Tahoma" panose="020B0604030504040204" pitchFamily="34" charset="0"/>
                <a:cs typeface="Tahoma" panose="020B0604030504040204" pitchFamily="34" charset="0"/>
              </a:rPr>
              <a:t>, направленных на реализацию пилотных и инновационных проектов и инициатив, обеспечивающих динамичное развитие сферы физической культуры и спорта в муниципальном образовании</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Отсутствие мероприятий, направленных на адресную поддержку креативных практик, творческой деятельности в области физической культуры и спорта, а также носителей передового опыта</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Внутренняя разобщенность и нарушение логики в содержании муниципальных программах, отсутствие преемственности между задачами, перечнем мероприятий и ожидаемыми результатами и т.д.</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Использование архаичного понятийного аппарата, устаревшей терминологии</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Отсутствие «муниципального» компонента …</a:t>
            </a:r>
          </a:p>
          <a:p>
            <a:pPr lvl="0" algn="just" eaLnBrk="0" fontAlgn="base" hangingPunct="0">
              <a:lnSpc>
                <a:spcPct val="11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886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030042"/>
          </a:xfrm>
        </p:spPr>
        <p:txBody>
          <a:bodyPr>
            <a:normAutofit fontScale="90000"/>
          </a:bodyPr>
          <a:lstStyle/>
          <a:p>
            <a:pPr algn="ctr"/>
            <a:r>
              <a:rPr lang="ru-RU" altLang="ru-RU" sz="2800" b="1" dirty="0" smtClean="0">
                <a:solidFill>
                  <a:srgbClr val="0070C0"/>
                </a:solidFill>
                <a:latin typeface="Tahoma" panose="020B0604030504040204" pitchFamily="34" charset="0"/>
                <a:cs typeface="Tahoma" panose="020B0604030504040204" pitchFamily="34" charset="0"/>
              </a:rPr>
              <a:t>Соотношение содержания муниципальных программ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в сфере физической культуры и спорта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с содержанием иных документов</a:t>
            </a:r>
            <a:r>
              <a:rPr lang="ru-RU" altLang="ru-RU" sz="2000" b="1" dirty="0" smtClean="0">
                <a:solidFill>
                  <a:srgbClr val="0070C0"/>
                </a:solidFill>
                <a:latin typeface="Tahoma" panose="020B0604030504040204" pitchFamily="34" charset="0"/>
                <a:cs typeface="Tahoma" panose="020B0604030504040204" pitchFamily="34" charset="0"/>
              </a:rPr>
              <a:t> </a:t>
            </a:r>
            <a:endParaRPr lang="ru-RU" sz="2000" dirty="0"/>
          </a:p>
        </p:txBody>
      </p:sp>
      <p:sp>
        <p:nvSpPr>
          <p:cNvPr id="3" name="Объект 2"/>
          <p:cNvSpPr>
            <a:spLocks noGrp="1"/>
          </p:cNvSpPr>
          <p:nvPr>
            <p:ph idx="1"/>
          </p:nvPr>
        </p:nvSpPr>
        <p:spPr>
          <a:xfrm>
            <a:off x="838986" y="1725104"/>
            <a:ext cx="10624008" cy="4308051"/>
          </a:xfrm>
        </p:spPr>
        <p:txBody>
          <a:bodyPr>
            <a:normAutofit/>
          </a:bodyPr>
          <a:lstStyle/>
          <a:p>
            <a:pPr marL="0" lvl="0" indent="0" eaLnBrk="0" fontAlgn="base" hangingPunct="0">
              <a:lnSpc>
                <a:spcPct val="100000"/>
              </a:lnSpc>
              <a:spcBef>
                <a:spcPct val="0"/>
              </a:spcBef>
              <a:spcAft>
                <a:spcPts val="600"/>
              </a:spcAft>
              <a:buNone/>
            </a:pPr>
            <a:r>
              <a:rPr lang="ru-RU" altLang="ru-RU" sz="2000" b="1" dirty="0" smtClean="0">
                <a:solidFill>
                  <a:srgbClr val="C00000"/>
                </a:solidFill>
                <a:latin typeface="Tahoma" panose="020B0604030504040204" pitchFamily="34" charset="0"/>
                <a:cs typeface="Tahoma" panose="020B0604030504040204" pitchFamily="34" charset="0"/>
              </a:rPr>
              <a:t>Преемственность и взаимосвязь:</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Со стратегией социально-экономического </a:t>
            </a:r>
            <a:r>
              <a:rPr lang="ru-RU" altLang="ru-RU" sz="2000" dirty="0">
                <a:solidFill>
                  <a:srgbClr val="000000"/>
                </a:solidFill>
                <a:latin typeface="Tahoma" panose="020B0604030504040204" pitchFamily="34" charset="0"/>
                <a:cs typeface="Tahoma" panose="020B0604030504040204" pitchFamily="34" charset="0"/>
              </a:rPr>
              <a:t>развития муниципального </a:t>
            </a:r>
            <a:r>
              <a:rPr lang="ru-RU" altLang="ru-RU" sz="2000" dirty="0" smtClean="0">
                <a:solidFill>
                  <a:srgbClr val="000000"/>
                </a:solidFill>
                <a:latin typeface="Tahoma" panose="020B0604030504040204" pitchFamily="34" charset="0"/>
                <a:cs typeface="Tahoma" panose="020B0604030504040204" pitchFamily="34" charset="0"/>
              </a:rPr>
              <a:t>образования и планом ее реализации;</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С государственной программой субъекта Российской Федерации «Развитие физической культуры и спорта в субъекте Российской Федерации»</a:t>
            </a:r>
          </a:p>
          <a:p>
            <a:pPr marL="0" lvl="0" indent="0" algn="just" eaLnBrk="0" fontAlgn="base" hangingPunct="0">
              <a:lnSpc>
                <a:spcPct val="100000"/>
              </a:lnSpc>
              <a:spcBef>
                <a:spcPct val="0"/>
              </a:spcBef>
              <a:spcAft>
                <a:spcPts val="600"/>
              </a:spcAft>
              <a:buNone/>
            </a:pPr>
            <a:r>
              <a:rPr lang="ru-RU" altLang="ru-RU" sz="2000" b="1" dirty="0" smtClean="0">
                <a:solidFill>
                  <a:srgbClr val="C00000"/>
                </a:solidFill>
                <a:latin typeface="Tahoma" panose="020B0604030504040204" pitchFamily="34" charset="0"/>
                <a:cs typeface="Tahoma" panose="020B0604030504040204" pitchFamily="34" charset="0"/>
              </a:rPr>
              <a:t>Учет:</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Положений Стратегии развития физической культуры и спорта в Российской Федерации до 2030 года и иных документов планово-стратегического характера (концепций, планов реализации, «дорожных карт» и др.)</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Паспортов Национальных и федеральных проектов в части касающейся</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Смежных документов, принятых на уровне Президента России, Правительства России, ином межведомственном уровне</a:t>
            </a:r>
          </a:p>
          <a:p>
            <a:pPr lvl="0" algn="just" eaLnBrk="0" fontAlgn="base" hangingPunct="0">
              <a:lnSpc>
                <a:spcPct val="100000"/>
              </a:lnSpc>
              <a:spcBef>
                <a:spcPct val="0"/>
              </a:spcBef>
              <a:spcAft>
                <a:spcPts val="600"/>
              </a:spcAft>
              <a:buFontTx/>
              <a:buChar char="-"/>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765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03635"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ru-RU" altLang="ru-RU"/>
          </a:p>
        </p:txBody>
      </p:sp>
      <p:sp>
        <p:nvSpPr>
          <p:cNvPr id="7171" name="Прямоугольник 1"/>
          <p:cNvSpPr>
            <a:spLocks noChangeArrowheads="1"/>
          </p:cNvSpPr>
          <p:nvPr/>
        </p:nvSpPr>
        <p:spPr bwMode="auto">
          <a:xfrm>
            <a:off x="757618" y="2161340"/>
            <a:ext cx="10492033"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15963" indent="-354013">
              <a:lnSpc>
                <a:spcPct val="90000"/>
              </a:lnSpc>
              <a:spcBef>
                <a:spcPts val="750"/>
              </a:spcBef>
              <a:buFont typeface="Arial" panose="020B0604020202020204" pitchFamily="34" charset="0"/>
              <a:buChar char="•"/>
              <a:tabLst>
                <a:tab pos="712788"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712788"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712788"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712788"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712788" algn="l"/>
              </a:tabLst>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9pPr>
          </a:lstStyle>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Неопределённость</a:t>
            </a:r>
          </a:p>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Нестабильность</a:t>
            </a:r>
          </a:p>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Неустойчивость и изменчивость</a:t>
            </a:r>
          </a:p>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Чувство хаотичности и потери </a:t>
            </a:r>
            <a:r>
              <a:rPr lang="ru-RU" altLang="ru-RU" sz="4000" dirty="0" smtClean="0">
                <a:latin typeface="Tahoma" panose="020B0604030504040204" pitchFamily="34" charset="0"/>
                <a:cs typeface="Tahoma" panose="020B0604030504040204" pitchFamily="34" charset="0"/>
              </a:rPr>
              <a:t>контроля</a:t>
            </a:r>
            <a:endParaRPr lang="ru-RU" altLang="ru-RU" sz="4000" dirty="0">
              <a:latin typeface="Tahoma" panose="020B0604030504040204" pitchFamily="34" charset="0"/>
              <a:cs typeface="Tahoma" panose="020B0604030504040204" pitchFamily="34" charset="0"/>
            </a:endParaRPr>
          </a:p>
        </p:txBody>
      </p:sp>
      <p:sp>
        <p:nvSpPr>
          <p:cNvPr id="7172" name="Rectangle 5"/>
          <p:cNvSpPr txBox="1">
            <a:spLocks noChangeArrowheads="1"/>
          </p:cNvSpPr>
          <p:nvPr/>
        </p:nvSpPr>
        <p:spPr bwMode="auto">
          <a:xfrm>
            <a:off x="1866106" y="604670"/>
            <a:ext cx="8459788" cy="985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 typeface="Times New Roman" panose="02020603050405020304" pitchFamily="18" charset="0"/>
              <a:buNone/>
            </a:pPr>
            <a:r>
              <a:rPr lang="ru-RU" altLang="ru-RU" sz="2800" b="1" dirty="0">
                <a:solidFill>
                  <a:srgbClr val="0070C0"/>
                </a:solidFill>
                <a:latin typeface="Tahoma" panose="020B0604030504040204" pitchFamily="34" charset="0"/>
                <a:cs typeface="Tahoma" panose="020B0604030504040204" pitchFamily="34" charset="0"/>
              </a:rPr>
              <a:t>Реалии развития </a:t>
            </a:r>
          </a:p>
          <a:p>
            <a:pPr algn="ctr">
              <a:lnSpc>
                <a:spcPct val="100000"/>
              </a:lnSpc>
              <a:spcBef>
                <a:spcPct val="0"/>
              </a:spcBef>
              <a:buFont typeface="Times New Roman" panose="02020603050405020304" pitchFamily="18" charset="0"/>
              <a:buNone/>
            </a:pPr>
            <a:r>
              <a:rPr lang="ru-RU" altLang="ru-RU" sz="2800" b="1" dirty="0">
                <a:solidFill>
                  <a:srgbClr val="0070C0"/>
                </a:solidFill>
                <a:latin typeface="Tahoma" panose="020B0604030504040204" pitchFamily="34" charset="0"/>
                <a:cs typeface="Tahoma" panose="020B0604030504040204" pitchFamily="34" charset="0"/>
              </a:rPr>
              <a:t>современного общества и экономики</a:t>
            </a:r>
          </a:p>
          <a:p>
            <a:pPr algn="ctr">
              <a:lnSpc>
                <a:spcPct val="100000"/>
              </a:lnSpc>
              <a:spcBef>
                <a:spcPct val="0"/>
              </a:spcBef>
              <a:buFont typeface="Times New Roman" panose="02020603050405020304" pitchFamily="18" charset="0"/>
              <a:buNone/>
            </a:pPr>
            <a:endParaRPr lang="ru-RU" altLang="ru-RU" sz="2400" b="1" dirty="0">
              <a:solidFill>
                <a:srgbClr val="C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0536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003635"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ru-RU" altLang="ru-RU"/>
          </a:p>
        </p:txBody>
      </p:sp>
      <p:sp>
        <p:nvSpPr>
          <p:cNvPr id="8195" name="Прямоугольник 1"/>
          <p:cNvSpPr>
            <a:spLocks noChangeArrowheads="1"/>
          </p:cNvSpPr>
          <p:nvPr/>
        </p:nvSpPr>
        <p:spPr bwMode="auto">
          <a:xfrm>
            <a:off x="2495550" y="1989139"/>
            <a:ext cx="780415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5963" indent="-354013">
              <a:lnSpc>
                <a:spcPct val="90000"/>
              </a:lnSpc>
              <a:spcBef>
                <a:spcPts val="750"/>
              </a:spcBef>
              <a:buFont typeface="Arial" panose="020B0604020202020204" pitchFamily="34" charset="0"/>
              <a:buChar char="•"/>
              <a:tabLst>
                <a:tab pos="712788"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712788"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712788"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712788"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712788" algn="l"/>
              </a:tabLst>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tabLst>
                <a:tab pos="712788" algn="l"/>
              </a:tabLst>
              <a:defRPr sz="1300">
                <a:solidFill>
                  <a:schemeClr val="tx1"/>
                </a:solidFill>
                <a:latin typeface="Calibri" panose="020F0502020204030204" pitchFamily="34" charset="0"/>
              </a:defRPr>
            </a:lvl9pPr>
          </a:lstStyle>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Реставрационный</a:t>
            </a:r>
          </a:p>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Стабилизационный</a:t>
            </a:r>
          </a:p>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Инерционный</a:t>
            </a:r>
          </a:p>
          <a:p>
            <a:pPr algn="just">
              <a:lnSpc>
                <a:spcPct val="100000"/>
              </a:lnSpc>
              <a:spcBef>
                <a:spcPct val="0"/>
              </a:spcBef>
              <a:spcAft>
                <a:spcPts val="600"/>
              </a:spcAft>
              <a:buFont typeface="Times New Roman" panose="02020603050405020304" pitchFamily="18" charset="0"/>
              <a:buChar char="•"/>
            </a:pPr>
            <a:r>
              <a:rPr lang="ru-RU" altLang="ru-RU" sz="4000" dirty="0">
                <a:latin typeface="Tahoma" panose="020B0604030504040204" pitchFamily="34" charset="0"/>
                <a:cs typeface="Tahoma" panose="020B0604030504040204" pitchFamily="34" charset="0"/>
              </a:rPr>
              <a:t>Антикризисный</a:t>
            </a:r>
          </a:p>
          <a:p>
            <a:pPr algn="just">
              <a:lnSpc>
                <a:spcPct val="100000"/>
              </a:lnSpc>
              <a:spcBef>
                <a:spcPct val="0"/>
              </a:spcBef>
              <a:spcAft>
                <a:spcPts val="600"/>
              </a:spcAft>
              <a:buFont typeface="Times New Roman" panose="02020603050405020304" pitchFamily="18" charset="0"/>
              <a:buChar char="•"/>
            </a:pPr>
            <a:r>
              <a:rPr lang="ru-RU" altLang="ru-RU" sz="4000" b="1" u="sng" dirty="0">
                <a:solidFill>
                  <a:srgbClr val="C00000"/>
                </a:solidFill>
                <a:latin typeface="Tahoma" panose="020B0604030504040204" pitchFamily="34" charset="0"/>
                <a:cs typeface="Tahoma" panose="020B0604030504040204" pitchFamily="34" charset="0"/>
              </a:rPr>
              <a:t>Инновационный</a:t>
            </a:r>
          </a:p>
          <a:p>
            <a:pPr algn="just">
              <a:lnSpc>
                <a:spcPct val="100000"/>
              </a:lnSpc>
              <a:spcBef>
                <a:spcPct val="0"/>
              </a:spcBef>
              <a:spcAft>
                <a:spcPts val="600"/>
              </a:spcAft>
              <a:buNone/>
            </a:pPr>
            <a:endParaRPr lang="ru-RU" altLang="ru-RU" sz="1800" dirty="0">
              <a:latin typeface="Tahoma" panose="020B0604030504040204" pitchFamily="34" charset="0"/>
              <a:cs typeface="Tahoma" panose="020B0604030504040204" pitchFamily="34" charset="0"/>
            </a:endParaRPr>
          </a:p>
        </p:txBody>
      </p:sp>
      <p:sp>
        <p:nvSpPr>
          <p:cNvPr id="8196" name="Rectangle 5"/>
          <p:cNvSpPr txBox="1">
            <a:spLocks noChangeArrowheads="1"/>
          </p:cNvSpPr>
          <p:nvPr/>
        </p:nvSpPr>
        <p:spPr bwMode="auto">
          <a:xfrm>
            <a:off x="2495551" y="515939"/>
            <a:ext cx="7781925" cy="985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 typeface="Times New Roman" panose="02020603050405020304" pitchFamily="18" charset="0"/>
              <a:buNone/>
            </a:pPr>
            <a:r>
              <a:rPr lang="ru-RU" altLang="ru-RU" sz="2800" b="1" dirty="0">
                <a:solidFill>
                  <a:srgbClr val="0070C0"/>
                </a:solidFill>
                <a:latin typeface="Tahoma" panose="020B0604030504040204" pitchFamily="34" charset="0"/>
                <a:cs typeface="Tahoma" panose="020B0604030504040204" pitchFamily="34" charset="0"/>
              </a:rPr>
              <a:t>Сценарии (пути) развития отрасли </a:t>
            </a:r>
          </a:p>
          <a:p>
            <a:pPr algn="ctr">
              <a:lnSpc>
                <a:spcPct val="100000"/>
              </a:lnSpc>
              <a:spcBef>
                <a:spcPct val="0"/>
              </a:spcBef>
              <a:buFont typeface="Times New Roman" panose="02020603050405020304" pitchFamily="18" charset="0"/>
              <a:buNone/>
            </a:pPr>
            <a:r>
              <a:rPr lang="ru-RU" altLang="ru-RU" sz="2800" b="1" dirty="0">
                <a:solidFill>
                  <a:srgbClr val="0070C0"/>
                </a:solidFill>
                <a:latin typeface="Tahoma" panose="020B0604030504040204" pitchFamily="34" charset="0"/>
                <a:cs typeface="Tahoma" panose="020B0604030504040204" pitchFamily="34" charset="0"/>
              </a:rPr>
              <a:t>физической культуры и спорта</a:t>
            </a:r>
            <a:endParaRPr lang="ru-RU" altLang="ru-RU" sz="2800" dirty="0">
              <a:solidFill>
                <a:srgbClr val="0070C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768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6783"/>
            <a:ext cx="10515600" cy="1228004"/>
          </a:xfrm>
        </p:spPr>
        <p:txBody>
          <a:bodyPr>
            <a:noAutofit/>
          </a:bodyPr>
          <a:lstStyle/>
          <a:p>
            <a:pPr lvl="0" algn="ctr"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Перечень поручений Президента РФ по </a:t>
            </a:r>
            <a:r>
              <a:rPr lang="ru-RU" altLang="ru-RU" sz="2800" b="1" dirty="0">
                <a:solidFill>
                  <a:srgbClr val="0070C0"/>
                </a:solidFill>
                <a:latin typeface="Tahoma" panose="020B0604030504040204" pitchFamily="34" charset="0"/>
                <a:ea typeface="+mn-ea"/>
                <a:cs typeface="Tahoma" panose="020B0604030504040204" pitchFamily="34" charset="0"/>
              </a:rPr>
              <a:t>итогам заседания Совета по развитию физической культуры и спорта, состоявшегося 6 октября 2020 </a:t>
            </a:r>
            <a:r>
              <a:rPr lang="ru-RU" altLang="ru-RU" sz="2800" b="1" dirty="0" smtClean="0">
                <a:solidFill>
                  <a:srgbClr val="0070C0"/>
                </a:solidFill>
                <a:latin typeface="Tahoma" panose="020B0604030504040204" pitchFamily="34" charset="0"/>
                <a:ea typeface="+mn-ea"/>
                <a:cs typeface="Tahoma" panose="020B0604030504040204" pitchFamily="34" charset="0"/>
              </a:rPr>
              <a:t>года</a:t>
            </a:r>
            <a:endParaRPr lang="ru-RU" sz="2800" dirty="0"/>
          </a:p>
        </p:txBody>
      </p:sp>
      <p:sp>
        <p:nvSpPr>
          <p:cNvPr id="3" name="Объект 2"/>
          <p:cNvSpPr>
            <a:spLocks noGrp="1"/>
          </p:cNvSpPr>
          <p:nvPr>
            <p:ph idx="1"/>
          </p:nvPr>
        </p:nvSpPr>
        <p:spPr>
          <a:xfrm>
            <a:off x="524759" y="2658358"/>
            <a:ext cx="11142482" cy="3261675"/>
          </a:xfrm>
        </p:spPr>
        <p:txBody>
          <a:bodyPr>
            <a:normAutofit/>
          </a:bodyPr>
          <a:lstStyle/>
          <a:p>
            <a:pPr marL="0" lvl="0" indent="0"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3. Администрации Президента Российской Федерации совместно с Правительством Российской Федерации обеспечить подготовку и проведение заседания Совета при Президенте Российской Федерации по развитию физической культуры и спорта на тему «О развитии детско-юношеского и студенческого спорта».</a:t>
            </a:r>
          </a:p>
          <a:p>
            <a:pPr lvl="0" algn="just" eaLnBrk="0" fontAlgn="base" hangingPunct="0">
              <a:lnSpc>
                <a:spcPct val="100000"/>
              </a:lnSpc>
              <a:spcBef>
                <a:spcPct val="0"/>
              </a:spcBef>
              <a:spcAft>
                <a:spcPts val="600"/>
              </a:spcAft>
            </a:pPr>
            <a:endParaRPr lang="ru-RU" altLang="ru-RU" sz="2000" dirty="0">
              <a:solidFill>
                <a:srgbClr val="000000"/>
              </a:solidFill>
              <a:latin typeface="PT Sans"/>
              <a:cs typeface="Arial" panose="020B0604020202020204" pitchFamily="34" charset="0"/>
            </a:endParaRPr>
          </a:p>
          <a:p>
            <a:pPr marL="0" lvl="0" indent="0"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Срок – 30 июня 2021 г.</a:t>
            </a:r>
          </a:p>
          <a:p>
            <a:pPr lvl="0" algn="just" eaLnBrk="0" fontAlgn="base" hangingPunct="0">
              <a:lnSpc>
                <a:spcPct val="100000"/>
              </a:lnSpc>
              <a:spcBef>
                <a:spcPct val="0"/>
              </a:spcBef>
              <a:spcAft>
                <a:spcPts val="600"/>
              </a:spcAft>
            </a:pPr>
            <a:endParaRPr lang="ru-RU" altLang="ru-RU" sz="2000" dirty="0">
              <a:solidFill>
                <a:srgbClr val="000000"/>
              </a:solidFill>
              <a:latin typeface="PT Sans"/>
              <a:cs typeface="Arial" panose="020B0604020202020204" pitchFamily="34" charset="0"/>
            </a:endParaRPr>
          </a:p>
          <a:p>
            <a:pPr marL="0" lvl="0" indent="0" algn="just" eaLnBrk="0" fontAlgn="base" hangingPunct="0">
              <a:lnSpc>
                <a:spcPct val="100000"/>
              </a:lnSpc>
              <a:spcBef>
                <a:spcPct val="0"/>
              </a:spcBef>
              <a:spcAft>
                <a:spcPts val="600"/>
              </a:spcAft>
              <a:buNone/>
            </a:pPr>
            <a:r>
              <a:rPr lang="ru-RU" altLang="ru-RU" sz="2000" dirty="0">
                <a:solidFill>
                  <a:srgbClr val="000000"/>
                </a:solidFill>
                <a:latin typeface="PT Sans"/>
                <a:cs typeface="Arial" panose="020B0604020202020204" pitchFamily="34" charset="0"/>
              </a:rPr>
              <a:t>Ответственные: Левитин И.Е., Чернышенко Д.Н.</a:t>
            </a:r>
            <a:endParaRPr lang="ru-RU" altLang="ru-RU" sz="2000" dirty="0">
              <a:solidFill>
                <a:srgbClr val="000000"/>
              </a:solidFill>
              <a:latin typeface="PT Sans"/>
              <a:cs typeface="Arial" panose="020B0604020202020204" pitchFamily="34" charset="0"/>
            </a:endParaRPr>
          </a:p>
          <a:p>
            <a:endParaRPr lang="ru-RU" dirty="0"/>
          </a:p>
        </p:txBody>
      </p:sp>
    </p:spTree>
    <p:extLst>
      <p:ext uri="{BB962C8B-B14F-4D97-AF65-F5344CB8AC3E}">
        <p14:creationId xmlns:p14="http://schemas.microsoft.com/office/powerpoint/2010/main" val="11034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048896"/>
          </a:xfrm>
        </p:spPr>
        <p:txBody>
          <a:bodyPr>
            <a:normAutofit/>
          </a:bodyPr>
          <a:lstStyle/>
          <a:p>
            <a:pPr algn="ctr">
              <a:lnSpc>
                <a:spcPct val="100000"/>
              </a:lnSpc>
            </a:pPr>
            <a:r>
              <a:rPr lang="ru-RU" altLang="ru-RU" sz="2400" b="1" dirty="0" smtClean="0">
                <a:solidFill>
                  <a:srgbClr val="0070C0"/>
                </a:solidFill>
                <a:latin typeface="Tahoma" panose="020B0604030504040204" pitchFamily="34" charset="0"/>
                <a:cs typeface="Tahoma" panose="020B0604030504040204" pitchFamily="34" charset="0"/>
              </a:rPr>
              <a:t>Управленческая деятельность в сфере </a:t>
            </a:r>
            <a:br>
              <a:rPr lang="ru-RU" altLang="ru-RU" sz="2400" b="1" dirty="0" smtClean="0">
                <a:solidFill>
                  <a:srgbClr val="0070C0"/>
                </a:solidFill>
                <a:latin typeface="Tahoma" panose="020B0604030504040204" pitchFamily="34" charset="0"/>
                <a:cs typeface="Tahoma" panose="020B0604030504040204" pitchFamily="34" charset="0"/>
              </a:rPr>
            </a:br>
            <a:r>
              <a:rPr lang="ru-RU" altLang="ru-RU" sz="2400" b="1" dirty="0" smtClean="0">
                <a:solidFill>
                  <a:srgbClr val="0070C0"/>
                </a:solidFill>
                <a:latin typeface="Tahoma" panose="020B0604030504040204" pitchFamily="34" charset="0"/>
                <a:cs typeface="Tahoma" panose="020B0604030504040204" pitchFamily="34" charset="0"/>
              </a:rPr>
              <a:t>физической культуры и спорта, направленная на развитие</a:t>
            </a:r>
            <a:endParaRPr lang="ru-RU" sz="2400" dirty="0"/>
          </a:p>
        </p:txBody>
      </p:sp>
      <p:sp>
        <p:nvSpPr>
          <p:cNvPr id="3" name="Объект 2"/>
          <p:cNvSpPr>
            <a:spLocks noGrp="1"/>
          </p:cNvSpPr>
          <p:nvPr>
            <p:ph idx="1"/>
          </p:nvPr>
        </p:nvSpPr>
        <p:spPr>
          <a:xfrm>
            <a:off x="650449" y="2083323"/>
            <a:ext cx="10887959" cy="3091993"/>
          </a:xfrm>
        </p:spPr>
        <p:txBody>
          <a:bodyPr>
            <a:normAutofit fontScale="92500" lnSpcReduction="20000"/>
          </a:bodyPr>
          <a:lstStyle/>
          <a:p>
            <a:pPr marL="0" lvl="0" indent="0" algn="ctr" eaLnBrk="0" fontAlgn="base" hangingPunct="0">
              <a:lnSpc>
                <a:spcPct val="110000"/>
              </a:lnSpc>
              <a:spcBef>
                <a:spcPct val="0"/>
              </a:spcBef>
              <a:spcAft>
                <a:spcPts val="600"/>
              </a:spcAft>
              <a:buNone/>
            </a:pPr>
            <a:r>
              <a:rPr lang="ru-RU" altLang="ru-RU" sz="4400" dirty="0" smtClean="0">
                <a:solidFill>
                  <a:srgbClr val="C00000"/>
                </a:solidFill>
                <a:latin typeface="Tahoma" panose="020B0604030504040204" pitchFamily="34" charset="0"/>
                <a:cs typeface="Tahoma" panose="020B0604030504040204" pitchFamily="34" charset="0"/>
              </a:rPr>
              <a:t>Сообщение системе импульса, обеспечивающего ее динамичное поступательное эволюционирование, </a:t>
            </a:r>
          </a:p>
          <a:p>
            <a:pPr marL="0" lvl="0" indent="0" algn="ctr" eaLnBrk="0" fontAlgn="base" hangingPunct="0">
              <a:lnSpc>
                <a:spcPct val="110000"/>
              </a:lnSpc>
              <a:spcBef>
                <a:spcPct val="0"/>
              </a:spcBef>
              <a:spcAft>
                <a:spcPts val="600"/>
              </a:spcAft>
              <a:buNone/>
            </a:pPr>
            <a:r>
              <a:rPr lang="ru-RU" altLang="ru-RU" sz="4400" dirty="0" smtClean="0">
                <a:solidFill>
                  <a:srgbClr val="C00000"/>
                </a:solidFill>
                <a:latin typeface="Tahoma" panose="020B0604030504040204" pitchFamily="34" charset="0"/>
                <a:cs typeface="Tahoma" panose="020B0604030504040204" pitchFamily="34" charset="0"/>
              </a:rPr>
              <a:t>для приведения в качественно новое состояние</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2616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048896"/>
          </a:xfrm>
        </p:spPr>
        <p:txBody>
          <a:bodyPr>
            <a:normAutofit/>
          </a:bodyPr>
          <a:lstStyle/>
          <a:p>
            <a:pPr algn="ctr"/>
            <a:r>
              <a:rPr lang="ru-RU" altLang="ru-RU" sz="2800" b="1" dirty="0" smtClean="0">
                <a:solidFill>
                  <a:srgbClr val="0070C0"/>
                </a:solidFill>
                <a:latin typeface="Tahoma" panose="020B0604030504040204" pitchFamily="34" charset="0"/>
                <a:cs typeface="Tahoma" panose="020B0604030504040204" pitchFamily="34" charset="0"/>
              </a:rPr>
              <a:t>Свойства и характеристики эффективной системы</a:t>
            </a:r>
            <a:endParaRPr lang="ru-RU" sz="2800" dirty="0"/>
          </a:p>
        </p:txBody>
      </p:sp>
      <p:sp>
        <p:nvSpPr>
          <p:cNvPr id="3" name="Объект 2"/>
          <p:cNvSpPr>
            <a:spLocks noGrp="1"/>
          </p:cNvSpPr>
          <p:nvPr>
            <p:ph idx="1"/>
          </p:nvPr>
        </p:nvSpPr>
        <p:spPr>
          <a:xfrm>
            <a:off x="782424" y="1800519"/>
            <a:ext cx="10520313" cy="4308050"/>
          </a:xfrm>
        </p:spPr>
        <p:txBody>
          <a:bodyPr>
            <a:normAutofit/>
          </a:bodyPr>
          <a:lstStyle/>
          <a:p>
            <a:pPr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Целостность</a:t>
            </a:r>
          </a:p>
          <a:p>
            <a:pPr algn="just" eaLnBrk="0" fontAlgn="base" hangingPunct="0">
              <a:lnSpc>
                <a:spcPct val="100000"/>
              </a:lnSpc>
              <a:spcBef>
                <a:spcPct val="0"/>
              </a:spcBef>
              <a:spcAft>
                <a:spcPts val="600"/>
              </a:spcAft>
            </a:pPr>
            <a:r>
              <a:rPr lang="ru-RU" altLang="ru-RU" sz="2000" dirty="0">
                <a:solidFill>
                  <a:srgbClr val="000000"/>
                </a:solidFill>
                <a:latin typeface="Tahoma" panose="020B0604030504040204" pitchFamily="34" charset="0"/>
                <a:cs typeface="Tahoma" panose="020B0604030504040204" pitchFamily="34" charset="0"/>
              </a:rPr>
              <a:t>Структурированность, иерархичность, конгруэнтность внутренней структуры</a:t>
            </a:r>
          </a:p>
          <a:p>
            <a:pPr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Надежность </a:t>
            </a:r>
          </a:p>
          <a:p>
            <a:pPr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Открытость, проактивная позиция на внешних контурах, диффузия во внешние среды</a:t>
            </a:r>
            <a:endParaRPr lang="ru-RU" altLang="ru-RU" sz="2000" dirty="0">
              <a:solidFill>
                <a:srgbClr val="000000"/>
              </a:solidFill>
              <a:latin typeface="Tahoma" panose="020B0604030504040204" pitchFamily="34" charset="0"/>
              <a:cs typeface="Tahoma" panose="020B0604030504040204" pitchFamily="34" charset="0"/>
            </a:endParaRPr>
          </a:p>
          <a:p>
            <a:pPr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Антихрупкость, гибкость, лабильность, </a:t>
            </a:r>
            <a:r>
              <a:rPr lang="ru-RU" altLang="ru-RU" sz="2000" dirty="0">
                <a:solidFill>
                  <a:srgbClr val="000000"/>
                </a:solidFill>
                <a:latin typeface="Tahoma" panose="020B0604030504040204" pitchFamily="34" charset="0"/>
                <a:cs typeface="Tahoma" panose="020B0604030504040204" pitchFamily="34" charset="0"/>
              </a:rPr>
              <a:t>чувствительность по отношению к трендам, тенденциям, </a:t>
            </a:r>
            <a:r>
              <a:rPr lang="ru-RU" altLang="ru-RU" sz="2000" dirty="0" smtClean="0">
                <a:solidFill>
                  <a:srgbClr val="000000"/>
                </a:solidFill>
                <a:latin typeface="Tahoma" panose="020B0604030504040204" pitchFamily="34" charset="0"/>
                <a:cs typeface="Tahoma" panose="020B0604030504040204" pitchFamily="34" charset="0"/>
              </a:rPr>
              <a:t>новациям, оперативность реагирования на новое</a:t>
            </a:r>
            <a:endParaRPr lang="ru-RU" altLang="ru-RU" sz="2000" dirty="0">
              <a:solidFill>
                <a:srgbClr val="000000"/>
              </a:solidFill>
              <a:latin typeface="Tahoma" panose="020B0604030504040204" pitchFamily="34" charset="0"/>
              <a:cs typeface="Tahoma" panose="020B0604030504040204" pitchFamily="34" charset="0"/>
            </a:endParaRPr>
          </a:p>
          <a:p>
            <a:pPr algn="just" eaLnBrk="0" fontAlgn="base" hangingPunct="0">
              <a:lnSpc>
                <a:spcPct val="100000"/>
              </a:lnSpc>
              <a:spcBef>
                <a:spcPct val="0"/>
              </a:spcBef>
              <a:spcAft>
                <a:spcPts val="600"/>
              </a:spcAft>
            </a:pPr>
            <a:r>
              <a:rPr lang="ru-RU" altLang="ru-RU" sz="2000" dirty="0" err="1" smtClean="0">
                <a:solidFill>
                  <a:srgbClr val="000000"/>
                </a:solidFill>
                <a:latin typeface="Tahoma" panose="020B0604030504040204" pitchFamily="34" charset="0"/>
                <a:cs typeface="Tahoma" panose="020B0604030504040204" pitchFamily="34" charset="0"/>
              </a:rPr>
              <a:t>Эмерджентность</a:t>
            </a:r>
            <a:r>
              <a:rPr lang="ru-RU" altLang="ru-RU" sz="2000" dirty="0" smtClean="0">
                <a:solidFill>
                  <a:srgbClr val="000000"/>
                </a:solidFill>
                <a:latin typeface="Tahoma" panose="020B0604030504040204" pitchFamily="34" charset="0"/>
                <a:cs typeface="Tahoma" panose="020B0604030504040204" pitchFamily="34" charset="0"/>
              </a:rPr>
              <a:t> (способность </a:t>
            </a:r>
            <a:r>
              <a:rPr lang="ru-RU" altLang="ru-RU" sz="2000" dirty="0">
                <a:solidFill>
                  <a:srgbClr val="000000"/>
                </a:solidFill>
                <a:latin typeface="Tahoma" panose="020B0604030504040204" pitchFamily="34" charset="0"/>
                <a:cs typeface="Tahoma" panose="020B0604030504040204" pitchFamily="34" charset="0"/>
              </a:rPr>
              <a:t>к </a:t>
            </a:r>
            <a:r>
              <a:rPr lang="ru-RU" altLang="ru-RU" sz="2000" dirty="0" smtClean="0">
                <a:solidFill>
                  <a:srgbClr val="000000"/>
                </a:solidFill>
                <a:latin typeface="Tahoma" panose="020B0604030504040204" pitchFamily="34" charset="0"/>
                <a:cs typeface="Tahoma" panose="020B0604030504040204" pitchFamily="34" charset="0"/>
              </a:rPr>
              <a:t>самосохранению, нейтрализации </a:t>
            </a:r>
            <a:r>
              <a:rPr lang="ru-RU" altLang="ru-RU" sz="2000" dirty="0">
                <a:solidFill>
                  <a:srgbClr val="000000"/>
                </a:solidFill>
                <a:latin typeface="Tahoma" panose="020B0604030504040204" pitchFamily="34" charset="0"/>
                <a:cs typeface="Tahoma" panose="020B0604030504040204" pitchFamily="34" charset="0"/>
              </a:rPr>
              <a:t>дисфункций внутри </a:t>
            </a:r>
            <a:r>
              <a:rPr lang="ru-RU" altLang="ru-RU" sz="2000" dirty="0" smtClean="0">
                <a:solidFill>
                  <a:srgbClr val="000000"/>
                </a:solidFill>
                <a:latin typeface="Tahoma" panose="020B0604030504040204" pitchFamily="34" charset="0"/>
                <a:cs typeface="Tahoma" panose="020B0604030504040204" pitchFamily="34" charset="0"/>
              </a:rPr>
              <a:t>системы), устойчивость </a:t>
            </a:r>
            <a:r>
              <a:rPr lang="ru-RU" altLang="ru-RU" sz="2000" dirty="0">
                <a:solidFill>
                  <a:srgbClr val="000000"/>
                </a:solidFill>
                <a:latin typeface="Tahoma" panose="020B0604030504040204" pitchFamily="34" charset="0"/>
                <a:cs typeface="Tahoma" panose="020B0604030504040204" pitchFamily="34" charset="0"/>
              </a:rPr>
              <a:t>по отношению к внешним агрессивным </a:t>
            </a:r>
            <a:r>
              <a:rPr lang="ru-RU" altLang="ru-RU" sz="2000" dirty="0" smtClean="0">
                <a:solidFill>
                  <a:srgbClr val="000000"/>
                </a:solidFill>
                <a:latin typeface="Tahoma" panose="020B0604030504040204" pitchFamily="34" charset="0"/>
                <a:cs typeface="Tahoma" panose="020B0604030504040204" pitchFamily="34" charset="0"/>
              </a:rPr>
              <a:t>факторам</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Эффективность (успешность) в части общепринятых или заявленных параметров</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605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03635"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800"/>
          </a:p>
        </p:txBody>
      </p:sp>
      <p:sp>
        <p:nvSpPr>
          <p:cNvPr id="5123" name="Прямоугольник 1"/>
          <p:cNvSpPr>
            <a:spLocks noChangeArrowheads="1"/>
          </p:cNvSpPr>
          <p:nvPr/>
        </p:nvSpPr>
        <p:spPr bwMode="auto">
          <a:xfrm>
            <a:off x="1890714" y="1592263"/>
            <a:ext cx="8429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712788" algn="l"/>
              </a:tabLst>
              <a:defRPr sz="3200">
                <a:solidFill>
                  <a:schemeClr val="tx1"/>
                </a:solidFill>
                <a:latin typeface="Arial" panose="020B0604020202020204" pitchFamily="34" charset="0"/>
              </a:defRPr>
            </a:lvl1pPr>
            <a:lvl2pPr marL="742950" indent="-285750">
              <a:spcBef>
                <a:spcPct val="20000"/>
              </a:spcBef>
              <a:buChar char="–"/>
              <a:tabLst>
                <a:tab pos="712788" algn="l"/>
              </a:tabLst>
              <a:defRPr sz="2800">
                <a:solidFill>
                  <a:schemeClr val="tx1"/>
                </a:solidFill>
                <a:latin typeface="Arial" panose="020B0604020202020204" pitchFamily="34" charset="0"/>
              </a:defRPr>
            </a:lvl2pPr>
            <a:lvl3pPr marL="1143000" indent="-228600">
              <a:spcBef>
                <a:spcPct val="20000"/>
              </a:spcBef>
              <a:buChar char="•"/>
              <a:tabLst>
                <a:tab pos="712788" algn="l"/>
              </a:tabLst>
              <a:defRPr sz="2400">
                <a:solidFill>
                  <a:schemeClr val="tx1"/>
                </a:solidFill>
                <a:latin typeface="Arial" panose="020B0604020202020204" pitchFamily="34" charset="0"/>
              </a:defRPr>
            </a:lvl3pPr>
            <a:lvl4pPr marL="1600200" indent="-228600">
              <a:spcBef>
                <a:spcPct val="20000"/>
              </a:spcBef>
              <a:buChar char="–"/>
              <a:tabLst>
                <a:tab pos="712788" algn="l"/>
              </a:tabLst>
              <a:defRPr sz="2000">
                <a:solidFill>
                  <a:schemeClr val="tx1"/>
                </a:solidFill>
                <a:latin typeface="Arial" panose="020B0604020202020204" pitchFamily="34" charset="0"/>
              </a:defRPr>
            </a:lvl4pPr>
            <a:lvl5pPr marL="2057400" indent="-228600">
              <a:spcBef>
                <a:spcPct val="20000"/>
              </a:spcBef>
              <a:buChar char="»"/>
              <a:tabLst>
                <a:tab pos="71278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1278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1278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1278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12788" algn="l"/>
              </a:tabLst>
              <a:defRPr sz="2000">
                <a:solidFill>
                  <a:schemeClr val="tx1"/>
                </a:solidFill>
                <a:latin typeface="Arial" panose="020B0604020202020204" pitchFamily="34" charset="0"/>
              </a:defRPr>
            </a:lvl9pPr>
          </a:lstStyle>
          <a:p>
            <a:pPr algn="ctr" eaLnBrk="1" hangingPunct="1">
              <a:spcBef>
                <a:spcPct val="0"/>
              </a:spcBef>
              <a:buFontTx/>
              <a:buNone/>
            </a:pPr>
            <a:r>
              <a:rPr lang="ru-RU" altLang="ru-RU" sz="2800" b="1">
                <a:solidFill>
                  <a:srgbClr val="C00000"/>
                </a:solidFill>
                <a:latin typeface="Arial Black" panose="020B0A04020102020204" pitchFamily="34" charset="0"/>
                <a:cs typeface="Tahoma" panose="020B0604030504040204" pitchFamily="34" charset="0"/>
              </a:rPr>
              <a:t>Энтропия (потеря внутренней энергии) </a:t>
            </a:r>
          </a:p>
          <a:p>
            <a:pPr algn="ctr" eaLnBrk="1" hangingPunct="1">
              <a:spcBef>
                <a:spcPct val="0"/>
              </a:spcBef>
              <a:buFontTx/>
              <a:buNone/>
            </a:pPr>
            <a:r>
              <a:rPr lang="ru-RU" altLang="ru-RU" sz="2800" b="1">
                <a:solidFill>
                  <a:srgbClr val="C00000"/>
                </a:solidFill>
                <a:latin typeface="Arial Black" panose="020B0A04020102020204" pitchFamily="34" charset="0"/>
                <a:cs typeface="Tahoma" panose="020B0604030504040204" pitchFamily="34" charset="0"/>
              </a:rPr>
              <a:t>в изолированных, закрытых социальных системах стремится </a:t>
            </a:r>
          </a:p>
          <a:p>
            <a:pPr algn="ctr" eaLnBrk="1" hangingPunct="1">
              <a:spcBef>
                <a:spcPct val="0"/>
              </a:spcBef>
              <a:buFontTx/>
              <a:buNone/>
            </a:pPr>
            <a:r>
              <a:rPr lang="ru-RU" altLang="ru-RU" sz="2800" b="1">
                <a:solidFill>
                  <a:srgbClr val="C00000"/>
                </a:solidFill>
                <a:latin typeface="Arial Black" panose="020B0A04020102020204" pitchFamily="34" charset="0"/>
                <a:cs typeface="Tahoma" panose="020B0604030504040204" pitchFamily="34" charset="0"/>
              </a:rPr>
              <a:t>к максимуму</a:t>
            </a:r>
          </a:p>
        </p:txBody>
      </p:sp>
      <p:sp>
        <p:nvSpPr>
          <p:cNvPr id="5124" name="Rectangle 5"/>
          <p:cNvSpPr txBox="1">
            <a:spLocks noChangeArrowheads="1"/>
          </p:cNvSpPr>
          <p:nvPr/>
        </p:nvSpPr>
        <p:spPr bwMode="auto">
          <a:xfrm>
            <a:off x="1838325" y="215901"/>
            <a:ext cx="8574088" cy="132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3600" b="1">
                <a:solidFill>
                  <a:srgbClr val="0070C0"/>
                </a:solidFill>
                <a:latin typeface="Arial Black" panose="020B0A04020102020204" pitchFamily="34" charset="0"/>
                <a:cs typeface="Tahoma" panose="020B0604030504040204" pitchFamily="34" charset="0"/>
              </a:rPr>
              <a:t>Философская интерпретация </a:t>
            </a:r>
          </a:p>
          <a:p>
            <a:pPr algn="ctr">
              <a:spcBef>
                <a:spcPct val="0"/>
              </a:spcBef>
              <a:buFontTx/>
              <a:buNone/>
            </a:pPr>
            <a:r>
              <a:rPr lang="ru-RU" altLang="ru-RU" sz="3600" b="1">
                <a:solidFill>
                  <a:srgbClr val="0070C0"/>
                </a:solidFill>
                <a:latin typeface="Arial Black" panose="020B0A04020102020204" pitchFamily="34" charset="0"/>
                <a:cs typeface="Tahoma" panose="020B0604030504040204" pitchFamily="34" charset="0"/>
              </a:rPr>
              <a:t>второго закона термодинамики</a:t>
            </a:r>
          </a:p>
          <a:p>
            <a:pPr algn="ctr">
              <a:spcBef>
                <a:spcPct val="0"/>
              </a:spcBef>
              <a:buFontTx/>
              <a:buNone/>
            </a:pPr>
            <a:endParaRPr lang="ru-RU" altLang="ru-RU" sz="2400" b="1">
              <a:solidFill>
                <a:srgbClr val="0070C0"/>
              </a:solidFill>
              <a:latin typeface="Arial Black" panose="020B0A04020102020204" pitchFamily="34" charset="0"/>
              <a:cs typeface="Tahoma" panose="020B0604030504040204" pitchFamily="34" charset="0"/>
            </a:endParaRPr>
          </a:p>
        </p:txBody>
      </p:sp>
      <p:sp>
        <p:nvSpPr>
          <p:cNvPr id="5125" name="AutoShape 8" descr="https://xn----ttbccjann2a8d9a.xn--p1ai/images/kub.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1800"/>
          </a:p>
        </p:txBody>
      </p:sp>
      <p:pic>
        <p:nvPicPr>
          <p:cNvPr id="5126" name="Picture 2" descr="https://st.depositphotos.com/1552219/1349/i/950/depositphotos_13497478-stock-photo-the-do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888" y="3657600"/>
            <a:ext cx="3998912"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https://sun9-50.userapi.com/c628727/v628727669/2bb15/tEiVCaxt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3657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736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048896"/>
          </a:xfrm>
        </p:spPr>
        <p:txBody>
          <a:bodyPr>
            <a:normAutofit/>
          </a:bodyPr>
          <a:lstStyle/>
          <a:p>
            <a:pPr algn="ctr"/>
            <a:r>
              <a:rPr lang="ru-RU" sz="2800" b="1" dirty="0" smtClean="0">
                <a:solidFill>
                  <a:srgbClr val="0070C0"/>
                </a:solidFill>
                <a:latin typeface="Tahoma" panose="020B0604030504040204" pitchFamily="34" charset="0"/>
                <a:cs typeface="Tahoma" panose="020B0604030504040204" pitchFamily="34" charset="0"/>
              </a:rPr>
              <a:t>Логика проектирования развития системы</a:t>
            </a:r>
            <a:endParaRPr lang="ru-RU" sz="2800" dirty="0"/>
          </a:p>
        </p:txBody>
      </p:sp>
      <p:sp>
        <p:nvSpPr>
          <p:cNvPr id="3" name="Объект 2"/>
          <p:cNvSpPr>
            <a:spLocks noGrp="1"/>
          </p:cNvSpPr>
          <p:nvPr>
            <p:ph idx="1"/>
          </p:nvPr>
        </p:nvSpPr>
        <p:spPr>
          <a:xfrm>
            <a:off x="395926" y="1555422"/>
            <a:ext cx="6476215" cy="4826524"/>
          </a:xfrm>
        </p:spPr>
        <p:txBody>
          <a:bodyPr>
            <a:normAutofit fontScale="85000" lnSpcReduction="10000"/>
          </a:bodyPr>
          <a:lstStyle/>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Анализ, оценка текущего состояния</a:t>
            </a:r>
          </a:p>
          <a:p>
            <a:pPr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Выявление системных проблем, противоречий, очагов стагнации, сдерживающих факторов</a:t>
            </a:r>
            <a:endParaRPr lang="ru-RU" altLang="ru-RU" sz="2400"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Определение сильных и слабых сторон, возможностей, источников развития, движущих сил и угроз</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Определение, проектирование, моделирование желаемого образа системы с детализированным описанием свойств и характеристик (что хотим поменять, в какую сторону) с участием широкой общественности (местного социума)</a:t>
            </a:r>
          </a:p>
          <a:p>
            <a:pPr lvl="0" algn="just" eaLnBrk="0" fontAlgn="base" hangingPunct="0">
              <a:lnSpc>
                <a:spcPct val="110000"/>
              </a:lnSpc>
              <a:spcBef>
                <a:spcPct val="0"/>
              </a:spcBef>
              <a:spcAft>
                <a:spcPts val="600"/>
              </a:spcAft>
            </a:pPr>
            <a:r>
              <a:rPr lang="ru-RU" altLang="ru-RU" sz="2400" dirty="0" smtClean="0">
                <a:solidFill>
                  <a:srgbClr val="000000"/>
                </a:solidFill>
                <a:latin typeface="Tahoma" panose="020B0604030504040204" pitchFamily="34" charset="0"/>
                <a:cs typeface="Tahoma" panose="020B0604030504040204" pitchFamily="34" charset="0"/>
              </a:rPr>
              <a:t>Определение источников, механизмов и ресурсов развития</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pic>
        <p:nvPicPr>
          <p:cNvPr id="4" name="Picture 6" descr="https://www.b17.ru/foto/uploaded/upl_1617873482_95258_27j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316" y="1715678"/>
            <a:ext cx="4735941" cy="404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13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209150"/>
          </a:xfrm>
        </p:spPr>
        <p:txBody>
          <a:bodyPr>
            <a:noAutofit/>
          </a:bodyPr>
          <a:lstStyle/>
          <a:p>
            <a:pPr algn="ctr">
              <a:lnSpc>
                <a:spcPct val="100000"/>
              </a:lnSpc>
            </a:pPr>
            <a:r>
              <a:rPr lang="ru-RU" altLang="ru-RU" sz="2800" b="1" dirty="0" smtClean="0">
                <a:solidFill>
                  <a:srgbClr val="0070C0"/>
                </a:solidFill>
                <a:latin typeface="Tahoma" panose="020B0604030504040204" pitchFamily="34" charset="0"/>
                <a:cs typeface="Tahoma" panose="020B0604030504040204" pitchFamily="34" charset="0"/>
              </a:rPr>
              <a:t>Развивающий потенциал муниципальных программ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в сфере физической культуры и спорта: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механизмы и источники развития</a:t>
            </a:r>
            <a:endParaRPr lang="ru-RU" sz="2800" dirty="0"/>
          </a:p>
        </p:txBody>
      </p:sp>
      <p:sp>
        <p:nvSpPr>
          <p:cNvPr id="3" name="Объект 2"/>
          <p:cNvSpPr>
            <a:spLocks noGrp="1"/>
          </p:cNvSpPr>
          <p:nvPr>
            <p:ph idx="1"/>
          </p:nvPr>
        </p:nvSpPr>
        <p:spPr>
          <a:xfrm>
            <a:off x="650449" y="2158739"/>
            <a:ext cx="11010507" cy="4440025"/>
          </a:xfrm>
        </p:spPr>
        <p:txBody>
          <a:bodyPr>
            <a:normAutofit/>
          </a:bodyPr>
          <a:lstStyle/>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Выявление, адресная поддержка и распространение эффективной деятельности и креативных практик</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Расширение внешних связей, синергизм и использование энергии партнеров</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Смелое заимствование лучшего из других сфер и отраслей</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Привлечение внешнего экспертного сообщества из смежных отраслей</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Опережающий характер освоения новаций, научных фронтиров</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Создание зон активного (прорывного) развития (не спешите цементировать или консервировать зоны неопределенности)</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Определение задач «на вырост»</a:t>
            </a: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cs typeface="Tahoma" panose="020B0604030504040204" pitchFamily="34" charset="0"/>
              </a:rPr>
              <a:t>Создание консолидирующих механизмов</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6587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209150"/>
          </a:xfrm>
        </p:spPr>
        <p:txBody>
          <a:bodyPr>
            <a:noAutofit/>
          </a:bodyPr>
          <a:lstStyle/>
          <a:p>
            <a:pPr algn="ctr">
              <a:lnSpc>
                <a:spcPct val="100000"/>
              </a:lnSpc>
            </a:pPr>
            <a:r>
              <a:rPr lang="ru-RU" altLang="ru-RU" sz="2800" b="1" dirty="0" smtClean="0">
                <a:solidFill>
                  <a:srgbClr val="0070C0"/>
                </a:solidFill>
                <a:latin typeface="Tahoma" panose="020B0604030504040204" pitchFamily="34" charset="0"/>
                <a:cs typeface="Tahoma" panose="020B0604030504040204" pitchFamily="34" charset="0"/>
              </a:rPr>
              <a:t>Иллюстрация</a:t>
            </a:r>
            <a:endParaRPr lang="ru-RU" sz="2800" dirty="0"/>
          </a:p>
        </p:txBody>
      </p:sp>
      <p:sp>
        <p:nvSpPr>
          <p:cNvPr id="3" name="Объект 2"/>
          <p:cNvSpPr>
            <a:spLocks noGrp="1"/>
          </p:cNvSpPr>
          <p:nvPr>
            <p:ph idx="1"/>
          </p:nvPr>
        </p:nvSpPr>
        <p:spPr>
          <a:xfrm>
            <a:off x="650449" y="1508288"/>
            <a:ext cx="11010507" cy="4440025"/>
          </a:xfrm>
        </p:spPr>
        <p:txBody>
          <a:bodyPr>
            <a:normAutofit fontScale="85000" lnSpcReduction="10000"/>
          </a:bodyPr>
          <a:lstStyle/>
          <a:p>
            <a:pPr marL="0" lvl="0" indent="0" algn="ctr" eaLnBrk="0" fontAlgn="base" hangingPunct="0">
              <a:lnSpc>
                <a:spcPct val="110000"/>
              </a:lnSpc>
              <a:spcBef>
                <a:spcPct val="0"/>
              </a:spcBef>
              <a:buNone/>
            </a:pPr>
            <a:r>
              <a:rPr lang="ru-RU" altLang="ru-RU" sz="3200" b="1" dirty="0" smtClean="0">
                <a:solidFill>
                  <a:srgbClr val="C00000"/>
                </a:solidFill>
                <a:latin typeface="Tahoma" panose="020B0604030504040204" pitchFamily="34" charset="0"/>
                <a:cs typeface="Tahoma" panose="020B0604030504040204" pitchFamily="34" charset="0"/>
              </a:rPr>
              <a:t>Проект Постановления </a:t>
            </a:r>
          </a:p>
          <a:p>
            <a:pPr marL="0" lvl="0" indent="0" algn="ctr" eaLnBrk="0" fontAlgn="base" hangingPunct="0">
              <a:lnSpc>
                <a:spcPct val="110000"/>
              </a:lnSpc>
              <a:spcBef>
                <a:spcPct val="0"/>
              </a:spcBef>
              <a:buNone/>
            </a:pPr>
            <a:r>
              <a:rPr lang="ru-RU" altLang="ru-RU" sz="3200" b="1" dirty="0" smtClean="0">
                <a:solidFill>
                  <a:srgbClr val="C00000"/>
                </a:solidFill>
                <a:latin typeface="Tahoma" panose="020B0604030504040204" pitchFamily="34" charset="0"/>
                <a:cs typeface="Tahoma" panose="020B0604030504040204" pitchFamily="34" charset="0"/>
              </a:rPr>
              <a:t>Правительства Российской Федерации</a:t>
            </a:r>
          </a:p>
          <a:p>
            <a:pPr marL="0" lvl="0" indent="0" algn="ctr" eaLnBrk="0" fontAlgn="base" hangingPunct="0">
              <a:lnSpc>
                <a:spcPct val="110000"/>
              </a:lnSpc>
              <a:spcBef>
                <a:spcPct val="0"/>
              </a:spcBef>
              <a:buNone/>
            </a:pPr>
            <a:r>
              <a:rPr lang="ru-RU" altLang="ru-RU" sz="3200" b="1" dirty="0" smtClean="0">
                <a:solidFill>
                  <a:srgbClr val="C00000"/>
                </a:solidFill>
                <a:latin typeface="Tahoma" panose="020B0604030504040204" pitchFamily="34" charset="0"/>
                <a:cs typeface="Tahoma" panose="020B0604030504040204" pitchFamily="34" charset="0"/>
              </a:rPr>
              <a:t>«О </a:t>
            </a:r>
            <a:r>
              <a:rPr lang="ru-RU" altLang="ru-RU" sz="3200" b="1" dirty="0">
                <a:solidFill>
                  <a:srgbClr val="C00000"/>
                </a:solidFill>
                <a:latin typeface="Tahoma" panose="020B0604030504040204" pitchFamily="34" charset="0"/>
                <a:cs typeface="Tahoma" panose="020B0604030504040204" pitchFamily="34" charset="0"/>
              </a:rPr>
              <a:t>проведении эксперимента по записи на обучение </a:t>
            </a:r>
            <a:endParaRPr lang="ru-RU" altLang="ru-RU" sz="3200" b="1" dirty="0" smtClean="0">
              <a:solidFill>
                <a:srgbClr val="C00000"/>
              </a:solidFill>
              <a:latin typeface="Tahoma" panose="020B0604030504040204" pitchFamily="34" charset="0"/>
              <a:cs typeface="Tahoma" panose="020B0604030504040204" pitchFamily="34" charset="0"/>
            </a:endParaRPr>
          </a:p>
          <a:p>
            <a:pPr marL="0" lvl="0" indent="0" algn="ctr" eaLnBrk="0" fontAlgn="base" hangingPunct="0">
              <a:lnSpc>
                <a:spcPct val="110000"/>
              </a:lnSpc>
              <a:spcBef>
                <a:spcPct val="0"/>
              </a:spcBef>
              <a:buNone/>
            </a:pPr>
            <a:r>
              <a:rPr lang="ru-RU" altLang="ru-RU" sz="3200" b="1" dirty="0" smtClean="0">
                <a:solidFill>
                  <a:srgbClr val="C00000"/>
                </a:solidFill>
                <a:latin typeface="Tahoma" panose="020B0604030504040204" pitchFamily="34" charset="0"/>
                <a:cs typeface="Tahoma" panose="020B0604030504040204" pitchFamily="34" charset="0"/>
              </a:rPr>
              <a:t>по </a:t>
            </a:r>
            <a:r>
              <a:rPr lang="ru-RU" altLang="ru-RU" sz="3200" b="1" dirty="0">
                <a:solidFill>
                  <a:srgbClr val="C00000"/>
                </a:solidFill>
                <a:latin typeface="Tahoma" panose="020B0604030504040204" pitchFamily="34" charset="0"/>
                <a:cs typeface="Tahoma" panose="020B0604030504040204" pitchFamily="34" charset="0"/>
              </a:rPr>
              <a:t>дополнительным общеобразовательным программам </a:t>
            </a:r>
            <a:endParaRPr lang="ru-RU" altLang="ru-RU" sz="3200" b="1" dirty="0" smtClean="0">
              <a:solidFill>
                <a:srgbClr val="C00000"/>
              </a:solidFill>
              <a:latin typeface="Tahoma" panose="020B0604030504040204" pitchFamily="34" charset="0"/>
              <a:cs typeface="Tahoma" panose="020B0604030504040204" pitchFamily="34" charset="0"/>
            </a:endParaRPr>
          </a:p>
          <a:p>
            <a:pPr marL="0" lvl="0" indent="0" algn="ctr" eaLnBrk="0" fontAlgn="base" hangingPunct="0">
              <a:lnSpc>
                <a:spcPct val="110000"/>
              </a:lnSpc>
              <a:spcBef>
                <a:spcPct val="0"/>
              </a:spcBef>
              <a:buNone/>
            </a:pPr>
            <a:r>
              <a:rPr lang="ru-RU" altLang="ru-RU" sz="3200" b="1" dirty="0" smtClean="0">
                <a:solidFill>
                  <a:srgbClr val="C00000"/>
                </a:solidFill>
                <a:latin typeface="Tahoma" panose="020B0604030504040204" pitchFamily="34" charset="0"/>
                <a:cs typeface="Tahoma" panose="020B0604030504040204" pitchFamily="34" charset="0"/>
              </a:rPr>
              <a:t>в </a:t>
            </a:r>
            <a:r>
              <a:rPr lang="ru-RU" altLang="ru-RU" sz="3200" b="1" dirty="0">
                <a:solidFill>
                  <a:srgbClr val="C00000"/>
                </a:solidFill>
                <a:latin typeface="Tahoma" panose="020B0604030504040204" pitchFamily="34" charset="0"/>
                <a:cs typeface="Tahoma" panose="020B0604030504040204" pitchFamily="34" charset="0"/>
              </a:rPr>
              <a:t>электронном виде и порядке его </a:t>
            </a:r>
            <a:r>
              <a:rPr lang="ru-RU" altLang="ru-RU" sz="3200" b="1" dirty="0" smtClean="0">
                <a:solidFill>
                  <a:srgbClr val="C00000"/>
                </a:solidFill>
                <a:latin typeface="Tahoma" panose="020B0604030504040204" pitchFamily="34" charset="0"/>
                <a:cs typeface="Tahoma" panose="020B0604030504040204" pitchFamily="34" charset="0"/>
              </a:rPr>
              <a:t>проведения»</a:t>
            </a:r>
          </a:p>
          <a:p>
            <a:pPr marL="0" lvl="0" indent="0" algn="ctr" eaLnBrk="0" fontAlgn="base" hangingPunct="0">
              <a:lnSpc>
                <a:spcPct val="110000"/>
              </a:lnSpc>
              <a:spcBef>
                <a:spcPct val="0"/>
              </a:spcBef>
              <a:buNone/>
            </a:pPr>
            <a:endParaRPr lang="ru-RU" altLang="ru-RU" sz="2600" dirty="0" smtClean="0">
              <a:solidFill>
                <a:srgbClr val="000000"/>
              </a:solidFill>
              <a:latin typeface="Tahoma" panose="020B0604030504040204" pitchFamily="34" charset="0"/>
              <a:cs typeface="Tahoma" panose="020B0604030504040204" pitchFamily="34" charset="0"/>
            </a:endParaRPr>
          </a:p>
          <a:p>
            <a:pPr marL="0" lvl="0" indent="442913" algn="just" eaLnBrk="0" fontAlgn="base" hangingPunct="0">
              <a:lnSpc>
                <a:spcPct val="110000"/>
              </a:lnSpc>
              <a:spcBef>
                <a:spcPct val="0"/>
              </a:spcBef>
              <a:buNone/>
            </a:pPr>
            <a:r>
              <a:rPr lang="ru-RU" altLang="ru-RU" sz="2600" dirty="0">
                <a:solidFill>
                  <a:srgbClr val="000000"/>
                </a:solidFill>
                <a:latin typeface="Tahoma" panose="020B0604030504040204" pitchFamily="34" charset="0"/>
                <a:cs typeface="Tahoma" panose="020B0604030504040204" pitchFamily="34" charset="0"/>
              </a:rPr>
              <a:t>1. Провести с 31 мая 2021 года до 31 декабря 2022 года на территории отдельных субъектов Российской Федерации эксперимент по записи на обучение по дополнительным общеобразовательным программам в электронном виде с использованием федеральной государственной информационной системе «Единый портал государственных и муниципальных услуг (функций</a:t>
            </a:r>
            <a:r>
              <a:rPr lang="ru-RU" altLang="ru-RU" sz="2600" dirty="0" smtClean="0">
                <a:solidFill>
                  <a:srgbClr val="000000"/>
                </a:solidFill>
                <a:latin typeface="Tahoma" panose="020B0604030504040204" pitchFamily="34" charset="0"/>
                <a:cs typeface="Tahoma" panose="020B0604030504040204" pitchFamily="34" charset="0"/>
              </a:rPr>
              <a:t>)».</a:t>
            </a:r>
            <a:endParaRPr lang="ru-RU" altLang="ru-RU" sz="2600"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529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1322273"/>
          </a:xfrm>
        </p:spPr>
        <p:txBody>
          <a:bodyPr>
            <a:noAutofit/>
          </a:bodyPr>
          <a:lstStyle/>
          <a:p>
            <a:pPr lvl="0" algn="ctr"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Рекомендации по совершенствованию программотворческой деятельности в области физической культуры и спорт на местном уровне</a:t>
            </a:r>
            <a:endParaRPr lang="ru-RU" sz="2800" dirty="0"/>
          </a:p>
        </p:txBody>
      </p:sp>
      <p:sp>
        <p:nvSpPr>
          <p:cNvPr id="3" name="Объект 2"/>
          <p:cNvSpPr>
            <a:spLocks noGrp="1"/>
          </p:cNvSpPr>
          <p:nvPr>
            <p:ph idx="1"/>
          </p:nvPr>
        </p:nvSpPr>
        <p:spPr>
          <a:xfrm>
            <a:off x="838200" y="2023588"/>
            <a:ext cx="10515600" cy="4351338"/>
          </a:xfrm>
        </p:spPr>
        <p:txBody>
          <a:bodyPr>
            <a:normAutofit/>
          </a:bodyPr>
          <a:lstStyle/>
          <a:p>
            <a:pPr algn="just" eaLnBrk="0" fontAlgn="base" hangingPunct="0">
              <a:lnSpc>
                <a:spcPct val="100000"/>
              </a:lnSpc>
              <a:spcBef>
                <a:spcPct val="0"/>
              </a:spcBef>
              <a:spcAft>
                <a:spcPts val="600"/>
              </a:spcAft>
            </a:pPr>
            <a:r>
              <a:rPr lang="ru-RU" sz="2000" dirty="0" smtClean="0">
                <a:latin typeface="Tahoma" panose="020B0604030504040204" pitchFamily="34" charset="0"/>
                <a:ea typeface="Tahoma" panose="020B0604030504040204" pitchFamily="34" charset="0"/>
                <a:cs typeface="Tahoma" panose="020B0604030504040204" pitchFamily="34" charset="0"/>
              </a:rPr>
              <a:t>Проведение муниципальных общественных слушаний </a:t>
            </a:r>
            <a:r>
              <a:rPr lang="ru-RU" sz="2000" dirty="0">
                <a:latin typeface="Tahoma" panose="020B0604030504040204" pitchFamily="34" charset="0"/>
                <a:ea typeface="Tahoma" panose="020B0604030504040204" pitchFamily="34" charset="0"/>
                <a:cs typeface="Tahoma" panose="020B0604030504040204" pitchFamily="34" charset="0"/>
              </a:rPr>
              <a:t>по </a:t>
            </a:r>
            <a:r>
              <a:rPr lang="ru-RU" sz="2000" dirty="0" smtClean="0">
                <a:latin typeface="Tahoma" panose="020B0604030504040204" pitchFamily="34" charset="0"/>
                <a:ea typeface="Tahoma" panose="020B0604030504040204" pitchFamily="34" charset="0"/>
                <a:cs typeface="Tahoma" panose="020B0604030504040204" pitchFamily="34" charset="0"/>
              </a:rPr>
              <a:t>проекту муниципальной программы развития физической культуры и спорта </a:t>
            </a:r>
            <a:endParaRPr lang="ru-RU" sz="2000" dirty="0">
              <a:latin typeface="Tahoma" panose="020B0604030504040204" pitchFamily="34" charset="0"/>
              <a:ea typeface="Tahoma" panose="020B0604030504040204" pitchFamily="34" charset="0"/>
              <a:cs typeface="Tahoma" panose="020B0604030504040204" pitchFamily="34" charset="0"/>
            </a:endParaRPr>
          </a:p>
          <a:p>
            <a:pPr algn="just" eaLnBrk="0" fontAlgn="base" hangingPunct="0">
              <a:lnSpc>
                <a:spcPct val="100000"/>
              </a:lnSpc>
              <a:spcBef>
                <a:spcPct val="0"/>
              </a:spcBef>
              <a:spcAft>
                <a:spcPts val="600"/>
              </a:spcAft>
            </a:pPr>
            <a:r>
              <a:rPr lang="ru-RU" sz="2000" dirty="0">
                <a:latin typeface="Tahoma" panose="020B0604030504040204" pitchFamily="34" charset="0"/>
                <a:ea typeface="Tahoma" panose="020B0604030504040204" pitchFamily="34" charset="0"/>
                <a:cs typeface="Tahoma" panose="020B0604030504040204" pitchFamily="34" charset="0"/>
              </a:rPr>
              <a:t>Представление проектов муниципальных программ развития физической культуры и спорта программ на </a:t>
            </a:r>
            <a:r>
              <a:rPr lang="ru-RU" sz="2000" dirty="0" smtClean="0">
                <a:latin typeface="Tahoma" panose="020B0604030504040204" pitchFamily="34" charset="0"/>
                <a:ea typeface="Tahoma" panose="020B0604030504040204" pitchFamily="34" charset="0"/>
                <a:cs typeface="Tahoma" panose="020B0604030504040204" pitchFamily="34" charset="0"/>
              </a:rPr>
              <a:t>внешнюю экспертизу или предварительную </a:t>
            </a:r>
            <a:r>
              <a:rPr lang="ru-RU" sz="2000" dirty="0">
                <a:latin typeface="Tahoma" panose="020B0604030504040204" pitchFamily="34" charset="0"/>
                <a:ea typeface="Tahoma" panose="020B0604030504040204" pitchFamily="34" charset="0"/>
                <a:cs typeface="Tahoma" panose="020B0604030504040204" pitchFamily="34" charset="0"/>
              </a:rPr>
              <a:t>экспертизу в Депспорт автономного округа перед принятием</a:t>
            </a:r>
            <a:endParaRPr lang="ru-RU" altLang="ru-RU" sz="2000" dirty="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Ежегодно - формирование регионального рейтинга муниципальных программ развития физической культуры и спорта</a:t>
            </a: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spcAft>
                <a:spcPts val="600"/>
              </a:spcAft>
              <a:buNone/>
            </a:pPr>
            <a:r>
              <a:rPr lang="ru-RU" altLang="ru-RU" sz="20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Органы </a:t>
            </a:r>
            <a:r>
              <a:rPr lang="ru-RU" altLang="ru-RU" sz="2000" i="1" dirty="0">
                <a:solidFill>
                  <a:srgbClr val="000000"/>
                </a:solidFill>
                <a:latin typeface="Tahoma" panose="020B0604030504040204" pitchFamily="34" charset="0"/>
                <a:ea typeface="Tahoma" panose="020B0604030504040204" pitchFamily="34" charset="0"/>
                <a:cs typeface="Tahoma" panose="020B0604030504040204" pitchFamily="34" charset="0"/>
              </a:rPr>
              <a:t>местного самоуправления и органы государственной власти входят в единую систему публичной власти в </a:t>
            </a:r>
            <a:r>
              <a:rPr lang="ru-RU" altLang="ru-RU" sz="20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РФ </a:t>
            </a:r>
            <a:r>
              <a:rPr lang="ru-RU" altLang="ru-RU" sz="2000" i="1" dirty="0">
                <a:solidFill>
                  <a:srgbClr val="000000"/>
                </a:solidFill>
                <a:latin typeface="Tahoma" panose="020B0604030504040204" pitchFamily="34" charset="0"/>
                <a:ea typeface="Tahoma" panose="020B0604030504040204" pitchFamily="34" charset="0"/>
                <a:cs typeface="Tahoma" panose="020B0604030504040204" pitchFamily="34" charset="0"/>
              </a:rPr>
              <a:t>и осуществляют взаимодействие для наиболее эффективного решения задач в интересах населения, проживающего на соответствующей </a:t>
            </a:r>
            <a:r>
              <a:rPr lang="ru-RU" altLang="ru-RU" sz="2000" i="1" dirty="0" smtClean="0">
                <a:solidFill>
                  <a:srgbClr val="000000"/>
                </a:solidFill>
                <a:latin typeface="Tahoma" panose="020B0604030504040204" pitchFamily="34" charset="0"/>
                <a:ea typeface="Tahoma" panose="020B0604030504040204" pitchFamily="34" charset="0"/>
                <a:cs typeface="Tahoma" panose="020B0604030504040204" pitchFamily="34" charset="0"/>
              </a:rPr>
              <a:t>территории (Конституция Российской Федерации, ст. 132, пункт 3)</a:t>
            </a:r>
          </a:p>
        </p:txBody>
      </p:sp>
    </p:spTree>
    <p:extLst>
      <p:ext uri="{BB962C8B-B14F-4D97-AF65-F5344CB8AC3E}">
        <p14:creationId xmlns:p14="http://schemas.microsoft.com/office/powerpoint/2010/main" val="312438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1209150"/>
          </a:xfrm>
        </p:spPr>
        <p:txBody>
          <a:bodyPr>
            <a:normAutofit/>
          </a:bodyPr>
          <a:lstStyle/>
          <a:p>
            <a:pPr algn="ctr">
              <a:lnSpc>
                <a:spcPct val="100000"/>
              </a:lnSpc>
            </a:pPr>
            <a:r>
              <a:rPr lang="ru-RU" altLang="ru-RU" sz="2800" b="1" dirty="0">
                <a:solidFill>
                  <a:srgbClr val="0070C0"/>
                </a:solidFill>
                <a:latin typeface="Tahoma" panose="020B0604030504040204" pitchFamily="34" charset="0"/>
                <a:cs typeface="Tahoma" panose="020B0604030504040204" pitchFamily="34" charset="0"/>
              </a:rPr>
              <a:t>Федеральный закон от 29.12.2012 N </a:t>
            </a:r>
            <a:r>
              <a:rPr lang="ru-RU" altLang="ru-RU" sz="2800" b="1" dirty="0" smtClean="0">
                <a:solidFill>
                  <a:srgbClr val="0070C0"/>
                </a:solidFill>
                <a:latin typeface="Tahoma" panose="020B0604030504040204" pitchFamily="34" charset="0"/>
                <a:cs typeface="Tahoma" panose="020B0604030504040204" pitchFamily="34" charset="0"/>
              </a:rPr>
              <a:t>273-ФЗ</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«Об </a:t>
            </a:r>
            <a:r>
              <a:rPr lang="ru-RU" altLang="ru-RU" sz="2800" b="1" dirty="0">
                <a:solidFill>
                  <a:srgbClr val="0070C0"/>
                </a:solidFill>
                <a:latin typeface="Tahoma" panose="020B0604030504040204" pitchFamily="34" charset="0"/>
                <a:cs typeface="Tahoma" panose="020B0604030504040204" pitchFamily="34" charset="0"/>
              </a:rPr>
              <a:t>образовании в Российской </a:t>
            </a:r>
            <a:r>
              <a:rPr lang="ru-RU" altLang="ru-RU" sz="2800" b="1" dirty="0" smtClean="0">
                <a:solidFill>
                  <a:srgbClr val="0070C0"/>
                </a:solidFill>
                <a:latin typeface="Tahoma" panose="020B0604030504040204" pitchFamily="34" charset="0"/>
                <a:cs typeface="Tahoma" panose="020B0604030504040204" pitchFamily="34" charset="0"/>
              </a:rPr>
              <a:t>Федерации»</a:t>
            </a:r>
            <a:endParaRPr lang="ru-RU" sz="2800" dirty="0"/>
          </a:p>
        </p:txBody>
      </p:sp>
      <p:sp>
        <p:nvSpPr>
          <p:cNvPr id="3" name="Объект 2"/>
          <p:cNvSpPr>
            <a:spLocks noGrp="1"/>
          </p:cNvSpPr>
          <p:nvPr>
            <p:ph idx="1"/>
          </p:nvPr>
        </p:nvSpPr>
        <p:spPr>
          <a:xfrm>
            <a:off x="749430" y="2026761"/>
            <a:ext cx="10788978" cy="3676455"/>
          </a:xfrm>
        </p:spPr>
        <p:txBody>
          <a:bodyPr>
            <a:normAutofit/>
          </a:bodyPr>
          <a:lstStyle/>
          <a:p>
            <a:pPr marL="0" lvl="0" indent="0" algn="ctr" eaLnBrk="0" fontAlgn="base" hangingPunct="0">
              <a:lnSpc>
                <a:spcPct val="100000"/>
              </a:lnSpc>
              <a:spcBef>
                <a:spcPct val="0"/>
              </a:spcBef>
              <a:buNone/>
            </a:pPr>
            <a:r>
              <a:rPr lang="ru-RU" sz="2400" b="1" dirty="0">
                <a:solidFill>
                  <a:srgbClr val="C00000"/>
                </a:solidFill>
                <a:latin typeface="Tahoma" panose="020B0604030504040204" pitchFamily="34" charset="0"/>
                <a:ea typeface="Tahoma" panose="020B0604030504040204" pitchFamily="34" charset="0"/>
                <a:cs typeface="Tahoma" panose="020B0604030504040204" pitchFamily="34" charset="0"/>
              </a:rPr>
              <a:t>Статья 28. Компетенция, права, обязанности и ответственность </a:t>
            </a:r>
            <a:endParaRPr lang="ru-RU"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buNone/>
            </a:pPr>
            <a:r>
              <a:rPr lang="ru-RU"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образовательной </a:t>
            </a:r>
            <a:r>
              <a:rPr lang="ru-RU" sz="2400" b="1" dirty="0">
                <a:solidFill>
                  <a:srgbClr val="C00000"/>
                </a:solidFill>
                <a:latin typeface="Tahoma" panose="020B0604030504040204" pitchFamily="34" charset="0"/>
                <a:ea typeface="Tahoma" panose="020B0604030504040204" pitchFamily="34" charset="0"/>
                <a:cs typeface="Tahoma" panose="020B0604030504040204" pitchFamily="34" charset="0"/>
              </a:rPr>
              <a:t>организации</a:t>
            </a:r>
            <a:endParaRPr lang="ru-RU" altLang="ru-RU" sz="24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sz="2000" dirty="0">
                <a:latin typeface="Tahoma" panose="020B0604030504040204" pitchFamily="34" charset="0"/>
                <a:ea typeface="Tahoma" panose="020B0604030504040204" pitchFamily="34" charset="0"/>
                <a:cs typeface="Tahoma" panose="020B0604030504040204" pitchFamily="34" charset="0"/>
              </a:rPr>
              <a:t>3. К компетенции образовательной организации в установленной сфере деятельности относятся:</a:t>
            </a:r>
            <a:endPar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eaLnBrk="0" fontAlgn="base" hangingPunct="0">
              <a:lnSpc>
                <a:spcPct val="100000"/>
              </a:lnSpc>
              <a:spcBef>
                <a:spcPct val="0"/>
              </a:spcBef>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7) разработка и утверждение по согласованию с учредителем программы развития образовательной организации, если иное не установлено настоящим Федеральным </a:t>
            </a: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законом</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170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49" y="365126"/>
            <a:ext cx="10887959" cy="822651"/>
          </a:xfrm>
        </p:spPr>
        <p:txBody>
          <a:bodyPr>
            <a:noAutofit/>
          </a:bodyPr>
          <a:lstStyle/>
          <a:p>
            <a:pPr algn="ctr">
              <a:lnSpc>
                <a:spcPct val="100000"/>
              </a:lnSpc>
            </a:pPr>
            <a:r>
              <a:rPr lang="ru-RU" altLang="ru-RU" sz="2800" b="1" dirty="0">
                <a:solidFill>
                  <a:srgbClr val="0070C0"/>
                </a:solidFill>
                <a:latin typeface="Tahoma" panose="020B0604030504040204" pitchFamily="34" charset="0"/>
                <a:cs typeface="Tahoma" panose="020B0604030504040204" pitchFamily="34" charset="0"/>
              </a:rPr>
              <a:t>Проектирование </a:t>
            </a:r>
            <a:r>
              <a:rPr lang="ru-RU" altLang="ru-RU" sz="2800" b="1" dirty="0" smtClean="0">
                <a:solidFill>
                  <a:srgbClr val="0070C0"/>
                </a:solidFill>
                <a:latin typeface="Tahoma" panose="020B0604030504040204" pitchFamily="34" charset="0"/>
                <a:cs typeface="Tahoma" panose="020B0604030504040204" pitchFamily="34" charset="0"/>
              </a:rPr>
              <a:t>развития осуществляется </a:t>
            </a:r>
            <a:r>
              <a:rPr lang="ru-RU" altLang="ru-RU" sz="2800" b="1" dirty="0">
                <a:solidFill>
                  <a:srgbClr val="0070C0"/>
                </a:solidFill>
                <a:latin typeface="Tahoma" panose="020B0604030504040204" pitchFamily="34" charset="0"/>
                <a:cs typeface="Tahoma" panose="020B0604030504040204" pitchFamily="34" charset="0"/>
              </a:rPr>
              <a:t>в различных звеньях </a:t>
            </a:r>
            <a:r>
              <a:rPr lang="ru-RU" altLang="ru-RU" sz="2800" b="1" dirty="0" smtClean="0">
                <a:solidFill>
                  <a:srgbClr val="0070C0"/>
                </a:solidFill>
                <a:latin typeface="Tahoma" panose="020B0604030504040204" pitchFamily="34" charset="0"/>
                <a:cs typeface="Tahoma" panose="020B0604030504040204" pitchFamily="34" charset="0"/>
              </a:rPr>
              <a:t>деятельности спортивной школы</a:t>
            </a:r>
            <a:endParaRPr lang="ru-RU" altLang="ru-RU" sz="2800" b="1" dirty="0">
              <a:solidFill>
                <a:srgbClr val="0070C0"/>
              </a:solidFill>
              <a:latin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282805" y="1263192"/>
            <a:ext cx="11594968" cy="5326144"/>
          </a:xfrm>
        </p:spPr>
        <p:txBody>
          <a:bodyPr>
            <a:normAutofit fontScale="40000" lnSpcReduction="20000"/>
          </a:bodyPr>
          <a:lstStyle/>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системе управления </a:t>
            </a:r>
            <a:r>
              <a:rPr lang="ru-RU" sz="4500" dirty="0" smtClean="0">
                <a:latin typeface="Tahoma" panose="020B0604030504040204" pitchFamily="34" charset="0"/>
                <a:ea typeface="Tahoma" panose="020B0604030504040204" pitchFamily="34" charset="0"/>
                <a:cs typeface="Tahoma" panose="020B0604030504040204" pitchFamily="34" charset="0"/>
              </a:rPr>
              <a:t>СШ, изменение </a:t>
            </a:r>
            <a:r>
              <a:rPr lang="ru-RU" sz="4500" dirty="0">
                <a:latin typeface="Tahoma" panose="020B0604030504040204" pitchFamily="34" charset="0"/>
                <a:ea typeface="Tahoma" panose="020B0604030504040204" pitchFamily="34" charset="0"/>
                <a:cs typeface="Tahoma" panose="020B0604030504040204" pitchFamily="34" charset="0"/>
              </a:rPr>
              <a:t>структуры и механизмов управления, внедрение новых </a:t>
            </a:r>
            <a:r>
              <a:rPr lang="ru-RU" sz="4500" dirty="0" smtClean="0">
                <a:latin typeface="Tahoma" panose="020B0604030504040204" pitchFamily="34" charset="0"/>
                <a:ea typeface="Tahoma" panose="020B0604030504040204" pitchFamily="34" charset="0"/>
                <a:cs typeface="Tahoma" panose="020B0604030504040204" pitchFamily="34" charset="0"/>
              </a:rPr>
              <a:t>моделей </a:t>
            </a:r>
            <a:r>
              <a:rPr lang="ru-RU" sz="4500" dirty="0">
                <a:latin typeface="Tahoma" panose="020B0604030504040204" pitchFamily="34" charset="0"/>
                <a:ea typeface="Tahoma" panose="020B0604030504040204" pitchFamily="34" charset="0"/>
                <a:cs typeface="Tahoma" panose="020B0604030504040204" pitchFamily="34" charset="0"/>
              </a:rPr>
              <a:t>и управленческих </a:t>
            </a:r>
            <a:r>
              <a:rPr lang="ru-RU" sz="4500" dirty="0" smtClean="0">
                <a:latin typeface="Tahoma" panose="020B0604030504040204" pitchFamily="34" charset="0"/>
                <a:ea typeface="Tahoma" panose="020B0604030504040204" pitchFamily="34" charset="0"/>
                <a:cs typeface="Tahoma" panose="020B0604030504040204" pitchFamily="34" charset="0"/>
              </a:rPr>
              <a:t>технологий</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локальном нормативном регулировании, информационных потоках и </a:t>
            </a:r>
            <a:r>
              <a:rPr lang="ru-RU" sz="4500" dirty="0" smtClean="0">
                <a:latin typeface="Tahoma" panose="020B0604030504040204" pitchFamily="34" charset="0"/>
                <a:ea typeface="Tahoma" panose="020B0604030504040204" pitchFamily="34" charset="0"/>
                <a:cs typeface="Tahoma" panose="020B0604030504040204" pitchFamily="34" charset="0"/>
              </a:rPr>
              <a:t>делопроизводстве</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позиционировании СШ, </a:t>
            </a:r>
            <a:r>
              <a:rPr lang="ru-RU" sz="4500" dirty="0">
                <a:latin typeface="Tahoma" panose="020B0604030504040204" pitchFamily="34" charset="0"/>
                <a:ea typeface="Tahoma" panose="020B0604030504040204" pitchFamily="34" charset="0"/>
                <a:cs typeface="Tahoma" panose="020B0604030504040204" pitchFamily="34" charset="0"/>
              </a:rPr>
              <a:t>внешних связях, привлечении ресурсов, формировании бренда, продвижении имиджа </a:t>
            </a:r>
            <a:r>
              <a:rPr lang="ru-RU" sz="4500" dirty="0" smtClean="0">
                <a:latin typeface="Tahoma" panose="020B0604030504040204" pitchFamily="34" charset="0"/>
                <a:ea typeface="Tahoma" panose="020B0604030504040204" pitchFamily="34" charset="0"/>
                <a:cs typeface="Tahoma" panose="020B0604030504040204" pitchFamily="34" charset="0"/>
              </a:rPr>
              <a:t>СШ</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структуре </a:t>
            </a:r>
            <a:r>
              <a:rPr lang="ru-RU" sz="4500" dirty="0" smtClean="0">
                <a:latin typeface="Tahoma" panose="020B0604030504040204" pitchFamily="34" charset="0"/>
                <a:ea typeface="Tahoma" panose="020B0604030504040204" pitchFamily="34" charset="0"/>
                <a:cs typeface="Tahoma" panose="020B0604030504040204" pitchFamily="34" charset="0"/>
              </a:rPr>
              <a:t>СШ </a:t>
            </a:r>
            <a:r>
              <a:rPr lang="ru-RU" sz="4500" dirty="0">
                <a:latin typeface="Tahoma" panose="020B0604030504040204" pitchFamily="34" charset="0"/>
                <a:ea typeface="Tahoma" panose="020B0604030504040204" pitchFamily="34" charset="0"/>
                <a:cs typeface="Tahoma" panose="020B0604030504040204" pitchFamily="34" charset="0"/>
              </a:rPr>
              <a:t>(учреждение новых структурных подразделений и др</a:t>
            </a:r>
            <a:r>
              <a:rPr lang="ru-RU" sz="4500" dirty="0" smtClean="0">
                <a:latin typeface="Tahoma" panose="020B0604030504040204" pitchFamily="34" charset="0"/>
                <a:ea typeface="Tahoma" panose="020B0604030504040204" pitchFamily="34" charset="0"/>
                <a:cs typeface="Tahoma" panose="020B0604030504040204" pitchFamily="34" charset="0"/>
              </a:rPr>
              <a:t>.)</a:t>
            </a:r>
            <a:endParaRPr lang="ru-RU" sz="45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spcAft>
                <a:spcPts val="600"/>
              </a:spcAft>
            </a:pPr>
            <a:r>
              <a:rPr lang="ru-RU" sz="4500" dirty="0">
                <a:latin typeface="Tahoma" panose="020B0604030504040204" pitchFamily="34" charset="0"/>
                <a:ea typeface="Tahoma" panose="020B0604030504040204" pitchFamily="34" charset="0"/>
                <a:cs typeface="Tahoma" panose="020B0604030504040204" pitchFamily="34" charset="0"/>
              </a:rPr>
              <a:t>В содержании тренировочного процесса</a:t>
            </a: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содержании и формах методической </a:t>
            </a:r>
            <a:r>
              <a:rPr lang="ru-RU" sz="4500" dirty="0" smtClean="0">
                <a:latin typeface="Tahoma" panose="020B0604030504040204" pitchFamily="34" charset="0"/>
                <a:ea typeface="Tahoma" panose="020B0604030504040204" pitchFamily="34" charset="0"/>
                <a:cs typeface="Tahoma" panose="020B0604030504040204" pitchFamily="34" charset="0"/>
              </a:rPr>
              <a:t>работы</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организации деятельности тренерского </a:t>
            </a:r>
            <a:r>
              <a:rPr lang="ru-RU" sz="4500" dirty="0" smtClean="0">
                <a:latin typeface="Tahoma" panose="020B0604030504040204" pitchFamily="34" charset="0"/>
                <a:ea typeface="Tahoma" panose="020B0604030504040204" pitchFamily="34" charset="0"/>
                <a:cs typeface="Tahoma" panose="020B0604030504040204" pitchFamily="34" charset="0"/>
              </a:rPr>
              <a:t>состава</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режиме деятельности </a:t>
            </a:r>
            <a:r>
              <a:rPr lang="ru-RU" sz="4500" dirty="0" smtClean="0">
                <a:latin typeface="Tahoma" panose="020B0604030504040204" pitchFamily="34" charset="0"/>
                <a:ea typeface="Tahoma" panose="020B0604030504040204" pitchFamily="34" charset="0"/>
                <a:cs typeface="Tahoma" panose="020B0604030504040204" pitchFamily="34" charset="0"/>
              </a:rPr>
              <a:t>СШ</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развитии инфраструктуры, ресурсной базы и обеспечивающего процесса (укрепление материально-технической базы, внедрение энергосберегающих технологий, эффективное использование закрепленного имущества, внедрение эффективных финансово-экономических механизмов и др</a:t>
            </a:r>
            <a:r>
              <a:rPr lang="ru-RU" sz="4500" dirty="0" smtClean="0">
                <a:latin typeface="Tahoma" panose="020B0604030504040204" pitchFamily="34" charset="0"/>
                <a:ea typeface="Tahoma" panose="020B0604030504040204" pitchFamily="34" charset="0"/>
                <a:cs typeface="Tahoma" panose="020B0604030504040204" pitchFamily="34" charset="0"/>
              </a:rPr>
              <a:t>.)</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системе медицинского, психологического сопровождения тренировочного </a:t>
            </a:r>
            <a:r>
              <a:rPr lang="ru-RU" sz="4500" dirty="0" smtClean="0">
                <a:latin typeface="Tahoma" panose="020B0604030504040204" pitchFamily="34" charset="0"/>
                <a:ea typeface="Tahoma" panose="020B0604030504040204" pitchFamily="34" charset="0"/>
                <a:cs typeface="Tahoma" panose="020B0604030504040204" pitchFamily="34" charset="0"/>
              </a:rPr>
              <a:t>процесса</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spcAft>
                <a:spcPts val="600"/>
              </a:spcAft>
            </a:pPr>
            <a:r>
              <a:rPr lang="ru-RU" sz="4500" dirty="0" smtClean="0">
                <a:latin typeface="Tahoma" panose="020B0604030504040204" pitchFamily="34" charset="0"/>
                <a:ea typeface="Tahoma" panose="020B0604030504040204" pitchFamily="34" charset="0"/>
                <a:cs typeface="Tahoma" panose="020B0604030504040204" pitchFamily="34" charset="0"/>
              </a:rPr>
              <a:t>В </a:t>
            </a:r>
            <a:r>
              <a:rPr lang="ru-RU" sz="4500" dirty="0">
                <a:latin typeface="Tahoma" panose="020B0604030504040204" pitchFamily="34" charset="0"/>
                <a:ea typeface="Tahoma" panose="020B0604030504040204" pitchFamily="34" charset="0"/>
                <a:cs typeface="Tahoma" panose="020B0604030504040204" pitchFamily="34" charset="0"/>
              </a:rPr>
              <a:t>системе внутреннего мониторинга, оценки эффективности деятельности и качества предоставляемых </a:t>
            </a:r>
            <a:r>
              <a:rPr lang="ru-RU" sz="4500" dirty="0" smtClean="0">
                <a:latin typeface="Tahoma" panose="020B0604030504040204" pitchFamily="34" charset="0"/>
                <a:ea typeface="Tahoma" panose="020B0604030504040204" pitchFamily="34" charset="0"/>
                <a:cs typeface="Tahoma" panose="020B0604030504040204" pitchFamily="34" charset="0"/>
              </a:rPr>
              <a:t>услуг</a:t>
            </a:r>
            <a:endParaRPr lang="ru-RU" sz="4500" dirty="0">
              <a:latin typeface="Tahoma" panose="020B0604030504040204" pitchFamily="34" charset="0"/>
              <a:ea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1320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309" y="233151"/>
            <a:ext cx="10887959" cy="822651"/>
          </a:xfrm>
        </p:spPr>
        <p:txBody>
          <a:bodyPr>
            <a:noAutofit/>
          </a:bodyPr>
          <a:lstStyle/>
          <a:p>
            <a:pPr algn="ctr">
              <a:lnSpc>
                <a:spcPct val="100000"/>
              </a:lnSpc>
            </a:pPr>
            <a:r>
              <a:rPr lang="ru-RU" altLang="ru-RU" sz="2800" b="1" dirty="0" smtClean="0">
                <a:solidFill>
                  <a:srgbClr val="0070C0"/>
                </a:solidFill>
                <a:latin typeface="Tahoma" panose="020B0604030504040204" pitchFamily="34" charset="0"/>
                <a:cs typeface="Tahoma" panose="020B0604030504040204" pitchFamily="34" charset="0"/>
              </a:rPr>
              <a:t>Рекомендации по структуре </a:t>
            </a:r>
            <a:r>
              <a:rPr lang="ru-RU" altLang="ru-RU" sz="2800" b="1" dirty="0">
                <a:solidFill>
                  <a:srgbClr val="0070C0"/>
                </a:solidFill>
                <a:latin typeface="Tahoma" panose="020B0604030504040204" pitchFamily="34" charset="0"/>
                <a:cs typeface="Tahoma" panose="020B0604030504040204" pitchFamily="34" charset="0"/>
              </a:rPr>
              <a:t>программы </a:t>
            </a:r>
            <a:r>
              <a:rPr lang="ru-RU" altLang="ru-RU" sz="2800" b="1" dirty="0" smtClean="0">
                <a:solidFill>
                  <a:srgbClr val="0070C0"/>
                </a:solidFill>
                <a:latin typeface="Tahoma" panose="020B0604030504040204" pitchFamily="34" charset="0"/>
                <a:cs typeface="Tahoma" panose="020B0604030504040204" pitchFamily="34" charset="0"/>
              </a:rPr>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развития </a:t>
            </a:r>
            <a:r>
              <a:rPr lang="ru-RU" altLang="ru-RU" sz="2800" b="1" dirty="0">
                <a:solidFill>
                  <a:srgbClr val="0070C0"/>
                </a:solidFill>
                <a:latin typeface="Tahoma" panose="020B0604030504040204" pitchFamily="34" charset="0"/>
                <a:cs typeface="Tahoma" panose="020B0604030504040204" pitchFamily="34" charset="0"/>
              </a:rPr>
              <a:t>спортивной </a:t>
            </a:r>
            <a:r>
              <a:rPr lang="ru-RU" altLang="ru-RU" sz="2800" b="1" dirty="0" smtClean="0">
                <a:solidFill>
                  <a:srgbClr val="0070C0"/>
                </a:solidFill>
                <a:latin typeface="Tahoma" panose="020B0604030504040204" pitchFamily="34" charset="0"/>
                <a:cs typeface="Tahoma" panose="020B0604030504040204" pitchFamily="34" charset="0"/>
              </a:rPr>
              <a:t>школы</a:t>
            </a:r>
            <a:endParaRPr lang="ru-RU" altLang="ru-RU" sz="2800" b="1" dirty="0">
              <a:solidFill>
                <a:srgbClr val="0070C0"/>
              </a:solidFill>
              <a:latin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282804" y="952107"/>
            <a:ext cx="11594968" cy="5722070"/>
          </a:xfrm>
        </p:spPr>
        <p:txBody>
          <a:bodyPr>
            <a:normAutofit fontScale="25000" lnSpcReduction="20000"/>
          </a:bodyPr>
          <a:lstStyle/>
          <a:p>
            <a:pPr marL="0" lvl="0" indent="358775" algn="just">
              <a:lnSpc>
                <a:spcPct val="120000"/>
              </a:lnSpc>
              <a:spcBef>
                <a:spcPts val="0"/>
              </a:spcBef>
              <a:spcAft>
                <a:spcPts val="600"/>
              </a:spcAft>
              <a:buNone/>
              <a:tabLst>
                <a:tab pos="715963" algn="l"/>
              </a:tabLst>
            </a:pPr>
            <a:r>
              <a:rPr lang="ru-RU" sz="7200" dirty="0" smtClean="0">
                <a:latin typeface="Tahoma" panose="020B0604030504040204" pitchFamily="34" charset="0"/>
                <a:ea typeface="Tahoma" panose="020B0604030504040204" pitchFamily="34" charset="0"/>
                <a:cs typeface="Tahoma" panose="020B0604030504040204" pitchFamily="34" charset="0"/>
              </a:rPr>
              <a:t>1</a:t>
            </a:r>
            <a:r>
              <a:rPr lang="ru-RU" sz="7200" dirty="0">
                <a:latin typeface="Tahoma" panose="020B0604030504040204" pitchFamily="34" charset="0"/>
                <a:ea typeface="Tahoma" panose="020B0604030504040204" pitchFamily="34" charset="0"/>
                <a:cs typeface="Tahoma" panose="020B0604030504040204" pitchFamily="34" charset="0"/>
              </a:rPr>
              <a:t>)	Титульный лист.</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Содержит наименование программы, годы ее действия, наименование учреждения, гриф согласования учредителем и гриф утверждения руководителем спортивной школы (если не предусмотрен иной вариант оформления согласования и утверждения программы), населенный пункт и год разработки.</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2)	Оборотная сторона титульного листа.</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Приводятся основания для разработки, указание на составителя (коллектив составителей), а также на результаты внутренней экспертизы программы (если таковая проводилась) в рамках педагогического (методического) совета или др. (в зависимости от порядка, принятого в спортивной школе).</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3)	Оглавление (содержание) программы с указанием основных разделов и нумерацией страниц.</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4)	Характеристика текущего состояния спортивной школы.</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4.1) краткая историческая справка;</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4.2) информационная справка (общие сведения об учреждении, базовые статистические показатели, характеризующие деятельность учреждения (контингент </a:t>
            </a:r>
            <a:r>
              <a:rPr lang="ru-RU" sz="7200" dirty="0" smtClean="0">
                <a:latin typeface="Tahoma" panose="020B0604030504040204" pitchFamily="34" charset="0"/>
                <a:ea typeface="Tahoma" panose="020B0604030504040204" pitchFamily="34" charset="0"/>
                <a:cs typeface="Tahoma" panose="020B0604030504040204" pitchFamily="34" charset="0"/>
              </a:rPr>
              <a:t>занимающихся, </a:t>
            </a:r>
            <a:r>
              <a:rPr lang="ru-RU" sz="7200" dirty="0">
                <a:latin typeface="Tahoma" panose="020B0604030504040204" pitchFamily="34" charset="0"/>
                <a:ea typeface="Tahoma" panose="020B0604030504040204" pitchFamily="34" charset="0"/>
                <a:cs typeface="Tahoma" panose="020B0604030504040204" pitchFamily="34" charset="0"/>
              </a:rPr>
              <a:t>кадры, материально-технические и финансовые ресурсы и др.), анализ внешней и внутренней среды учреждения.</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4.3) описание позитивных изменений и достигнутых результатов деятельности учреждения, тенденции и движущие силы развития учреждения (в том числе в нормативной правовой базе, документах стратегического характера), указание на ключевые проблемы, противоречия и сдерживающие дальнейшее развитие факторы, а также пути их преодоления.</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007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157" y="226243"/>
            <a:ext cx="10859678" cy="6108569"/>
          </a:xfrm>
        </p:spPr>
        <p:txBody>
          <a:bodyPr>
            <a:normAutofit lnSpcReduction="10000"/>
          </a:bodyPr>
          <a:lstStyle/>
          <a:p>
            <a:pPr marL="0" lvl="0" indent="0" algn="ctr" eaLnBrk="0" fontAlgn="base" hangingPunct="0">
              <a:lnSpc>
                <a:spcPct val="100000"/>
              </a:lnSpc>
              <a:spcBef>
                <a:spcPct val="0"/>
              </a:spcBef>
              <a:buNone/>
            </a:pPr>
            <a:endParaRPr lang="ru-RU" altLang="ru-RU" sz="2000" dirty="0">
              <a:solidFill>
                <a:srgbClr val="000000"/>
              </a:solidFill>
              <a:latin typeface="PT Sans"/>
              <a:cs typeface="Arial" panose="020B0604020202020204" pitchFamily="34" charset="0"/>
            </a:endParaRPr>
          </a:p>
          <a:p>
            <a:pPr marL="0" lvl="0" indent="0" algn="ctr" eaLnBrk="0" fontAlgn="base" hangingPunct="0">
              <a:lnSpc>
                <a:spcPct val="100000"/>
              </a:lnSpc>
              <a:spcBef>
                <a:spcPct val="0"/>
              </a:spcBef>
              <a:buNone/>
            </a:pPr>
            <a:r>
              <a:rPr lang="ru-RU" alt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П О В Е С Т К </a:t>
            </a:r>
            <a:r>
              <a:rPr lang="ru-RU" altLang="ru-RU"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А  </a:t>
            </a:r>
            <a:r>
              <a:rPr lang="ru-RU" alt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Д Н Я</a:t>
            </a:r>
          </a:p>
          <a:p>
            <a:pPr marL="0" lvl="0" indent="0" algn="ctr" eaLnBrk="0" fontAlgn="base" hangingPunct="0">
              <a:lnSpc>
                <a:spcPct val="100000"/>
              </a:lnSpc>
              <a:spcBef>
                <a:spcPct val="0"/>
              </a:spcBef>
              <a:buNone/>
            </a:pPr>
            <a:r>
              <a:rPr lang="ru-RU" alt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выездного заседания Комитета Государственной Думы по физической </a:t>
            </a:r>
          </a:p>
          <a:p>
            <a:pPr marL="0" lvl="0" indent="0" algn="ctr" eaLnBrk="0" fontAlgn="base" hangingPunct="0">
              <a:lnSpc>
                <a:spcPct val="100000"/>
              </a:lnSpc>
              <a:spcBef>
                <a:spcPct val="0"/>
              </a:spcBef>
              <a:buNone/>
            </a:pPr>
            <a:r>
              <a:rPr lang="ru-RU" alt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культуре, спорту, туризму и делам молодежи</a:t>
            </a:r>
          </a:p>
          <a:p>
            <a:pPr marL="0" lvl="0" indent="0" algn="ctr" eaLnBrk="0" fontAlgn="base" hangingPunct="0">
              <a:lnSpc>
                <a:spcPct val="100000"/>
              </a:lnSpc>
              <a:spcBef>
                <a:spcPct val="0"/>
              </a:spcBef>
              <a:buNone/>
            </a:pPr>
            <a:r>
              <a:rPr lang="ru-RU" alt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на 18 мая 2021 года </a:t>
            </a:r>
            <a:endParaRPr lang="ru-RU" altLang="ru-RU"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buNone/>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eaLnBrk="0" fontAlgn="base" hangingPunct="0">
              <a:lnSpc>
                <a:spcPct val="100000"/>
              </a:lnSpc>
              <a:spcBef>
                <a:spcPct val="0"/>
              </a:spcBef>
              <a:buNone/>
            </a:pP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Место проведения: ул. Казакова, д. 18</a:t>
            </a:r>
          </a:p>
          <a:p>
            <a:pPr marL="0" lvl="0" indent="0" eaLnBrk="0" fontAlgn="base" hangingPunct="0">
              <a:lnSpc>
                <a:spcPct val="100000"/>
              </a:lnSpc>
              <a:spcBef>
                <a:spcPct val="0"/>
              </a:spcBef>
              <a:buNone/>
            </a:pP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Время проведения: </a:t>
            </a: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16.00 (МСК)</a:t>
            </a:r>
          </a:p>
          <a:p>
            <a:pPr marL="0" lvl="0" indent="0" algn="ctr" eaLnBrk="0" fontAlgn="base" hangingPunct="0">
              <a:lnSpc>
                <a:spcPct val="100000"/>
              </a:lnSpc>
              <a:spcBef>
                <a:spcPct val="0"/>
              </a:spcBef>
              <a:buNone/>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1. О реализации предложений по формированию федерального бюджета </a:t>
            </a: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на </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2022-2024 годы, изложенных в решении Комитета </a:t>
            </a: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Государственной </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Думы по физической культуре, спорту, туризму </a:t>
            </a: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и </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делам молодежи от 7 апреля 2021 года №130/3 и № 130/3.1</a:t>
            </a:r>
          </a:p>
          <a:p>
            <a:pPr marL="0" lvl="0" indent="0" algn="just" eaLnBrk="0" fontAlgn="base" hangingPunct="0">
              <a:lnSpc>
                <a:spcPct val="100000"/>
              </a:lnSpc>
              <a:spcBef>
                <a:spcPct val="0"/>
              </a:spcBef>
              <a:buNone/>
            </a:pPr>
            <a:endPar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Докладчик</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 Министерство спорта Российской Федерации </a:t>
            </a:r>
            <a:endPar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0" lvl="0" indent="0" algn="just" eaLnBrk="0" fontAlgn="base" hangingPunct="0">
              <a:lnSpc>
                <a:spcPct val="100000"/>
              </a:lnSpc>
              <a:spcBef>
                <a:spcPct val="0"/>
              </a:spcBef>
              <a:buNone/>
            </a:pPr>
            <a:endPar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 О разработке проекта Концепции детско-юношеского спорта </a:t>
            </a: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в </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Российской Федерации</a:t>
            </a:r>
          </a:p>
          <a:p>
            <a:pPr marL="0" lvl="0" indent="0" algn="just" eaLnBrk="0" fontAlgn="base" hangingPunct="0">
              <a:lnSpc>
                <a:spcPct val="100000"/>
              </a:lnSpc>
              <a:spcBef>
                <a:spcPct val="0"/>
              </a:spcBef>
              <a:buNone/>
            </a:pPr>
            <a:endPar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0" fontAlgn="base" hangingPunct="0">
              <a:lnSpc>
                <a:spcPct val="100000"/>
              </a:lnSpc>
              <a:spcBef>
                <a:spcPct val="0"/>
              </a:spcBef>
              <a:buNone/>
            </a:pPr>
            <a:r>
              <a:rPr lang="ru-RU" alt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Докладчик</a:t>
            </a:r>
            <a:r>
              <a:rPr lang="ru-RU" alt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 Министерство спорта Российской Федерации </a:t>
            </a:r>
          </a:p>
          <a:p>
            <a:endParaRPr lang="ru-RU" dirty="0"/>
          </a:p>
        </p:txBody>
      </p:sp>
    </p:spTree>
    <p:extLst>
      <p:ext uri="{BB962C8B-B14F-4D97-AF65-F5344CB8AC3E}">
        <p14:creationId xmlns:p14="http://schemas.microsoft.com/office/powerpoint/2010/main" val="2287111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309" y="233150"/>
            <a:ext cx="10887959" cy="822651"/>
          </a:xfrm>
        </p:spPr>
        <p:txBody>
          <a:bodyPr>
            <a:noAutofit/>
          </a:bodyPr>
          <a:lstStyle/>
          <a:p>
            <a:pPr algn="ctr">
              <a:lnSpc>
                <a:spcPct val="100000"/>
              </a:lnSpc>
            </a:pPr>
            <a:r>
              <a:rPr lang="ru-RU" altLang="ru-RU" sz="2800" b="1" dirty="0">
                <a:solidFill>
                  <a:srgbClr val="0070C0"/>
                </a:solidFill>
                <a:latin typeface="Tahoma" panose="020B0604030504040204" pitchFamily="34" charset="0"/>
                <a:cs typeface="Tahoma" panose="020B0604030504040204" pitchFamily="34" charset="0"/>
              </a:rPr>
              <a:t>Рекомендации по структуре программы </a:t>
            </a:r>
            <a:br>
              <a:rPr lang="ru-RU" altLang="ru-RU" sz="2800" b="1" dirty="0">
                <a:solidFill>
                  <a:srgbClr val="0070C0"/>
                </a:solidFill>
                <a:latin typeface="Tahoma" panose="020B0604030504040204" pitchFamily="34" charset="0"/>
                <a:cs typeface="Tahoma" panose="020B0604030504040204" pitchFamily="34" charset="0"/>
              </a:rPr>
            </a:br>
            <a:r>
              <a:rPr lang="ru-RU" altLang="ru-RU" sz="2800" b="1" dirty="0">
                <a:solidFill>
                  <a:srgbClr val="0070C0"/>
                </a:solidFill>
                <a:latin typeface="Tahoma" panose="020B0604030504040204" pitchFamily="34" charset="0"/>
                <a:cs typeface="Tahoma" panose="020B0604030504040204" pitchFamily="34" charset="0"/>
              </a:rPr>
              <a:t>развития спортивной школы</a:t>
            </a:r>
          </a:p>
        </p:txBody>
      </p:sp>
      <p:sp>
        <p:nvSpPr>
          <p:cNvPr id="3" name="Объект 2"/>
          <p:cNvSpPr>
            <a:spLocks noGrp="1"/>
          </p:cNvSpPr>
          <p:nvPr>
            <p:ph idx="1"/>
          </p:nvPr>
        </p:nvSpPr>
        <p:spPr>
          <a:xfrm>
            <a:off x="282804" y="1121788"/>
            <a:ext cx="11594968" cy="5486401"/>
          </a:xfrm>
        </p:spPr>
        <p:txBody>
          <a:bodyPr>
            <a:normAutofit fontScale="25000" lnSpcReduction="20000"/>
          </a:bodyPr>
          <a:lstStyle/>
          <a:p>
            <a:pPr marL="0" lvl="0" indent="358775" algn="just">
              <a:lnSpc>
                <a:spcPct val="120000"/>
              </a:lnSpc>
              <a:spcBef>
                <a:spcPts val="0"/>
              </a:spcBef>
              <a:spcAft>
                <a:spcPts val="600"/>
              </a:spcAft>
              <a:buNone/>
              <a:tabLst>
                <a:tab pos="715963" algn="l"/>
              </a:tabLst>
            </a:pPr>
            <a:r>
              <a:rPr lang="ru-RU" sz="7200" dirty="0" smtClean="0">
                <a:latin typeface="Tahoma" panose="020B0604030504040204" pitchFamily="34" charset="0"/>
                <a:ea typeface="Tahoma" panose="020B0604030504040204" pitchFamily="34" charset="0"/>
                <a:cs typeface="Tahoma" panose="020B0604030504040204" pitchFamily="34" charset="0"/>
              </a:rPr>
              <a:t>5</a:t>
            </a:r>
            <a:r>
              <a:rPr lang="ru-RU" sz="7200" dirty="0">
                <a:latin typeface="Tahoma" panose="020B0604030504040204" pitchFamily="34" charset="0"/>
                <a:ea typeface="Tahoma" panose="020B0604030504040204" pitchFamily="34" charset="0"/>
                <a:cs typeface="Tahoma" panose="020B0604030504040204" pitchFamily="34" charset="0"/>
              </a:rPr>
              <a:t>)	Концептуальные основания развития спортивной школы.</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Приводится описание желаемого ("закладываемого") образа (модели) спортивной школы (какой она должна стать по окончании реализации программы), идеи, ориентиры, принципы, положенные в основу выбора сценария и векторов развития.</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6)	Цель и задачи программы.</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7)	Срок и этапы реализации программы.</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8)	Прогнозируемые (ожидаемые) результаты, эффекты реализации программы (социально-психологические, социально-педагогические, экономические и др.) и целевые индикаторы (по годам).</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9)	Основные направления и механизм (механизмы) развития спортивной школы.</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10)	Ресурсное обеспечение программы (кадровое, методическое, материально-техническое, финансовое и др.).</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11)	Критерии эффективности реализации программы, система управления и контроль за реализацией программы (создание органа управления программой, творческой проблемной группы, организация мониторинга за ходом реализации программы и отчетность, публичный доклад и др.).</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12)	Возможные риски и способы их минимизации при реализации программы.</a:t>
            </a:r>
          </a:p>
          <a:p>
            <a:pPr marL="0" lvl="0" indent="358775" algn="just">
              <a:lnSpc>
                <a:spcPct val="120000"/>
              </a:lnSpc>
              <a:spcBef>
                <a:spcPts val="0"/>
              </a:spcBef>
              <a:spcAft>
                <a:spcPts val="600"/>
              </a:spcAft>
              <a:buNone/>
              <a:tabLst>
                <a:tab pos="715963" algn="l"/>
              </a:tabLst>
            </a:pPr>
            <a:r>
              <a:rPr lang="ru-RU" sz="7200" dirty="0">
                <a:latin typeface="Tahoma" panose="020B0604030504040204" pitchFamily="34" charset="0"/>
                <a:ea typeface="Tahoma" panose="020B0604030504040204" pitchFamily="34" charset="0"/>
                <a:cs typeface="Tahoma" panose="020B0604030504040204" pitchFamily="34" charset="0"/>
              </a:rPr>
              <a:t>13)	Перечень мероприятий (план действий) учреждения по реализации программы с указанием ответственных исполнителей и сроков в соответствии с направлениями.</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2727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610223"/>
            <a:ext cx="10887959" cy="822651"/>
          </a:xfrm>
        </p:spPr>
        <p:txBody>
          <a:bodyPr>
            <a:noAutofit/>
          </a:bodyPr>
          <a:lstStyle/>
          <a:p>
            <a:pPr algn="ctr">
              <a:lnSpc>
                <a:spcPct val="100000"/>
              </a:lnSpc>
            </a:pPr>
            <a:r>
              <a:rPr lang="ru-RU" altLang="ru-RU" sz="2800" b="1" dirty="0" smtClean="0">
                <a:solidFill>
                  <a:srgbClr val="0070C0"/>
                </a:solidFill>
                <a:latin typeface="Tahoma" panose="020B0604030504040204" pitchFamily="34" charset="0"/>
                <a:cs typeface="Tahoma" panose="020B0604030504040204" pitchFamily="34" charset="0"/>
              </a:rPr>
              <a:t>Рекомендации по программам </a:t>
            </a:r>
            <a:r>
              <a:rPr lang="ru-RU" altLang="ru-RU" sz="2800" b="1" dirty="0">
                <a:solidFill>
                  <a:srgbClr val="0070C0"/>
                </a:solidFill>
                <a:latin typeface="Tahoma" panose="020B0604030504040204" pitchFamily="34" charset="0"/>
                <a:cs typeface="Tahoma" panose="020B0604030504040204" pitchFamily="34" charset="0"/>
              </a:rPr>
              <a:t/>
            </a:r>
            <a:br>
              <a:rPr lang="ru-RU" altLang="ru-RU" sz="2800" b="1" dirty="0">
                <a:solidFill>
                  <a:srgbClr val="0070C0"/>
                </a:solidFill>
                <a:latin typeface="Tahoma" panose="020B0604030504040204" pitchFamily="34" charset="0"/>
                <a:cs typeface="Tahoma" panose="020B0604030504040204" pitchFamily="34" charset="0"/>
              </a:rPr>
            </a:br>
            <a:r>
              <a:rPr lang="ru-RU" altLang="ru-RU" sz="2800" b="1" dirty="0">
                <a:solidFill>
                  <a:srgbClr val="0070C0"/>
                </a:solidFill>
                <a:latin typeface="Tahoma" panose="020B0604030504040204" pitchFamily="34" charset="0"/>
                <a:cs typeface="Tahoma" panose="020B0604030504040204" pitchFamily="34" charset="0"/>
              </a:rPr>
              <a:t>развития спортивной школы</a:t>
            </a:r>
          </a:p>
        </p:txBody>
      </p:sp>
      <p:sp>
        <p:nvSpPr>
          <p:cNvPr id="3" name="Объект 2"/>
          <p:cNvSpPr>
            <a:spLocks noGrp="1"/>
          </p:cNvSpPr>
          <p:nvPr>
            <p:ph idx="1"/>
          </p:nvPr>
        </p:nvSpPr>
        <p:spPr>
          <a:xfrm>
            <a:off x="1206631" y="2073898"/>
            <a:ext cx="9445657" cy="3393650"/>
          </a:xfrm>
        </p:spPr>
        <p:txBody>
          <a:bodyPr>
            <a:normAutofit fontScale="55000" lnSpcReduction="20000"/>
          </a:bodyPr>
          <a:lstStyle/>
          <a:p>
            <a:pPr marL="358775" lvl="0" indent="-358775" algn="just">
              <a:lnSpc>
                <a:spcPct val="120000"/>
              </a:lnSpc>
              <a:spcBef>
                <a:spcPts val="0"/>
              </a:spcBef>
              <a:spcAft>
                <a:spcPts val="600"/>
              </a:spcAft>
            </a:pPr>
            <a:r>
              <a:rPr lang="ru-RU" sz="3600" dirty="0" smtClean="0">
                <a:latin typeface="Tahoma" panose="020B0604030504040204" pitchFamily="34" charset="0"/>
                <a:ea typeface="Tahoma" panose="020B0604030504040204" pitchFamily="34" charset="0"/>
                <a:cs typeface="Tahoma" panose="020B0604030504040204" pitchFamily="34" charset="0"/>
              </a:rPr>
              <a:t>В </a:t>
            </a:r>
            <a:r>
              <a:rPr lang="ru-RU" sz="3600" dirty="0">
                <a:latin typeface="Tahoma" panose="020B0604030504040204" pitchFamily="34" charset="0"/>
                <a:ea typeface="Tahoma" panose="020B0604030504040204" pitchFamily="34" charset="0"/>
                <a:cs typeface="Tahoma" panose="020B0604030504040204" pitchFamily="34" charset="0"/>
              </a:rPr>
              <a:t>качестве самостоятельного раздела возможно включение паспорта программы.</a:t>
            </a:r>
          </a:p>
          <a:p>
            <a:pPr marL="358775" lvl="0" indent="-358775" algn="just">
              <a:lnSpc>
                <a:spcPct val="120000"/>
              </a:lnSpc>
              <a:spcBef>
                <a:spcPts val="0"/>
              </a:spcBef>
              <a:spcAft>
                <a:spcPts val="600"/>
              </a:spcAft>
            </a:pPr>
            <a:r>
              <a:rPr lang="ru-RU" sz="3600" dirty="0">
                <a:latin typeface="Tahoma" panose="020B0604030504040204" pitchFamily="34" charset="0"/>
                <a:ea typeface="Tahoma" panose="020B0604030504040204" pitchFamily="34" charset="0"/>
                <a:cs typeface="Tahoma" panose="020B0604030504040204" pitchFamily="34" charset="0"/>
              </a:rPr>
              <a:t>Программа развития спортивной школы должна быть соотнесена с федеральными и региональными приоритетами в сфере спортивной подготовки, а также муниципальной программой </a:t>
            </a:r>
            <a:r>
              <a:rPr lang="ru-RU" sz="3600" dirty="0" smtClean="0">
                <a:latin typeface="Tahoma" panose="020B0604030504040204" pitchFamily="34" charset="0"/>
                <a:ea typeface="Tahoma" panose="020B0604030504040204" pitchFamily="34" charset="0"/>
                <a:cs typeface="Tahoma" panose="020B0604030504040204" pitchFamily="34" charset="0"/>
              </a:rPr>
              <a:t>развития </a:t>
            </a:r>
            <a:r>
              <a:rPr lang="ru-RU" sz="3600" dirty="0">
                <a:latin typeface="Tahoma" panose="020B0604030504040204" pitchFamily="34" charset="0"/>
                <a:ea typeface="Tahoma" panose="020B0604030504040204" pitchFamily="34" charset="0"/>
                <a:cs typeface="Tahoma" panose="020B0604030504040204" pitchFamily="34" charset="0"/>
              </a:rPr>
              <a:t>физической культуры и спорта.</a:t>
            </a:r>
          </a:p>
          <a:p>
            <a:pPr marL="358775" lvl="0" indent="-358775" algn="just">
              <a:lnSpc>
                <a:spcPct val="120000"/>
              </a:lnSpc>
              <a:spcBef>
                <a:spcPts val="0"/>
              </a:spcBef>
              <a:spcAft>
                <a:spcPts val="600"/>
              </a:spcAft>
            </a:pPr>
            <a:r>
              <a:rPr lang="ru-RU" sz="3600" dirty="0">
                <a:latin typeface="Tahoma" panose="020B0604030504040204" pitchFamily="34" charset="0"/>
                <a:ea typeface="Tahoma" panose="020B0604030504040204" pitchFamily="34" charset="0"/>
                <a:cs typeface="Tahoma" panose="020B0604030504040204" pitchFamily="34" charset="0"/>
              </a:rPr>
              <a:t>Рекомендуемая «глубина» проектирования в рамках программы развития, учитывая динамичность изменений в сфере физической культуры и спорта и обновления нормативной правовой базы, - 3 года.</a:t>
            </a: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1096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903" y="252003"/>
            <a:ext cx="10515600" cy="1454249"/>
          </a:xfrm>
        </p:spPr>
        <p:txBody>
          <a:bodyPr>
            <a:normAutofit fontScale="90000"/>
          </a:bodyPr>
          <a:lstStyle/>
          <a:p>
            <a:pPr lvl="0" algn="ctr" eaLnBrk="0" fontAlgn="base" hangingPunct="0">
              <a:lnSpc>
                <a:spcPct val="100000"/>
              </a:lnSpc>
              <a:spcAft>
                <a:spcPct val="0"/>
              </a:spcAft>
            </a:pPr>
            <a:r>
              <a:rPr lang="ru-RU" altLang="ru-RU" sz="2400" b="1" dirty="0">
                <a:solidFill>
                  <a:srgbClr val="0070C0"/>
                </a:solidFill>
                <a:latin typeface="Tahoma" panose="020B0604030504040204" pitchFamily="34" charset="0"/>
                <a:ea typeface="+mn-ea"/>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ea typeface="+mn-ea"/>
                <a:cs typeface="Tahoma" panose="020B0604030504040204" pitchFamily="34" charset="0"/>
              </a:rPr>
            </a:br>
            <a:r>
              <a:rPr lang="ru-RU" altLang="ru-RU" sz="2400" b="1" dirty="0">
                <a:solidFill>
                  <a:srgbClr val="0070C0"/>
                </a:solidFill>
                <a:latin typeface="Tahoma" panose="020B0604030504040204" pitchFamily="34" charset="0"/>
                <a:ea typeface="+mn-ea"/>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ea typeface="+mn-ea"/>
                <a:cs typeface="Tahoma" panose="020B0604030504040204" pitchFamily="34" charset="0"/>
              </a:rPr>
            </a:br>
            <a:r>
              <a:rPr lang="ru-RU" altLang="ru-RU" sz="2400" b="1" dirty="0">
                <a:solidFill>
                  <a:srgbClr val="0070C0"/>
                </a:solidFill>
                <a:latin typeface="Tahoma" panose="020B0604030504040204" pitchFamily="34" charset="0"/>
                <a:ea typeface="+mn-ea"/>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ea typeface="+mn-ea"/>
                <a:cs typeface="Tahoma" panose="020B0604030504040204" pitchFamily="34" charset="0"/>
              </a:rPr>
            </a:br>
            <a:r>
              <a:rPr lang="ru-RU" altLang="ru-RU" sz="2400" b="1" dirty="0">
                <a:solidFill>
                  <a:srgbClr val="0070C0"/>
                </a:solidFill>
                <a:latin typeface="Tahoma" panose="020B0604030504040204" pitchFamily="34" charset="0"/>
                <a:ea typeface="+mn-ea"/>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315797" y="1706252"/>
            <a:ext cx="11547835" cy="4977352"/>
          </a:xfrm>
        </p:spPr>
        <p:txBody>
          <a:bodyPr>
            <a:normAutofit fontScale="85000" lnSpcReduction="20000"/>
          </a:bodyPr>
          <a:lstStyle/>
          <a:p>
            <a:pPr marL="0" lvl="0" indent="0" eaLnBrk="0" fontAlgn="base" hangingPunct="0">
              <a:lnSpc>
                <a:spcPct val="120000"/>
              </a:lnSpc>
              <a:spcBef>
                <a:spcPct val="0"/>
              </a:spcBef>
              <a:spcAft>
                <a:spcPct val="0"/>
              </a:spcAft>
              <a:buNone/>
            </a:pPr>
            <a:r>
              <a:rPr lang="ru-RU" altLang="ru-RU" sz="2000" b="1" dirty="0" smtClean="0">
                <a:solidFill>
                  <a:srgbClr val="C00000"/>
                </a:solidFill>
                <a:latin typeface="Tahoma" panose="020B0604030504040204" pitchFamily="34" charset="0"/>
                <a:cs typeface="Tahoma" panose="020B0604030504040204" pitchFamily="34" charset="0"/>
              </a:rPr>
              <a:t>Дата </a:t>
            </a:r>
            <a:r>
              <a:rPr lang="ru-RU" altLang="ru-RU" sz="2000" b="1" dirty="0">
                <a:solidFill>
                  <a:srgbClr val="C00000"/>
                </a:solidFill>
                <a:latin typeface="Tahoma" panose="020B0604030504040204" pitchFamily="34" charset="0"/>
                <a:cs typeface="Tahoma" panose="020B0604030504040204" pitchFamily="34" charset="0"/>
              </a:rPr>
              <a:t>подписания 30 апреля 2021 г</a:t>
            </a:r>
            <a:r>
              <a:rPr lang="ru-RU" altLang="ru-RU" sz="2000" b="1" dirty="0" smtClean="0">
                <a:solidFill>
                  <a:srgbClr val="C00000"/>
                </a:solidFill>
                <a:latin typeface="Tahoma" panose="020B0604030504040204" pitchFamily="34" charset="0"/>
                <a:cs typeface="Tahoma" panose="020B0604030504040204" pitchFamily="34" charset="0"/>
              </a:rPr>
              <a:t>., опубликован </a:t>
            </a:r>
            <a:r>
              <a:rPr lang="ru-RU" altLang="ru-RU" sz="2000" b="1" dirty="0">
                <a:solidFill>
                  <a:srgbClr val="C00000"/>
                </a:solidFill>
                <a:latin typeface="Tahoma" panose="020B0604030504040204" pitchFamily="34" charset="0"/>
                <a:cs typeface="Tahoma" panose="020B0604030504040204" pitchFamily="34" charset="0"/>
              </a:rPr>
              <a:t>5 мая 2021 г</a:t>
            </a:r>
            <a:r>
              <a:rPr lang="ru-RU" altLang="ru-RU" sz="2000" b="1" dirty="0" smtClean="0">
                <a:solidFill>
                  <a:srgbClr val="C00000"/>
                </a:solidFill>
                <a:latin typeface="Tahoma" panose="020B0604030504040204" pitchFamily="34" charset="0"/>
                <a:cs typeface="Tahoma" panose="020B0604030504040204" pitchFamily="34" charset="0"/>
              </a:rPr>
              <a:t>., вступает </a:t>
            </a:r>
            <a:r>
              <a:rPr lang="ru-RU" altLang="ru-RU" sz="2000" b="1" dirty="0">
                <a:solidFill>
                  <a:srgbClr val="C00000"/>
                </a:solidFill>
                <a:latin typeface="Tahoma" panose="020B0604030504040204" pitchFamily="34" charset="0"/>
                <a:cs typeface="Tahoma" panose="020B0604030504040204" pitchFamily="34" charset="0"/>
              </a:rPr>
              <a:t>в силу 1 января 2023 г</a:t>
            </a:r>
            <a:r>
              <a:rPr lang="ru-RU" altLang="ru-RU" sz="2000" b="1" dirty="0" smtClean="0">
                <a:solidFill>
                  <a:srgbClr val="C00000"/>
                </a:solidFill>
                <a:latin typeface="Tahoma" panose="020B0604030504040204" pitchFamily="34" charset="0"/>
                <a:cs typeface="Tahoma" panose="020B0604030504040204" pitchFamily="34" charset="0"/>
              </a:rPr>
              <a:t>.</a:t>
            </a:r>
          </a:p>
          <a:p>
            <a:pPr marL="0" lvl="0" indent="0" eaLnBrk="0" fontAlgn="base" hangingPunct="0">
              <a:lnSpc>
                <a:spcPct val="100000"/>
              </a:lnSpc>
              <a:spcBef>
                <a:spcPct val="0"/>
              </a:spcBef>
              <a:spcAft>
                <a:spcPct val="0"/>
              </a:spcAft>
              <a:buNone/>
            </a:pPr>
            <a:endParaRPr lang="ru-RU" altLang="ru-RU" sz="2000" dirty="0">
              <a:solidFill>
                <a:srgbClr val="C00000"/>
              </a:solidFill>
              <a:latin typeface="Tahoma" panose="020B0604030504040204" pitchFamily="34" charset="0"/>
              <a:cs typeface="Tahoma" panose="020B0604030504040204" pitchFamily="34" charset="0"/>
            </a:endParaRPr>
          </a:p>
          <a:p>
            <a:pPr marL="0" lvl="0" indent="358775" algn="just" eaLnBrk="0" fontAlgn="base" hangingPunct="0">
              <a:lnSpc>
                <a:spcPct val="120000"/>
              </a:lnSpc>
              <a:spcBef>
                <a:spcPct val="0"/>
              </a:spcBef>
              <a:spcAft>
                <a:spcPct val="0"/>
              </a:spcAft>
              <a:buNone/>
            </a:pPr>
            <a:r>
              <a:rPr lang="ru-RU" altLang="ru-RU" sz="2000" dirty="0" smtClean="0">
                <a:solidFill>
                  <a:srgbClr val="000000"/>
                </a:solidFill>
                <a:latin typeface="Tahoma" panose="020B0604030504040204" pitchFamily="34" charset="0"/>
                <a:cs typeface="Tahoma" panose="020B0604030504040204" pitchFamily="34" charset="0"/>
              </a:rPr>
              <a:t>Программы </a:t>
            </a:r>
            <a:r>
              <a:rPr lang="ru-RU" altLang="ru-RU" sz="2000" dirty="0">
                <a:solidFill>
                  <a:srgbClr val="000000"/>
                </a:solidFill>
                <a:latin typeface="Tahoma" panose="020B0604030504040204" pitchFamily="34" charset="0"/>
                <a:cs typeface="Tahoma" panose="020B0604030504040204" pitchFamily="34" charset="0"/>
              </a:rPr>
              <a:t>спортивной подготовки, дополнительные предпрофессиональные программы в области физической культуры и спорта, реализующиеся в </a:t>
            </a:r>
            <a:r>
              <a:rPr lang="ru-RU" altLang="ru-RU" sz="2000" dirty="0" smtClean="0">
                <a:solidFill>
                  <a:srgbClr val="000000"/>
                </a:solidFill>
                <a:latin typeface="Tahoma" panose="020B0604030504040204" pitchFamily="34" charset="0"/>
                <a:cs typeface="Tahoma" panose="020B0604030504040204" pitchFamily="34" charset="0"/>
              </a:rPr>
              <a:t>РФ </a:t>
            </a:r>
            <a:r>
              <a:rPr lang="ru-RU" altLang="ru-RU" sz="2000" b="1" dirty="0">
                <a:solidFill>
                  <a:srgbClr val="000000"/>
                </a:solidFill>
                <a:latin typeface="Tahoma" panose="020B0604030504040204" pitchFamily="34" charset="0"/>
                <a:cs typeface="Tahoma" panose="020B0604030504040204" pitchFamily="34" charset="0"/>
              </a:rPr>
              <a:t>до дня вступления в силу </a:t>
            </a:r>
            <a:r>
              <a:rPr lang="ru-RU" altLang="ru-RU" sz="2000" dirty="0">
                <a:solidFill>
                  <a:srgbClr val="000000"/>
                </a:solidFill>
                <a:latin typeface="Tahoma" panose="020B0604030504040204" pitchFamily="34" charset="0"/>
                <a:cs typeface="Tahoma" panose="020B0604030504040204" pitchFamily="34" charset="0"/>
              </a:rPr>
              <a:t>настоящего Федерального закона, тождественны в части наименований дополнительным образовательным программам спортивной </a:t>
            </a:r>
            <a:r>
              <a:rPr lang="ru-RU" altLang="ru-RU" sz="2000" dirty="0" smtClean="0">
                <a:solidFill>
                  <a:srgbClr val="000000"/>
                </a:solidFill>
                <a:latin typeface="Tahoma" panose="020B0604030504040204" pitchFamily="34" charset="0"/>
                <a:cs typeface="Tahoma" panose="020B0604030504040204" pitchFamily="34" charset="0"/>
              </a:rPr>
              <a:t>подготовки</a:t>
            </a:r>
            <a:r>
              <a:rPr lang="ru-RU" altLang="ru-RU" sz="2000" dirty="0">
                <a:solidFill>
                  <a:srgbClr val="000000"/>
                </a:solidFill>
                <a:latin typeface="Tahoma" panose="020B0604030504040204" pitchFamily="34" charset="0"/>
                <a:cs typeface="Tahoma" panose="020B0604030504040204" pitchFamily="34" charset="0"/>
              </a:rPr>
              <a:t> </a:t>
            </a:r>
            <a:r>
              <a:rPr lang="ru-RU" altLang="ru-RU" sz="2000" dirty="0" smtClean="0">
                <a:solidFill>
                  <a:srgbClr val="000000"/>
                </a:solidFill>
                <a:latin typeface="Tahoma" panose="020B0604030504040204" pitchFamily="34" charset="0"/>
                <a:cs typeface="Tahoma" panose="020B0604030504040204" pitchFamily="34" charset="0"/>
              </a:rPr>
              <a:t>(ст</a:t>
            </a:r>
            <a:r>
              <a:rPr lang="ru-RU" altLang="ru-RU" sz="2000" dirty="0">
                <a:solidFill>
                  <a:srgbClr val="000000"/>
                </a:solidFill>
                <a:latin typeface="Tahoma" panose="020B0604030504040204" pitchFamily="34" charset="0"/>
                <a:cs typeface="Tahoma" panose="020B0604030504040204" pitchFamily="34" charset="0"/>
              </a:rPr>
              <a:t>. 3 п. </a:t>
            </a:r>
            <a:r>
              <a:rPr lang="ru-RU" altLang="ru-RU" sz="2000" dirty="0" smtClean="0">
                <a:solidFill>
                  <a:srgbClr val="000000"/>
                </a:solidFill>
                <a:latin typeface="Tahoma" panose="020B0604030504040204" pitchFamily="34" charset="0"/>
                <a:cs typeface="Tahoma" panose="020B0604030504040204" pitchFamily="34" charset="0"/>
              </a:rPr>
              <a:t>3)</a:t>
            </a:r>
          </a:p>
          <a:p>
            <a:pPr marL="0" lvl="0" indent="358775" algn="just" eaLnBrk="0" fontAlgn="base" hangingPunct="0">
              <a:lnSpc>
                <a:spcPct val="120000"/>
              </a:lnSpc>
              <a:spcBef>
                <a:spcPct val="0"/>
              </a:spcBef>
              <a:spcAft>
                <a:spcPct val="0"/>
              </a:spcAft>
              <a:buNone/>
            </a:pPr>
            <a:r>
              <a:rPr lang="ru-RU" altLang="ru-RU" sz="2000" dirty="0" smtClean="0">
                <a:solidFill>
                  <a:srgbClr val="000000"/>
                </a:solidFill>
                <a:latin typeface="Tahoma" panose="020B0604030504040204" pitchFamily="34" charset="0"/>
                <a:cs typeface="Tahoma" panose="020B0604030504040204" pitchFamily="34" charset="0"/>
              </a:rPr>
              <a:t>Лица</a:t>
            </a:r>
            <a:r>
              <a:rPr lang="ru-RU" altLang="ru-RU" sz="2000" dirty="0">
                <a:solidFill>
                  <a:srgbClr val="000000"/>
                </a:solidFill>
                <a:latin typeface="Tahoma" panose="020B0604030504040204" pitchFamily="34" charset="0"/>
                <a:cs typeface="Tahoma" panose="020B0604030504040204" pitchFamily="34" charset="0"/>
              </a:rPr>
              <a:t>, проходящие спортивную подготовку по программам спортивной подготовки, обучающиеся по дополнительным предпрофессиональным программам в области физической культуры и спорта </a:t>
            </a:r>
            <a:r>
              <a:rPr lang="ru-RU" altLang="ru-RU" sz="2000" b="1" dirty="0">
                <a:solidFill>
                  <a:srgbClr val="000000"/>
                </a:solidFill>
                <a:latin typeface="Tahoma" panose="020B0604030504040204" pitchFamily="34" charset="0"/>
                <a:cs typeface="Tahoma" panose="020B0604030504040204" pitchFamily="34" charset="0"/>
              </a:rPr>
              <a:t>до дня вступления в силу</a:t>
            </a:r>
            <a:r>
              <a:rPr lang="ru-RU" altLang="ru-RU" sz="2000" dirty="0">
                <a:solidFill>
                  <a:srgbClr val="000000"/>
                </a:solidFill>
                <a:latin typeface="Tahoma" panose="020B0604030504040204" pitchFamily="34" charset="0"/>
                <a:cs typeface="Tahoma" panose="020B0604030504040204" pitchFamily="34" charset="0"/>
              </a:rPr>
              <a:t> настоящего Федерального закона, считаются принятыми на обучение на соответствующий этап спортивной подготовки по соответствующим дополнительным образовательным программам спортивной подготовки </a:t>
            </a:r>
            <a:r>
              <a:rPr lang="ru-RU" altLang="ru-RU" sz="2000" b="1" dirty="0">
                <a:solidFill>
                  <a:srgbClr val="000000"/>
                </a:solidFill>
                <a:latin typeface="Tahoma" panose="020B0604030504040204" pitchFamily="34" charset="0"/>
                <a:cs typeface="Tahoma" panose="020B0604030504040204" pitchFamily="34" charset="0"/>
              </a:rPr>
              <a:t>с момента выдачи временной лицензии</a:t>
            </a:r>
            <a:r>
              <a:rPr lang="ru-RU" altLang="ru-RU" sz="2000" dirty="0">
                <a:solidFill>
                  <a:srgbClr val="000000"/>
                </a:solidFill>
                <a:latin typeface="Tahoma" panose="020B0604030504040204" pitchFamily="34" charset="0"/>
                <a:cs typeface="Tahoma" panose="020B0604030504040204" pitchFamily="34" charset="0"/>
              </a:rPr>
              <a:t> организации, реализующей соответствующую дополнительную образовательную программу спортивной подготовки. На указанных лиц распространяются права и обязанности обучающихся по дополнительным образовательным программам спортивной подготовки, предусмотренные </a:t>
            </a:r>
            <a:r>
              <a:rPr lang="ru-RU" altLang="ru-RU" sz="2000" dirty="0" smtClean="0">
                <a:solidFill>
                  <a:srgbClr val="000000"/>
                </a:solidFill>
                <a:latin typeface="Tahoma" panose="020B0604030504040204" pitchFamily="34" charset="0"/>
                <a:cs typeface="Tahoma" panose="020B0604030504040204" pitchFamily="34" charset="0"/>
              </a:rPr>
              <a:t>ФЗ- </a:t>
            </a:r>
            <a:r>
              <a:rPr lang="ru-RU" altLang="ru-RU" sz="2000" dirty="0">
                <a:solidFill>
                  <a:srgbClr val="000000"/>
                </a:solidFill>
                <a:latin typeface="Tahoma" panose="020B0604030504040204" pitchFamily="34" charset="0"/>
                <a:cs typeface="Tahoma" panose="020B0604030504040204" pitchFamily="34" charset="0"/>
              </a:rPr>
              <a:t>273 (ст. 3 п. </a:t>
            </a:r>
            <a:r>
              <a:rPr lang="ru-RU" altLang="ru-RU" sz="2000" dirty="0" smtClean="0">
                <a:solidFill>
                  <a:srgbClr val="000000"/>
                </a:solidFill>
                <a:latin typeface="Tahoma" panose="020B0604030504040204" pitchFamily="34" charset="0"/>
                <a:cs typeface="Tahoma" panose="020B0604030504040204" pitchFamily="34" charset="0"/>
              </a:rPr>
              <a:t>7)</a:t>
            </a:r>
            <a:endParaRPr lang="ru-RU" altLang="ru-RU" sz="2000" dirty="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20000"/>
              </a:lnSpc>
              <a:spcBef>
                <a:spcPct val="0"/>
              </a:spcBef>
              <a:spcAft>
                <a:spcPct val="0"/>
              </a:spcAft>
              <a:buNone/>
            </a:pPr>
            <a:endParaRPr lang="ru-RU" altLang="ru-RU" sz="2000" dirty="0" smtClean="0">
              <a:solidFill>
                <a:srgbClr val="000000"/>
              </a:solidFill>
              <a:latin typeface="Tahoma" panose="020B0604030504040204" pitchFamily="34" charset="0"/>
              <a:cs typeface="Tahoma" panose="020B0604030504040204" pitchFamily="34" charset="0"/>
            </a:endParaRPr>
          </a:p>
          <a:p>
            <a:pPr marL="0" lvl="0" indent="358775" algn="just" eaLnBrk="0" fontAlgn="base" hangingPunct="0">
              <a:lnSpc>
                <a:spcPct val="120000"/>
              </a:lnSpc>
              <a:spcBef>
                <a:spcPct val="0"/>
              </a:spcBef>
              <a:spcAft>
                <a:spcPct val="0"/>
              </a:spcAft>
              <a:buNone/>
            </a:pPr>
            <a:r>
              <a:rPr lang="ru-RU" altLang="ru-RU" sz="2000" dirty="0" smtClean="0">
                <a:solidFill>
                  <a:srgbClr val="000000"/>
                </a:solidFill>
                <a:latin typeface="Tahoma" panose="020B0604030504040204" pitchFamily="34" charset="0"/>
                <a:cs typeface="Tahoma" panose="020B0604030504040204" pitchFamily="34" charset="0"/>
              </a:rPr>
              <a:t>В рамках каких муниципальных программ будет осуществляться финансирование спортивных школ, как организаций дополнительного образования, реализующих дополнительные образовательные программы спортивной подготовки? </a:t>
            </a:r>
          </a:p>
          <a:p>
            <a:pPr marL="0" lvl="0" indent="0" eaLnBrk="0" fontAlgn="base" hangingPunct="0">
              <a:lnSpc>
                <a:spcPct val="100000"/>
              </a:lnSpc>
              <a:spcBef>
                <a:spcPct val="0"/>
              </a:spcBef>
              <a:spcAft>
                <a:spcPct val="0"/>
              </a:spcAft>
              <a:buNone/>
            </a:pPr>
            <a:endParaRPr lang="ru-RU" altLang="ru-RU" sz="2000" u="sng" dirty="0" smtClean="0">
              <a:solidFill>
                <a:srgbClr val="000000"/>
              </a:solidFill>
              <a:latin typeface="Tahoma" panose="020B0604030504040204" pitchFamily="34" charset="0"/>
              <a:cs typeface="Tahoma" panose="020B0604030504040204" pitchFamily="34" charset="0"/>
            </a:endParaRPr>
          </a:p>
          <a:p>
            <a:pPr marL="0" lvl="0" indent="0" eaLnBrk="0" fontAlgn="base" hangingPunct="0">
              <a:lnSpc>
                <a:spcPct val="100000"/>
              </a:lnSpc>
              <a:spcBef>
                <a:spcPct val="0"/>
              </a:spcBef>
              <a:spcAft>
                <a:spcPct val="0"/>
              </a:spcAft>
              <a:buNone/>
            </a:pPr>
            <a:endParaRPr lang="ru-RU" altLang="ru-RU" sz="2000" dirty="0">
              <a:solidFill>
                <a:srgbClr val="000000"/>
              </a:solidFill>
              <a:latin typeface="Tahoma" panose="020B0604030504040204" pitchFamily="34" charset="0"/>
              <a:cs typeface="Tahoma" panose="020B0604030504040204" pitchFamily="34" charset="0"/>
            </a:endParaRPr>
          </a:p>
          <a:p>
            <a:pPr marL="0" indent="0">
              <a:buNone/>
            </a:pPr>
            <a:endParaRPr lang="ru-RU" dirty="0"/>
          </a:p>
        </p:txBody>
      </p:sp>
    </p:spTree>
    <p:extLst>
      <p:ext uri="{BB962C8B-B14F-4D97-AF65-F5344CB8AC3E}">
        <p14:creationId xmlns:p14="http://schemas.microsoft.com/office/powerpoint/2010/main" val="1855002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610223"/>
            <a:ext cx="10887959" cy="822651"/>
          </a:xfrm>
        </p:spPr>
        <p:txBody>
          <a:bodyPr>
            <a:noAutofit/>
          </a:bodyPr>
          <a:lstStyle/>
          <a:p>
            <a:pPr algn="ctr">
              <a:lnSpc>
                <a:spcPct val="100000"/>
              </a:lnSpc>
            </a:pPr>
            <a:r>
              <a:rPr lang="ru-RU" altLang="ru-RU" sz="2800" b="1" dirty="0">
                <a:solidFill>
                  <a:srgbClr val="0070C0"/>
                </a:solidFill>
                <a:latin typeface="Tahoma" panose="020B0604030504040204" pitchFamily="34" charset="0"/>
                <a:cs typeface="Tahoma" panose="020B0604030504040204" pitchFamily="34" charset="0"/>
              </a:rPr>
              <a:t>Федеральный закон </a:t>
            </a:r>
            <a:r>
              <a:rPr lang="ru-RU" altLang="ru-RU" sz="2800" b="1" dirty="0" smtClean="0">
                <a:solidFill>
                  <a:srgbClr val="0070C0"/>
                </a:solidFill>
                <a:latin typeface="Tahoma" panose="020B0604030504040204" pitchFamily="34" charset="0"/>
                <a:cs typeface="Tahoma" panose="020B0604030504040204" pitchFamily="34" charset="0"/>
              </a:rPr>
              <a:t>«О </a:t>
            </a:r>
            <a:r>
              <a:rPr lang="ru-RU" altLang="ru-RU" sz="2800" b="1" dirty="0">
                <a:solidFill>
                  <a:srgbClr val="0070C0"/>
                </a:solidFill>
                <a:latin typeface="Tahoma" panose="020B0604030504040204" pitchFamily="34" charset="0"/>
                <a:cs typeface="Tahoma" panose="020B0604030504040204" pitchFamily="34" charset="0"/>
              </a:rPr>
              <a:t>физической культуре и спорте </a:t>
            </a:r>
            <a:r>
              <a:rPr lang="ru-RU" altLang="ru-RU" sz="2800" b="1" dirty="0" smtClean="0">
                <a:solidFill>
                  <a:srgbClr val="0070C0"/>
                </a:solidFill>
                <a:latin typeface="Tahoma" panose="020B0604030504040204" pitchFamily="34" charset="0"/>
                <a:cs typeface="Tahoma" panose="020B0604030504040204" pitchFamily="34" charset="0"/>
              </a:rPr>
              <a:t/>
            </a:r>
            <a:br>
              <a:rPr lang="ru-RU" altLang="ru-RU" sz="2800" b="1" dirty="0" smtClean="0">
                <a:solidFill>
                  <a:srgbClr val="0070C0"/>
                </a:solidFill>
                <a:latin typeface="Tahoma" panose="020B0604030504040204" pitchFamily="34" charset="0"/>
                <a:cs typeface="Tahoma" panose="020B0604030504040204" pitchFamily="34" charset="0"/>
              </a:rPr>
            </a:br>
            <a:r>
              <a:rPr lang="ru-RU" altLang="ru-RU" sz="2800" b="1" dirty="0" smtClean="0">
                <a:solidFill>
                  <a:srgbClr val="0070C0"/>
                </a:solidFill>
                <a:latin typeface="Tahoma" panose="020B0604030504040204" pitchFamily="34" charset="0"/>
                <a:cs typeface="Tahoma" panose="020B0604030504040204" pitchFamily="34" charset="0"/>
              </a:rPr>
              <a:t>в </a:t>
            </a:r>
            <a:r>
              <a:rPr lang="ru-RU" altLang="ru-RU" sz="2800" b="1" dirty="0">
                <a:solidFill>
                  <a:srgbClr val="0070C0"/>
                </a:solidFill>
                <a:latin typeface="Tahoma" panose="020B0604030504040204" pitchFamily="34" charset="0"/>
                <a:cs typeface="Tahoma" panose="020B0604030504040204" pitchFamily="34" charset="0"/>
              </a:rPr>
              <a:t>Российской </a:t>
            </a:r>
            <a:r>
              <a:rPr lang="ru-RU" altLang="ru-RU" sz="2800" b="1" dirty="0" smtClean="0">
                <a:solidFill>
                  <a:srgbClr val="0070C0"/>
                </a:solidFill>
                <a:latin typeface="Tahoma" panose="020B0604030504040204" pitchFamily="34" charset="0"/>
                <a:cs typeface="Tahoma" panose="020B0604030504040204" pitchFamily="34" charset="0"/>
              </a:rPr>
              <a:t>Федерации» </a:t>
            </a:r>
            <a:r>
              <a:rPr lang="ru-RU" altLang="ru-RU" sz="2800" b="1" dirty="0">
                <a:solidFill>
                  <a:srgbClr val="0070C0"/>
                </a:solidFill>
                <a:latin typeface="Tahoma" panose="020B0604030504040204" pitchFamily="34" charset="0"/>
                <a:cs typeface="Tahoma" panose="020B0604030504040204" pitchFamily="34" charset="0"/>
              </a:rPr>
              <a:t>от 04.12.2007 N 329-ФЗ </a:t>
            </a:r>
          </a:p>
        </p:txBody>
      </p:sp>
      <p:sp>
        <p:nvSpPr>
          <p:cNvPr id="3" name="Объект 2"/>
          <p:cNvSpPr>
            <a:spLocks noGrp="1"/>
          </p:cNvSpPr>
          <p:nvPr>
            <p:ph idx="1"/>
          </p:nvPr>
        </p:nvSpPr>
        <p:spPr>
          <a:xfrm>
            <a:off x="631596" y="2073898"/>
            <a:ext cx="10982227" cy="3346514"/>
          </a:xfrm>
        </p:spPr>
        <p:txBody>
          <a:bodyPr>
            <a:normAutofit fontScale="85000" lnSpcReduction="20000"/>
          </a:bodyPr>
          <a:lstStyle/>
          <a:p>
            <a:pPr marL="0" lvl="0" indent="0" algn="just">
              <a:lnSpc>
                <a:spcPct val="120000"/>
              </a:lnSpc>
              <a:spcBef>
                <a:spcPts val="0"/>
              </a:spcBef>
              <a:spcAft>
                <a:spcPts val="600"/>
              </a:spcAft>
              <a:buNone/>
            </a:pP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Программа </a:t>
            </a: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спортивной подготовки </a:t>
            </a:r>
            <a:r>
              <a:rPr lang="ru-RU" sz="2600" dirty="0">
                <a:latin typeface="Tahoma" panose="020B0604030504040204" pitchFamily="34" charset="0"/>
                <a:ea typeface="Tahoma" panose="020B0604030504040204" pitchFamily="34" charset="0"/>
                <a:cs typeface="Tahoma" panose="020B0604030504040204" pitchFamily="34" charset="0"/>
              </a:rPr>
              <a:t>- программа поэтапной подготовки физических лиц по виду спорта (спортивным дисциплинам), определяющая основные направления и условия спортивной подготовки на каждом ее этапе, разработанная и реализуемая организацией, осуществляющей спортивную подготовку, в соответствии с требованиями федеральных стандартов спортивной </a:t>
            </a:r>
            <a:r>
              <a:rPr lang="ru-RU" sz="2600" dirty="0" smtClean="0">
                <a:latin typeface="Tahoma" panose="020B0604030504040204" pitchFamily="34" charset="0"/>
                <a:ea typeface="Tahoma" panose="020B0604030504040204" pitchFamily="34" charset="0"/>
                <a:cs typeface="Tahoma" panose="020B0604030504040204" pitchFamily="34" charset="0"/>
              </a:rPr>
              <a:t>подготовки (ст. 2 п. 10)</a:t>
            </a:r>
          </a:p>
          <a:p>
            <a:pPr marL="0" lvl="0" indent="0" algn="just">
              <a:lnSpc>
                <a:spcPct val="120000"/>
              </a:lnSpc>
              <a:spcBef>
                <a:spcPts val="0"/>
              </a:spcBef>
              <a:spcAft>
                <a:spcPts val="600"/>
              </a:spcAft>
              <a:buNone/>
            </a:pPr>
            <a:endParaRPr lang="ru-RU" sz="2600" dirty="0" smtClean="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В </a:t>
            </a:r>
            <a:r>
              <a:rPr lang="ru-RU" sz="2600" dirty="0">
                <a:latin typeface="Tahoma" panose="020B0604030504040204" pitchFamily="34" charset="0"/>
                <a:ea typeface="Tahoma" panose="020B0604030504040204" pitchFamily="34" charset="0"/>
                <a:cs typeface="Tahoma" panose="020B0604030504040204" pitchFamily="34" charset="0"/>
              </a:rPr>
              <a:t>редакции </a:t>
            </a:r>
            <a:r>
              <a:rPr lang="ru-RU" sz="2600" dirty="0" smtClean="0">
                <a:latin typeface="Tahoma" panose="020B0604030504040204" pitchFamily="34" charset="0"/>
                <a:ea typeface="Tahoma" panose="020B0604030504040204" pitchFamily="34" charset="0"/>
                <a:cs typeface="Tahoma" panose="020B0604030504040204" pitchFamily="34" charset="0"/>
              </a:rPr>
              <a:t>Федерального закона от 30</a:t>
            </a:r>
            <a:r>
              <a:rPr lang="ru-RU" sz="2600" dirty="0">
                <a:latin typeface="Tahoma" panose="020B0604030504040204" pitchFamily="34" charset="0"/>
                <a:ea typeface="Tahoma" panose="020B0604030504040204" pitchFamily="34" charset="0"/>
                <a:cs typeface="Tahoma" panose="020B0604030504040204" pitchFamily="34" charset="0"/>
              </a:rPr>
              <a:t> апреля 2021 года N </a:t>
            </a:r>
            <a:r>
              <a:rPr lang="ru-RU" sz="2600" dirty="0" smtClean="0">
                <a:latin typeface="Tahoma" panose="020B0604030504040204" pitchFamily="34" charset="0"/>
                <a:ea typeface="Tahoma" panose="020B0604030504040204" pitchFamily="34" charset="0"/>
                <a:cs typeface="Tahoma" panose="020B0604030504040204" pitchFamily="34" charset="0"/>
              </a:rPr>
              <a:t>127-ФЗ данная позиция исключена</a:t>
            </a: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endParaRPr lang="ru-RU" sz="2600" dirty="0" smtClean="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endParaRPr lang="ru-RU" sz="2600" dirty="0" smtClean="0">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0"/>
              </a:spcBef>
              <a:spcAft>
                <a:spcPts val="600"/>
              </a:spcAft>
            </a:pPr>
            <a:endParaRPr lang="ru-RU" altLang="ru-RU"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447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669304"/>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31596" y="3026004"/>
            <a:ext cx="10821971" cy="2554664"/>
          </a:xfrm>
        </p:spPr>
        <p:txBody>
          <a:bodyPr>
            <a:normAutofit fontScale="77500" lnSpcReduction="20000"/>
          </a:bodyPr>
          <a:lstStyle/>
          <a:p>
            <a:pPr marL="0" lvl="0" indent="0" algn="ctr">
              <a:lnSpc>
                <a:spcPct val="120000"/>
              </a:lnSpc>
              <a:spcBef>
                <a:spcPts val="0"/>
              </a:spcBef>
              <a:spcAft>
                <a:spcPts val="600"/>
              </a:spcAft>
              <a:buNone/>
            </a:pP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Спортивные школы, как организации, реализующие </a:t>
            </a: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дополнительные образовательные программы спортивной подготовки</a:t>
            </a:r>
          </a:p>
          <a:p>
            <a:pPr marL="0" lvl="0" indent="263525" algn="just">
              <a:lnSpc>
                <a:spcPct val="120000"/>
              </a:lnSpc>
              <a:spcBef>
                <a:spcPts val="0"/>
              </a:spcBef>
              <a:spcAft>
                <a:spcPts val="600"/>
              </a:spcAft>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263525" algn="just">
              <a:lnSpc>
                <a:spcPct val="120000"/>
              </a:lnSpc>
              <a:spcBef>
                <a:spcPts val="0"/>
              </a:spcBef>
              <a:spcAft>
                <a:spcPts val="600"/>
              </a:spcAft>
              <a:buNone/>
            </a:pPr>
            <a:endParaRPr lang="ru-RU" sz="2600" dirty="0" smtClean="0">
              <a:latin typeface="Tahoma" panose="020B0604030504040204" pitchFamily="34" charset="0"/>
              <a:ea typeface="Tahoma" panose="020B0604030504040204" pitchFamily="34" charset="0"/>
              <a:cs typeface="Tahoma" panose="020B0604030504040204" pitchFamily="34" charset="0"/>
            </a:endParaRPr>
          </a:p>
          <a:p>
            <a:pPr marL="0" lvl="0" indent="263525"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10</a:t>
            </a:r>
            <a:r>
              <a:rPr lang="ru-RU" sz="2600" dirty="0">
                <a:latin typeface="Tahoma" panose="020B0604030504040204" pitchFamily="34" charset="0"/>
                <a:ea typeface="Tahoma" panose="020B0604030504040204" pitchFamily="34" charset="0"/>
                <a:cs typeface="Tahoma" panose="020B0604030504040204" pitchFamily="34" charset="0"/>
              </a:rPr>
              <a:t>) в части 7 статьи 22 слова "организациями, осуществляющими спортивную подготовку" заменить словами "организациями, реализующими дополнительные образовательные программы спортивной подготовки";</a:t>
            </a:r>
            <a:endParaRPr lang="ru-RU" sz="2600" dirty="0" smtClean="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endParaRPr lang="ru-RU" sz="2600" dirty="0" smtClean="0">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0"/>
              </a:spcBef>
              <a:spcAft>
                <a:spcPts val="600"/>
              </a:spcAft>
            </a:pPr>
            <a:endParaRPr lang="ru-RU" altLang="ru-RU"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6954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31596" y="2978872"/>
            <a:ext cx="10982227" cy="2554664"/>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"Статья 32. Система спортивной подготовки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Система спортивной подготовки включает в себя:</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федеральные стандарты спортивной подготовки;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2) примерные дополнительные образовательные программы спортивной подготовки, дополнительные образовательные программы спортивной подготовки;</a:t>
            </a:r>
          </a:p>
          <a:p>
            <a:pPr lvl="0" algn="just">
              <a:lnSpc>
                <a:spcPct val="120000"/>
              </a:lnSpc>
              <a:spcBef>
                <a:spcPts val="0"/>
              </a:spcBef>
              <a:spcAft>
                <a:spcPts val="600"/>
              </a:spcAft>
            </a:pPr>
            <a:endParaRPr lang="ru-RU" altLang="ru-RU"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6565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31596" y="2875176"/>
            <a:ext cx="10982227" cy="2535810"/>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"Статья 32. Система спортивной подготовки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3. Содержание спортивно-оздоровительного этапа определяется </a:t>
            </a:r>
            <a:r>
              <a:rPr lang="ru-RU" sz="2600" b="1" dirty="0">
                <a:latin typeface="Tahoma" panose="020B0604030504040204" pitchFamily="34" charset="0"/>
                <a:ea typeface="Tahoma" panose="020B0604030504040204" pitchFamily="34" charset="0"/>
                <a:cs typeface="Tahoma" panose="020B0604030504040204" pitchFamily="34" charset="0"/>
              </a:rPr>
              <a:t>дополнительными общеразвивающими программами </a:t>
            </a:r>
            <a:r>
              <a:rPr lang="ru-RU" sz="2600" dirty="0">
                <a:latin typeface="Tahoma" panose="020B0604030504040204" pitchFamily="34" charset="0"/>
                <a:ea typeface="Tahoma" panose="020B0604030504040204" pitchFamily="34" charset="0"/>
                <a:cs typeface="Tahoma" panose="020B0604030504040204" pitchFamily="34" charset="0"/>
              </a:rPr>
              <a:t>в области физической культуры и спорта в соответствии с законодательством об образовании. На спортивно-оздоровительный этап не распространяются требования федеральных стандартов спортивной подготовки.</a:t>
            </a:r>
            <a:endParaRPr lang="ru-RU" altLang="ru-RU"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gn="just">
              <a:lnSpc>
                <a:spcPct val="120000"/>
              </a:lnSpc>
              <a:spcBef>
                <a:spcPts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8251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772997" y="3091992"/>
            <a:ext cx="10605155" cy="3054284"/>
          </a:xfrm>
        </p:spPr>
        <p:txBody>
          <a:bodyPr>
            <a:normAutofit fontScale="850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"Статья 32. Система спортивной подготовки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4. Содержание этапов спортивной подготовки, указанных в пунктах 2 - 5 части 2 настоящей статьи, определяется </a:t>
            </a:r>
            <a:r>
              <a:rPr lang="ru-RU" sz="2600" b="1" dirty="0">
                <a:latin typeface="Tahoma" panose="020B0604030504040204" pitchFamily="34" charset="0"/>
                <a:ea typeface="Tahoma" panose="020B0604030504040204" pitchFamily="34" charset="0"/>
                <a:cs typeface="Tahoma" panose="020B0604030504040204" pitchFamily="34" charset="0"/>
              </a:rPr>
              <a:t>дополнительными образовательными программами спортивной подготовки</a:t>
            </a:r>
            <a:r>
              <a:rPr lang="ru-RU" sz="2600" dirty="0">
                <a:latin typeface="Tahoma" panose="020B0604030504040204" pitchFamily="34" charset="0"/>
                <a:ea typeface="Tahoma" panose="020B0604030504040204" pitchFamily="34" charset="0"/>
                <a:cs typeface="Tahoma" panose="020B0604030504040204" pitchFamily="34" charset="0"/>
              </a:rPr>
              <a:t>, разрабатываемыми организациями, реализующими дополнительные образовательные программы спортивной подготовки, </a:t>
            </a:r>
            <a:r>
              <a:rPr lang="ru-RU" sz="2600" b="1" dirty="0">
                <a:latin typeface="Tahoma" panose="020B0604030504040204" pitchFamily="34" charset="0"/>
                <a:ea typeface="Tahoma" panose="020B0604030504040204" pitchFamily="34" charset="0"/>
                <a:cs typeface="Tahoma" panose="020B0604030504040204" pitchFamily="34" charset="0"/>
              </a:rPr>
              <a:t>с учетом примерных дополнительных образовательных программ спортивной подготовки.</a:t>
            </a:r>
            <a:endParaRPr lang="ru-RU" altLang="ru-RU" sz="2000" b="1"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0039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980388" y="2790334"/>
            <a:ext cx="10322351" cy="3412503"/>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"Статья 32. Система спортивной подготовки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 </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5. Если на одном из этапов спортивной подготовки, указанных в пунктах 2 - 4 части 2 настоящей статьи, результаты прохождения спортивной подготовки не соответствуют требованиям, установленным примерными дополнительными образовательными программами спортивной подготовки, прохождение следующего этапа спортивной подготовки не допускается. Вне зависимости от результатов прохождения любого этапа спортивной подготовки, указанного в пунктах 2 - 5 части 2 настоящей статьи, граждане вправе продолжить прохождение спортивной подготовки на спортивно-оздоровительном этапе.</a:t>
            </a: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6024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970960" y="2780907"/>
            <a:ext cx="10209229" cy="3553905"/>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"18) в статье 33:</a:t>
            </a: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в</a:t>
            </a:r>
            <a:r>
              <a:rPr lang="ru-RU" sz="2600" dirty="0">
                <a:latin typeface="Tahoma" panose="020B0604030504040204" pitchFamily="34" charset="0"/>
                <a:ea typeface="Tahoma" panose="020B0604030504040204" pitchFamily="34" charset="0"/>
                <a:cs typeface="Tahoma" panose="020B0604030504040204" pitchFamily="34" charset="0"/>
              </a:rPr>
              <a:t>) в части 3:</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пункт 1 изложить в следующей редакции: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a:t>
            </a:r>
            <a:r>
              <a:rPr lang="ru-RU" sz="2600" dirty="0" smtClean="0">
                <a:latin typeface="Tahoma" panose="020B0604030504040204" pitchFamily="34" charset="0"/>
                <a:ea typeface="Tahoma" panose="020B0604030504040204" pitchFamily="34" charset="0"/>
                <a:cs typeface="Tahoma" panose="020B0604030504040204" pitchFamily="34" charset="0"/>
              </a:rPr>
              <a:t>федеральные стандарты спортивной подготовки включают в себя требования </a:t>
            </a:r>
            <a:r>
              <a:rPr lang="ru-RU" sz="2600" dirty="0">
                <a:latin typeface="Tahoma" panose="020B0604030504040204" pitchFamily="34" charset="0"/>
                <a:ea typeface="Tahoma" panose="020B0604030504040204" pitchFamily="34" charset="0"/>
                <a:cs typeface="Tahoma" panose="020B0604030504040204" pitchFamily="34" charset="0"/>
              </a:rPr>
              <a:t>к структуре и содержанию примерных дополнительных образовательных программ спортивной подготовки, в том числе к их теоретическим и практическим разделам применительно к этапам спортивной подготовки, указанным в пунктах 2 - 5 части 2 статьи 32 настоящего Федерального закона, включая сроки реализации таких этапов и возрастные границы лиц, проходящих спортивную подготовку, по отдельным этапам;";.</a:t>
            </a: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643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054" y="242577"/>
            <a:ext cx="10515600" cy="1228004"/>
          </a:xfrm>
        </p:spPr>
        <p:txBody>
          <a:bodyPr>
            <a:noAutofit/>
          </a:bodyPr>
          <a:lstStyle/>
          <a:p>
            <a:pPr lvl="0" algn="ctr"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Концепция подготовки спортивного резерва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Российской Федерации</a:t>
            </a:r>
            <a:endParaRPr lang="ru-RU" sz="2800" dirty="0"/>
          </a:p>
        </p:txBody>
      </p:sp>
      <p:pic>
        <p:nvPicPr>
          <p:cNvPr id="4" name="Рисунок 3"/>
          <p:cNvPicPr>
            <a:picLocks noChangeAspect="1"/>
          </p:cNvPicPr>
          <p:nvPr/>
        </p:nvPicPr>
        <p:blipFill rotWithShape="1">
          <a:blip r:embed="rId2"/>
          <a:srcRect l="20074" t="18191" r="21911" b="10490"/>
          <a:stretch/>
        </p:blipFill>
        <p:spPr>
          <a:xfrm>
            <a:off x="2037761" y="1470581"/>
            <a:ext cx="8154186" cy="5130088"/>
          </a:xfrm>
          <a:prstGeom prst="rect">
            <a:avLst/>
          </a:prstGeom>
        </p:spPr>
      </p:pic>
    </p:spTree>
    <p:extLst>
      <p:ext uri="{BB962C8B-B14F-4D97-AF65-F5344CB8AC3E}">
        <p14:creationId xmlns:p14="http://schemas.microsoft.com/office/powerpoint/2010/main" val="605831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4" y="622170"/>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1211341" y="3450209"/>
            <a:ext cx="9728463" cy="1894790"/>
          </a:xfrm>
        </p:spPr>
        <p:txBody>
          <a:bodyPr>
            <a:normAutofit fontScale="85000" lnSpcReduction="20000"/>
          </a:bodyPr>
          <a:lstStyle/>
          <a:p>
            <a:pPr marL="0" lvl="0" indent="358775"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Федеральные стандарты спортивной подготовки не применяются работодателями в отношении спортсменов, с которыми заключены трудовые договоры, а также общероссийскими спортивными федерациями в отношении членов спортивных сборных команд Российской Федерации по соответствующим видам спорта.</a:t>
            </a: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8716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50450" y="2733772"/>
            <a:ext cx="10869105" cy="3450211"/>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в статье 12:</a:t>
            </a: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2</a:t>
            </a:r>
            <a:r>
              <a:rPr lang="ru-RU" sz="2600" dirty="0">
                <a:latin typeface="Tahoma" panose="020B0604030504040204" pitchFamily="34" charset="0"/>
                <a:ea typeface="Tahoma" panose="020B0604030504040204" pitchFamily="34" charset="0"/>
                <a:cs typeface="Tahoma" panose="020B0604030504040204" pitchFamily="34" charset="0"/>
              </a:rPr>
              <a:t>) часть 10 статьи 54 дополнить предложением следующего содержания: "Примерная форма договора об образовании по дополнительным образовательным программам спортивной подготовки утверждается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по согласованию с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физической культуры и спорта.";</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4530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5" y="659877"/>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848412" y="3346516"/>
            <a:ext cx="10454326" cy="1725104"/>
          </a:xfrm>
        </p:spPr>
        <p:txBody>
          <a:bodyPr>
            <a:normAutofit fontScale="85000" lnSpcReduction="1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в статье 12:</a:t>
            </a: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4</a:t>
            </a:r>
            <a:r>
              <a:rPr lang="ru-RU" sz="2600" dirty="0">
                <a:latin typeface="Tahoma" panose="020B0604030504040204" pitchFamily="34" charset="0"/>
                <a:ea typeface="Tahoma" panose="020B0604030504040204" pitchFamily="34" charset="0"/>
                <a:cs typeface="Tahoma" panose="020B0604030504040204" pitchFamily="34" charset="0"/>
              </a:rPr>
              <a:t>) в части 6 статьи 67 слова "предпрофессиональными образовательными программами в области физической культуры и спорта" заменить словами "образовательными программами спортивной подготовки";</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6375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31596" y="2554664"/>
            <a:ext cx="10982227" cy="3893270"/>
          </a:xfrm>
        </p:spPr>
        <p:txBody>
          <a:bodyPr>
            <a:normAutofit fontScale="850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5) в статье 75:</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а) часть 2 изложить в следующей редакции: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"2. Дополнительные общеобразовательные программы подразделяются на дополнительные общеразвивающие программы, дополнительные предпрофессиональные программы в области искусств и </a:t>
            </a:r>
            <a:r>
              <a:rPr lang="ru-RU" sz="2600" b="1" dirty="0">
                <a:latin typeface="Tahoma" panose="020B0604030504040204" pitchFamily="34" charset="0"/>
                <a:ea typeface="Tahoma" panose="020B0604030504040204" pitchFamily="34" charset="0"/>
                <a:cs typeface="Tahoma" panose="020B0604030504040204" pitchFamily="34" charset="0"/>
              </a:rPr>
              <a:t>дополнительные образовательные программы спортивной подготовки. </a:t>
            </a:r>
            <a:endParaRPr lang="en-US" sz="2600" b="1" dirty="0" smtClean="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Дополнительные </a:t>
            </a:r>
            <a:r>
              <a:rPr lang="ru-RU" sz="2600" dirty="0">
                <a:latin typeface="Tahoma" panose="020B0604030504040204" pitchFamily="34" charset="0"/>
                <a:ea typeface="Tahoma" panose="020B0604030504040204" pitchFamily="34" charset="0"/>
                <a:cs typeface="Tahoma" panose="020B0604030504040204" pitchFamily="34" charset="0"/>
              </a:rPr>
              <a:t>общеразвивающие программы реализуются для детей и для взрослых. Дополнительные предпрофессиональные программы в области искусств реализуются для детей. </a:t>
            </a:r>
            <a:r>
              <a:rPr lang="ru-RU" sz="2600" b="1" dirty="0">
                <a:latin typeface="Tahoma" panose="020B0604030504040204" pitchFamily="34" charset="0"/>
                <a:ea typeface="Tahoma" panose="020B0604030504040204" pitchFamily="34" charset="0"/>
                <a:cs typeface="Tahoma" panose="020B0604030504040204" pitchFamily="34" charset="0"/>
              </a:rPr>
              <a:t>Дополнительные образовательные программы спортивной подготовки реализуются для детей и для взрослых</a:t>
            </a:r>
            <a:r>
              <a:rPr lang="ru-RU" sz="2600" b="1" dirty="0" smtClean="0">
                <a:latin typeface="Tahoma" panose="020B0604030504040204" pitchFamily="34" charset="0"/>
                <a:ea typeface="Tahoma" panose="020B0604030504040204" pitchFamily="34" charset="0"/>
                <a:cs typeface="Tahoma" panose="020B0604030504040204" pitchFamily="34" charset="0"/>
              </a:rPr>
              <a:t>.";</a:t>
            </a:r>
            <a:endParaRPr lang="ru-RU" sz="2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5205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612741"/>
          </a:xfrm>
        </p:spPr>
        <p:txBody>
          <a:bodyPr>
            <a:noAutofit/>
          </a:bodyPr>
          <a:lstStyle/>
          <a:p>
            <a:pPr algn="ctr">
              <a:lnSpc>
                <a:spcPct val="100000"/>
              </a:lnSpc>
            </a:pPr>
            <a:r>
              <a:rPr lang="ru-RU" altLang="ru-RU" sz="2400" b="1" dirty="0" smtClean="0">
                <a:solidFill>
                  <a:srgbClr val="0070C0"/>
                </a:solidFill>
                <a:latin typeface="Tahoma" panose="020B0604030504040204" pitchFamily="34" charset="0"/>
                <a:cs typeface="Tahoma" panose="020B0604030504040204" pitchFamily="34" charset="0"/>
              </a:rPr>
              <a:t>Программная триада в новом законодательстве</a:t>
            </a:r>
            <a:endParaRPr lang="ru-RU" altLang="ru-RU" sz="2400" b="1" dirty="0">
              <a:solidFill>
                <a:srgbClr val="0070C0"/>
              </a:solidFill>
              <a:latin typeface="Tahoma" panose="020B0604030504040204" pitchFamily="34" charset="0"/>
              <a:cs typeface="Tahoma" panose="020B060403050404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1758655"/>
              </p:ext>
            </p:extLst>
          </p:nvPr>
        </p:nvGraphicFramePr>
        <p:xfrm>
          <a:off x="810705" y="867266"/>
          <a:ext cx="11038788" cy="5829763"/>
        </p:xfrm>
        <a:graphic>
          <a:graphicData uri="http://schemas.openxmlformats.org/drawingml/2006/table">
            <a:tbl>
              <a:tblPr firstRow="1" bandRow="1">
                <a:tableStyleId>{5C22544A-7EE6-4342-B048-85BDC9FD1C3A}</a:tableStyleId>
              </a:tblPr>
              <a:tblGrid>
                <a:gridCol w="3167091">
                  <a:extLst>
                    <a:ext uri="{9D8B030D-6E8A-4147-A177-3AD203B41FA5}">
                      <a16:colId xmlns:a16="http://schemas.microsoft.com/office/drawing/2014/main" val="3783381668"/>
                    </a:ext>
                  </a:extLst>
                </a:gridCol>
                <a:gridCol w="7871697">
                  <a:extLst>
                    <a:ext uri="{9D8B030D-6E8A-4147-A177-3AD203B41FA5}">
                      <a16:colId xmlns:a16="http://schemas.microsoft.com/office/drawing/2014/main" val="3324040885"/>
                    </a:ext>
                  </a:extLst>
                </a:gridCol>
              </a:tblGrid>
              <a:tr h="373843">
                <a:tc>
                  <a:txBody>
                    <a:bodyPr/>
                    <a:lstStyle/>
                    <a:p>
                      <a:pPr algn="ctr"/>
                      <a:r>
                        <a:rPr lang="ru-RU" dirty="0" smtClean="0"/>
                        <a:t>Документ</a:t>
                      </a:r>
                      <a:endParaRPr lang="ru-RU" dirty="0"/>
                    </a:p>
                  </a:txBody>
                  <a:tcPr/>
                </a:tc>
                <a:tc>
                  <a:txBody>
                    <a:bodyPr/>
                    <a:lstStyle/>
                    <a:p>
                      <a:pPr algn="ctr"/>
                      <a:r>
                        <a:rPr lang="ru-RU" dirty="0" smtClean="0"/>
                        <a:t>Особенности разработки и реализации </a:t>
                      </a:r>
                      <a:endParaRPr lang="ru-RU" dirty="0"/>
                    </a:p>
                  </a:txBody>
                  <a:tcPr/>
                </a:tc>
                <a:extLst>
                  <a:ext uri="{0D108BD9-81ED-4DB2-BD59-A6C34878D82A}">
                    <a16:rowId xmlns:a16="http://schemas.microsoft.com/office/drawing/2014/main" val="3685715817"/>
                  </a:ext>
                </a:extLst>
              </a:tr>
              <a:tr h="370840">
                <a:tc>
                  <a:txBody>
                    <a:bodyPr/>
                    <a:lstStyle/>
                    <a:p>
                      <a:r>
                        <a:rPr lang="ru-RU" sz="1600" dirty="0" smtClean="0">
                          <a:latin typeface="Tahoma" panose="020B0604030504040204" pitchFamily="34" charset="0"/>
                          <a:ea typeface="Tahoma" panose="020B0604030504040204" pitchFamily="34" charset="0"/>
                          <a:cs typeface="Tahoma" panose="020B0604030504040204" pitchFamily="34" charset="0"/>
                        </a:rPr>
                        <a:t>Федеральные стандарты спортивной подготовки </a:t>
                      </a:r>
                    </a:p>
                    <a:p>
                      <a:endParaRPr lang="ru-RU"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spcAft>
                          <a:spcPts val="600"/>
                        </a:spcAft>
                      </a:pPr>
                      <a:r>
                        <a:rPr lang="ru-RU" sz="1600" dirty="0" smtClean="0">
                          <a:latin typeface="Tahoma" panose="020B0604030504040204" pitchFamily="34" charset="0"/>
                          <a:ea typeface="Tahoma" panose="020B0604030504040204" pitchFamily="34" charset="0"/>
                          <a:cs typeface="Tahoma" panose="020B0604030504040204" pitchFamily="34" charset="0"/>
                        </a:rPr>
                        <a:t>Разрабатываются и утверждаются Минспортом России </a:t>
                      </a:r>
                    </a:p>
                    <a:p>
                      <a:r>
                        <a:rPr lang="ru-RU" sz="1600" dirty="0" smtClean="0">
                          <a:latin typeface="Tahoma" panose="020B0604030504040204" pitchFamily="34" charset="0"/>
                          <a:ea typeface="Tahoma" panose="020B0604030504040204" pitchFamily="34" charset="0"/>
                          <a:cs typeface="Tahoma" panose="020B0604030504040204" pitchFamily="34" charset="0"/>
                        </a:rPr>
                        <a:t>Порядок разработки и утверждения федеральных стандартов спортивной подготовки устанавливается Минспортом России </a:t>
                      </a:r>
                    </a:p>
                    <a:p>
                      <a:endParaRPr lang="ru-RU"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8131293"/>
                  </a:ext>
                </a:extLst>
              </a:tr>
              <a:tr h="370840">
                <a:tc>
                  <a:txBody>
                    <a:bodyPr/>
                    <a:lstStyle/>
                    <a:p>
                      <a:r>
                        <a:rPr lang="ru-RU" sz="1600" dirty="0" smtClean="0">
                          <a:latin typeface="Tahoma" panose="020B0604030504040204" pitchFamily="34" charset="0"/>
                          <a:ea typeface="Tahoma" panose="020B0604030504040204" pitchFamily="34" charset="0"/>
                          <a:cs typeface="Tahoma" panose="020B0604030504040204" pitchFamily="34" charset="0"/>
                        </a:rPr>
                        <a:t>Примерные дополнительные образовательные программы</a:t>
                      </a:r>
                      <a:r>
                        <a:rPr lang="ru-RU" sz="1600" baseline="0" dirty="0" smtClean="0">
                          <a:latin typeface="Tahoma" panose="020B0604030504040204" pitchFamily="34" charset="0"/>
                          <a:ea typeface="Tahoma" panose="020B0604030504040204" pitchFamily="34" charset="0"/>
                          <a:cs typeface="Tahoma" panose="020B0604030504040204" pitchFamily="34" charset="0"/>
                        </a:rPr>
                        <a:t> спортивной подготовки</a:t>
                      </a:r>
                      <a:endParaRPr lang="ru-RU"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spcAft>
                          <a:spcPts val="600"/>
                        </a:spcAft>
                      </a:pPr>
                      <a:r>
                        <a:rPr lang="ru-RU" sz="1600" dirty="0" smtClean="0">
                          <a:latin typeface="Tahoma" panose="020B0604030504040204" pitchFamily="34" charset="0"/>
                          <a:ea typeface="Tahoma" panose="020B0604030504040204" pitchFamily="34" charset="0"/>
                          <a:cs typeface="Tahoma" panose="020B0604030504040204" pitchFamily="34" charset="0"/>
                        </a:rPr>
                        <a:t>Разрабатываются Минспортом России по согласованию с Минпросвещением России в соответствии с требованиями федеральных стандартов спортивной подготовки (при их наличии)</a:t>
                      </a:r>
                    </a:p>
                    <a:p>
                      <a:pPr>
                        <a:spcAft>
                          <a:spcPts val="600"/>
                        </a:spcAft>
                      </a:pPr>
                      <a:r>
                        <a:rPr lang="ru-RU" sz="1600" dirty="0" smtClean="0">
                          <a:latin typeface="Tahoma" panose="020B0604030504040204" pitchFamily="34" charset="0"/>
                          <a:ea typeface="Tahoma" panose="020B0604030504040204" pitchFamily="34" charset="0"/>
                          <a:cs typeface="Tahoma" panose="020B0604030504040204" pitchFamily="34" charset="0"/>
                        </a:rPr>
                        <a:t>Порядок разработки и утверждения примерных дополнительных образовательных программ спортивной подготовки устанавливается Минспортом России по согласованию с Минпросвещением России </a:t>
                      </a:r>
                      <a:endParaRPr lang="ru-RU"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81517593"/>
                  </a:ext>
                </a:extLst>
              </a:tr>
              <a:tr h="370840">
                <a:tc>
                  <a:txBody>
                    <a:bodyPr/>
                    <a:lstStyle/>
                    <a:p>
                      <a:r>
                        <a:rPr lang="ru-RU" sz="1600" dirty="0" smtClean="0">
                          <a:latin typeface="Tahoma" panose="020B0604030504040204" pitchFamily="34" charset="0"/>
                          <a:ea typeface="Tahoma" panose="020B0604030504040204" pitchFamily="34" charset="0"/>
                          <a:cs typeface="Tahoma" panose="020B0604030504040204" pitchFamily="34" charset="0"/>
                        </a:rPr>
                        <a:t>Дополнительные образовательные программы спортивной подготовки</a:t>
                      </a:r>
                    </a:p>
                  </a:txBody>
                  <a:tcPr/>
                </a:tc>
                <a:tc>
                  <a:txBody>
                    <a:bodyPr/>
                    <a:lstStyle/>
                    <a:p>
                      <a:pPr>
                        <a:spcAft>
                          <a:spcPts val="600"/>
                        </a:spcAft>
                      </a:pPr>
                      <a:r>
                        <a:rPr lang="ru-RU" sz="1600" dirty="0" smtClean="0">
                          <a:latin typeface="Tahoma" panose="020B0604030504040204" pitchFamily="34" charset="0"/>
                          <a:ea typeface="Tahoma" panose="020B0604030504040204" pitchFamily="34" charset="0"/>
                          <a:cs typeface="Tahoma" panose="020B0604030504040204" pitchFamily="34" charset="0"/>
                        </a:rPr>
                        <a:t>Содержание дополнительных образовательных программ спортивной подготовки определяется образовательной программой, разработанной и утвержденной спортивной школой с учетом примерных дополнительных образовательных программ спортивной подготовки</a:t>
                      </a:r>
                    </a:p>
                    <a:p>
                      <a:pPr>
                        <a:spcAft>
                          <a:spcPts val="600"/>
                        </a:spcAft>
                      </a:pPr>
                      <a:r>
                        <a:rPr lang="ru-RU" sz="1600" dirty="0" smtClean="0">
                          <a:latin typeface="Tahoma" panose="020B0604030504040204" pitchFamily="34" charset="0"/>
                          <a:ea typeface="Tahoma" panose="020B0604030504040204" pitchFamily="34" charset="0"/>
                          <a:cs typeface="Tahoma" panose="020B0604030504040204" pitchFamily="34" charset="0"/>
                        </a:rPr>
                        <a:t>Разрабатываются и реализуются спортивной</a:t>
                      </a:r>
                      <a:r>
                        <a:rPr lang="ru-RU" sz="1600" baseline="0" dirty="0" smtClean="0">
                          <a:latin typeface="Tahoma" panose="020B0604030504040204" pitchFamily="34" charset="0"/>
                          <a:ea typeface="Tahoma" panose="020B0604030504040204" pitchFamily="34" charset="0"/>
                          <a:cs typeface="Tahoma" panose="020B0604030504040204" pitchFamily="34" charset="0"/>
                        </a:rPr>
                        <a:t> школой с учетом примерных дополнительных образовательных программ спортивной подготовки</a:t>
                      </a:r>
                    </a:p>
                    <a:p>
                      <a:pPr>
                        <a:spcAft>
                          <a:spcPts val="600"/>
                        </a:spcAft>
                      </a:pPr>
                      <a:r>
                        <a:rPr lang="ru-RU" sz="1600" baseline="0" dirty="0" smtClean="0">
                          <a:latin typeface="Tahoma" panose="020B0604030504040204" pitchFamily="34" charset="0"/>
                          <a:ea typeface="Tahoma" panose="020B0604030504040204" pitchFamily="34" charset="0"/>
                          <a:cs typeface="Tahoma" panose="020B0604030504040204" pitchFamily="34" charset="0"/>
                        </a:rPr>
                        <a:t>Особенности организации и осуществления образовательной деятельности по дополнительным образовательным программам спортивной подготовки устанавливаются Минспортом России по согласованию с Минпросвещением России</a:t>
                      </a:r>
                    </a:p>
                  </a:txBody>
                  <a:tcPr/>
                </a:tc>
                <a:extLst>
                  <a:ext uri="{0D108BD9-81ED-4DB2-BD59-A6C34878D82A}">
                    <a16:rowId xmlns:a16="http://schemas.microsoft.com/office/drawing/2014/main" val="3795341577"/>
                  </a:ext>
                </a:extLst>
              </a:tr>
            </a:tbl>
          </a:graphicData>
        </a:graphic>
      </p:graphicFrame>
      <p:sp>
        <p:nvSpPr>
          <p:cNvPr id="3" name="Стрелка вниз 2"/>
          <p:cNvSpPr/>
          <p:nvPr/>
        </p:nvSpPr>
        <p:spPr>
          <a:xfrm>
            <a:off x="194098" y="867265"/>
            <a:ext cx="437498" cy="5829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39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31596" y="2554664"/>
            <a:ext cx="10982227" cy="3959258"/>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7) в статье 84:</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а) часть 1 изложить в следующей редакции: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Реализация образовательных программ в области физической культуры и спорта направлена на физическое воспитание и физическое развитие личности, приобретение обучающимися знаний, умений и навыков в области физической культуры и спорта, физическое совершенствование, формирование культуры здорового и безопасного образа жизни, укрепление здоровья, выявление и отбор наиболее одаренных детей и подростков, создание условий для прохождения спортивной подготовки, совершенствование спортивного мастерства обучающихся посредством организации их систематического участия в спортивных мероприятиях, включая спортивные соревнования, в том числе в целях включения обучающихся в состав спортивных сборных команд, а также на подготовку кадров в области физической культуры и спорта.";</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5873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923827" y="2752627"/>
            <a:ext cx="10463753" cy="3629320"/>
          </a:xfrm>
        </p:spPr>
        <p:txBody>
          <a:bodyPr>
            <a:normAutofit fontScale="85000" lnSpcReduction="1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7) в статье 84:</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в) пункты 1 и 2 части 3 изложить в следующей редакции: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дополнительные общеразвивающие программы в области физической культуры и спорта, направленные на вовлечение лиц в систематические занятия физической культурой и спортом, на физическое воспитание, физическое развитие личности, формирование культуры здорового образа жизни, выявление одаренных детей, получение ими начальных знаний о физической культуре и спорте (</a:t>
            </a:r>
            <a:r>
              <a:rPr lang="ru-RU" sz="2600" b="1" dirty="0">
                <a:latin typeface="Tahoma" panose="020B0604030504040204" pitchFamily="34" charset="0"/>
                <a:ea typeface="Tahoma" panose="020B0604030504040204" pitchFamily="34" charset="0"/>
                <a:cs typeface="Tahoma" panose="020B0604030504040204" pitchFamily="34" charset="0"/>
              </a:rPr>
              <a:t>программы физического воспитания и физкультурно-оздоровительные программы</a:t>
            </a:r>
            <a:r>
              <a:rPr lang="ru-RU" sz="2600" dirty="0" smtClean="0">
                <a:latin typeface="Tahoma" panose="020B0604030504040204" pitchFamily="34" charset="0"/>
                <a:ea typeface="Tahoma" panose="020B0604030504040204" pitchFamily="34" charset="0"/>
                <a:cs typeface="Tahoma" panose="020B0604030504040204" pitchFamily="34" charset="0"/>
              </a:rPr>
              <a:t>);</a:t>
            </a:r>
            <a:endParaRPr lang="ru-RU"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8349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452488"/>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857839" y="2837468"/>
            <a:ext cx="10661716" cy="3110845"/>
          </a:xfrm>
        </p:spPr>
        <p:txBody>
          <a:bodyPr>
            <a:normAutofit fontScale="850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7) в статье 84:</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в) пункты 1 и 2 части 3 изложить в следующей редакции:</a:t>
            </a: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2</a:t>
            </a:r>
            <a:r>
              <a:rPr lang="ru-RU" sz="2600" dirty="0">
                <a:latin typeface="Tahoma" panose="020B0604030504040204" pitchFamily="34" charset="0"/>
                <a:ea typeface="Tahoma" panose="020B0604030504040204" pitchFamily="34" charset="0"/>
                <a:cs typeface="Tahoma" panose="020B0604030504040204" pitchFamily="34" charset="0"/>
              </a:rPr>
              <a:t>) дополнительные образовательные программы спортивной подготовки, направленные на всестороннее физическое и нравственное развитие, физическое воспитание, совершенствование спортивного мастерства обучающихся посредством организации их систематического участия в спортивных мероприятиях, включая спортивные соревнования, в том числе в целях включения обучающихся в состав спортивных сборных команд.";</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0000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339366" y="2300142"/>
            <a:ext cx="11274458" cy="4279768"/>
          </a:xfrm>
        </p:spPr>
        <p:txBody>
          <a:bodyPr>
            <a:normAutofit fontScale="700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7) в статье 84:</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г) дополнить частями 3.1 - 3.5 следующего содержания:</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"3.1. Реализация дополнительных образовательных программ спортивной подготовки может осуществляться соответствующей организацией </a:t>
            </a:r>
            <a:r>
              <a:rPr lang="ru-RU" sz="2600" b="1" dirty="0">
                <a:latin typeface="Tahoma" panose="020B0604030504040204" pitchFamily="34" charset="0"/>
                <a:ea typeface="Tahoma" panose="020B0604030504040204" pitchFamily="34" charset="0"/>
                <a:cs typeface="Tahoma" panose="020B0604030504040204" pitchFamily="34" charset="0"/>
              </a:rPr>
              <a:t>по отдельным этапам спортивной подготовки в соответствии с решением учредителя такой организации.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3.2. В случае, если на одном из этапов спортивной подготовки (за исключением спортивно-оздоровительного этапа) результаты прохождения спортивной подготовки не соответствуют требованиям, установленным примерными дополнительными образовательными программами спортивной подготовки, обучающийся отчисляется на данном этапе спортивной подготовки. По заявлению обучающегося или одного из родителей (законных представителей) несовершеннолетнего обучающегося образовательная организация, реализующая дополнительные образовательные программы спортивной подготовки, осуществляет перевод такого обучающегося на соответствующую дополнительную общеразвивающую программу в области физической культуры и спорта (при ее реализации).</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5957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848411" y="2696066"/>
            <a:ext cx="10454327" cy="3667028"/>
          </a:xfrm>
        </p:spPr>
        <p:txBody>
          <a:bodyPr>
            <a:normAutofit fontScale="775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7) в статье 84:</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3.4. Для обучения по дополнительным общеобразовательным программам в области физической культуры и спорта создаются организации дополнительного образования со специальным наименованием "спортивная школа" (далее - спортивные школы). Спортивные школы вправе использовать в своем наименовании слова "олимпийский", "</a:t>
            </a:r>
            <a:r>
              <a:rPr lang="ru-RU" sz="2600" dirty="0" err="1">
                <a:latin typeface="Tahoma" panose="020B0604030504040204" pitchFamily="34" charset="0"/>
                <a:ea typeface="Tahoma" panose="020B0604030504040204" pitchFamily="34" charset="0"/>
                <a:cs typeface="Tahoma" panose="020B0604030504040204" pitchFamily="34" charset="0"/>
              </a:rPr>
              <a:t>паралимпийский</a:t>
            </a:r>
            <a:r>
              <a:rPr lang="ru-RU" sz="2600" dirty="0">
                <a:latin typeface="Tahoma" panose="020B0604030504040204" pitchFamily="34" charset="0"/>
                <a:ea typeface="Tahoma" panose="020B0604030504040204" pitchFamily="34" charset="0"/>
                <a:cs typeface="Tahoma" panose="020B0604030504040204" pitchFamily="34" charset="0"/>
              </a:rPr>
              <a:t>", "</a:t>
            </a:r>
            <a:r>
              <a:rPr lang="ru-RU" sz="2600" dirty="0" err="1">
                <a:latin typeface="Tahoma" panose="020B0604030504040204" pitchFamily="34" charset="0"/>
                <a:ea typeface="Tahoma" panose="020B0604030504040204" pitchFamily="34" charset="0"/>
                <a:cs typeface="Tahoma" panose="020B0604030504040204" pitchFamily="34" charset="0"/>
              </a:rPr>
              <a:t>сурдлимпийский</a:t>
            </a:r>
            <a:r>
              <a:rPr lang="ru-RU" sz="2600" dirty="0">
                <a:latin typeface="Tahoma" panose="020B0604030504040204" pitchFamily="34" charset="0"/>
                <a:ea typeface="Tahoma" panose="020B0604030504040204" pitchFamily="34" charset="0"/>
                <a:cs typeface="Tahoma" panose="020B0604030504040204" pitchFamily="34" charset="0"/>
              </a:rPr>
              <a:t>" или образованные на их основе слова и словосочетания в порядке, установленном </a:t>
            </a:r>
            <a:r>
              <a:rPr lang="ru-RU" sz="2600" dirty="0" smtClean="0">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20000"/>
              </a:lnSpc>
              <a:spcBef>
                <a:spcPts val="0"/>
              </a:spcBef>
              <a:spcAft>
                <a:spcPts val="600"/>
              </a:spcAft>
              <a:buNone/>
            </a:pPr>
            <a:r>
              <a:rPr lang="ru-RU" sz="2600" dirty="0" smtClean="0">
                <a:latin typeface="Tahoma" panose="020B0604030504040204" pitchFamily="34" charset="0"/>
                <a:ea typeface="Tahoma" panose="020B0604030504040204" pitchFamily="34" charset="0"/>
                <a:cs typeface="Tahoma" panose="020B0604030504040204" pitchFamily="34" charset="0"/>
              </a:rPr>
              <a:t>3.5</a:t>
            </a:r>
            <a:r>
              <a:rPr lang="ru-RU" sz="2600" dirty="0">
                <a:latin typeface="Tahoma" panose="020B0604030504040204" pitchFamily="34" charset="0"/>
                <a:ea typeface="Tahoma" panose="020B0604030504040204" pitchFamily="34" charset="0"/>
                <a:cs typeface="Tahoma" panose="020B0604030504040204" pitchFamily="34" charset="0"/>
              </a:rPr>
              <a:t>. Спортивные школы реализуют дополнительные общеразвивающие программы в области физической культуры и спорта и дополнительные образовательные программы спортивной подготовки.";</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671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054" y="242577"/>
            <a:ext cx="10515600" cy="1228004"/>
          </a:xfrm>
        </p:spPr>
        <p:txBody>
          <a:bodyPr>
            <a:noAutofit/>
          </a:bodyPr>
          <a:lstStyle/>
          <a:p>
            <a:pPr lvl="0" algn="ctr" eaLnBrk="0" fontAlgn="base" hangingPunct="0">
              <a:lnSpc>
                <a:spcPct val="100000"/>
              </a:lnSpc>
              <a:spcAft>
                <a:spcPct val="0"/>
              </a:spcAft>
            </a:pPr>
            <a:r>
              <a:rPr lang="ru-RU" altLang="ru-RU" sz="2800" b="1" dirty="0" smtClean="0">
                <a:solidFill>
                  <a:srgbClr val="0070C0"/>
                </a:solidFill>
                <a:latin typeface="Tahoma" panose="020B0604030504040204" pitchFamily="34" charset="0"/>
                <a:ea typeface="+mn-ea"/>
                <a:cs typeface="Tahoma" panose="020B0604030504040204" pitchFamily="34" charset="0"/>
              </a:rPr>
              <a:t>Концепция подготовки спортивного резерва </a:t>
            </a:r>
            <a:br>
              <a:rPr lang="ru-RU" altLang="ru-RU" sz="2800" b="1" dirty="0" smtClean="0">
                <a:solidFill>
                  <a:srgbClr val="0070C0"/>
                </a:solidFill>
                <a:latin typeface="Tahoma" panose="020B0604030504040204" pitchFamily="34" charset="0"/>
                <a:ea typeface="+mn-ea"/>
                <a:cs typeface="Tahoma" panose="020B0604030504040204" pitchFamily="34" charset="0"/>
              </a:rPr>
            </a:br>
            <a:r>
              <a:rPr lang="ru-RU" altLang="ru-RU" sz="2800" b="1" dirty="0" smtClean="0">
                <a:solidFill>
                  <a:srgbClr val="0070C0"/>
                </a:solidFill>
                <a:latin typeface="Tahoma" panose="020B0604030504040204" pitchFamily="34" charset="0"/>
                <a:ea typeface="+mn-ea"/>
                <a:cs typeface="Tahoma" panose="020B0604030504040204" pitchFamily="34" charset="0"/>
              </a:rPr>
              <a:t>в Российской Федерации</a:t>
            </a:r>
            <a:endParaRPr lang="ru-RU" sz="2800" dirty="0"/>
          </a:p>
        </p:txBody>
      </p:sp>
      <p:pic>
        <p:nvPicPr>
          <p:cNvPr id="3" name="Рисунок 2"/>
          <p:cNvPicPr>
            <a:picLocks noChangeAspect="1"/>
          </p:cNvPicPr>
          <p:nvPr/>
        </p:nvPicPr>
        <p:blipFill rotWithShape="1">
          <a:blip r:embed="rId2"/>
          <a:srcRect l="24316" t="19951" r="23294" b="14519"/>
          <a:stretch/>
        </p:blipFill>
        <p:spPr>
          <a:xfrm>
            <a:off x="2208770" y="1364638"/>
            <a:ext cx="7812167" cy="4960748"/>
          </a:xfrm>
          <a:prstGeom prst="rect">
            <a:avLst/>
          </a:prstGeom>
        </p:spPr>
      </p:pic>
    </p:spTree>
    <p:extLst>
      <p:ext uri="{BB962C8B-B14F-4D97-AF65-F5344CB8AC3E}">
        <p14:creationId xmlns:p14="http://schemas.microsoft.com/office/powerpoint/2010/main" val="1721437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876" y="527903"/>
            <a:ext cx="10887959" cy="735289"/>
          </a:xfrm>
        </p:spPr>
        <p:txBody>
          <a:bodyPr>
            <a:noAutofit/>
          </a:bodyPr>
          <a:lstStyle/>
          <a:p>
            <a:pPr algn="ctr">
              <a:lnSpc>
                <a:spcPct val="100000"/>
              </a:lnSpc>
            </a:pPr>
            <a:r>
              <a:rPr lang="ru-RU" altLang="ru-RU" sz="2400" b="1" dirty="0" smtClean="0">
                <a:solidFill>
                  <a:srgbClr val="0070C0"/>
                </a:solidFill>
                <a:latin typeface="Tahoma" panose="020B0604030504040204" pitchFamily="34" charset="0"/>
                <a:cs typeface="Tahoma" panose="020B0604030504040204" pitchFamily="34" charset="0"/>
              </a:rPr>
              <a:t>Актуализация программ</a:t>
            </a:r>
            <a:endParaRPr lang="ru-RU" altLang="ru-RU" sz="2400" b="1" dirty="0">
              <a:solidFill>
                <a:srgbClr val="0070C0"/>
              </a:solidFill>
              <a:latin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62932" y="1923069"/>
            <a:ext cx="11274458" cy="3487918"/>
          </a:xfrm>
        </p:spPr>
        <p:txBody>
          <a:bodyPr>
            <a:normAutofit fontScale="92500" lnSpcReduction="10000"/>
          </a:bodyPr>
          <a:lstStyle/>
          <a:p>
            <a:pPr marL="0" lvl="0" indent="0" algn="ctr">
              <a:lnSpc>
                <a:spcPct val="110000"/>
              </a:lnSpc>
              <a:spcBef>
                <a:spcPts val="0"/>
              </a:spcBef>
              <a:buNone/>
            </a:pP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Федеральный закон от 04.12.2007 N </a:t>
            </a: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329-ФЗ</a:t>
            </a:r>
          </a:p>
          <a:p>
            <a:pPr marL="0" lvl="0" indent="0" algn="ctr">
              <a:lnSpc>
                <a:spcPct val="110000"/>
              </a:lnSpc>
              <a:spcBef>
                <a:spcPts val="0"/>
              </a:spcBef>
              <a:buNone/>
            </a:pP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«О </a:t>
            </a: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физической культуре и спорте в Российской </a:t>
            </a: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Федерации»</a:t>
            </a:r>
          </a:p>
          <a:p>
            <a:pPr marL="0" lvl="0" indent="0" algn="ctr">
              <a:lnSpc>
                <a:spcPct val="110000"/>
              </a:lnSpc>
              <a:spcBef>
                <a:spcPts val="0"/>
              </a:spcBef>
              <a:buNone/>
            </a:pPr>
            <a:endParaRPr lang="ru-RU" b="1" dirty="0" smtClean="0"/>
          </a:p>
          <a:p>
            <a:pPr marL="0" lvl="0" indent="0" algn="ctr">
              <a:lnSpc>
                <a:spcPct val="110000"/>
              </a:lnSpc>
              <a:spcBef>
                <a:spcPts val="0"/>
              </a:spcBef>
              <a:buNone/>
            </a:pPr>
            <a:r>
              <a:rPr lang="ru-RU" b="1" dirty="0"/>
              <a:t>Статья 33. Федеральные стандарты спортивной </a:t>
            </a:r>
            <a:r>
              <a:rPr lang="ru-RU" b="1" dirty="0" smtClean="0"/>
              <a:t>подготовки</a:t>
            </a:r>
          </a:p>
          <a:p>
            <a:pPr marL="0" lvl="0" indent="0" algn="ctr">
              <a:lnSpc>
                <a:spcPct val="110000"/>
              </a:lnSpc>
              <a:spcBef>
                <a:spcPts val="0"/>
              </a:spcBef>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358775" algn="just">
              <a:lnSpc>
                <a:spcPct val="110000"/>
              </a:lnSpc>
              <a:spcBef>
                <a:spcPts val="0"/>
              </a:spcBef>
              <a:buNone/>
            </a:pPr>
            <a:r>
              <a:rPr lang="ru-RU" sz="2600" dirty="0">
                <a:latin typeface="Tahoma" panose="020B0604030504040204" pitchFamily="34" charset="0"/>
                <a:ea typeface="Tahoma" panose="020B0604030504040204" pitchFamily="34" charset="0"/>
                <a:cs typeface="Tahoma" panose="020B0604030504040204" pitchFamily="34" charset="0"/>
              </a:rPr>
              <a:t>5. Организации, осуществляющие спортивную подготовку, обеспечивают соблюдение федеральных стандартов спортивной подготовки, </a:t>
            </a:r>
            <a:r>
              <a:rPr lang="ru-RU" sz="2600" i="1" dirty="0">
                <a:latin typeface="Tahoma" panose="020B0604030504040204" pitchFamily="34" charset="0"/>
                <a:ea typeface="Tahoma" panose="020B0604030504040204" pitchFamily="34" charset="0"/>
                <a:cs typeface="Tahoma" panose="020B0604030504040204" pitchFamily="34" charset="0"/>
              </a:rPr>
              <a:t>разрабатывают и реализуют на основе данных стандартов программы спортивной подготовки</a:t>
            </a:r>
            <a:r>
              <a:rPr lang="ru-RU" sz="2600" dirty="0">
                <a:latin typeface="Tahoma" panose="020B0604030504040204" pitchFamily="34" charset="0"/>
                <a:ea typeface="Tahoma" panose="020B0604030504040204" pitchFamily="34" charset="0"/>
                <a:cs typeface="Tahoma" panose="020B0604030504040204" pitchFamily="34" charset="0"/>
              </a:rPr>
              <a:t>.</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8368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876" y="527903"/>
            <a:ext cx="10887959" cy="735289"/>
          </a:xfrm>
        </p:spPr>
        <p:txBody>
          <a:bodyPr>
            <a:noAutofit/>
          </a:bodyPr>
          <a:lstStyle/>
          <a:p>
            <a:pPr algn="ctr">
              <a:lnSpc>
                <a:spcPct val="100000"/>
              </a:lnSpc>
            </a:pPr>
            <a:r>
              <a:rPr lang="ru-RU" altLang="ru-RU" sz="2400" b="1" dirty="0" smtClean="0">
                <a:solidFill>
                  <a:srgbClr val="0070C0"/>
                </a:solidFill>
                <a:latin typeface="Tahoma" panose="020B0604030504040204" pitchFamily="34" charset="0"/>
                <a:cs typeface="Tahoma" panose="020B0604030504040204" pitchFamily="34" charset="0"/>
              </a:rPr>
              <a:t>Актуализация программ</a:t>
            </a:r>
            <a:endParaRPr lang="ru-RU" altLang="ru-RU" sz="2400" b="1" dirty="0">
              <a:solidFill>
                <a:srgbClr val="0070C0"/>
              </a:solidFill>
              <a:latin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62932" y="1923069"/>
            <a:ext cx="11274458" cy="3044857"/>
          </a:xfrm>
        </p:spPr>
        <p:txBody>
          <a:bodyPr>
            <a:normAutofit fontScale="92500" lnSpcReduction="20000"/>
          </a:bodyPr>
          <a:lstStyle/>
          <a:p>
            <a:pPr marL="0" lvl="0" indent="0" algn="ctr">
              <a:lnSpc>
                <a:spcPct val="110000"/>
              </a:lnSpc>
              <a:spcBef>
                <a:spcPts val="0"/>
              </a:spcBef>
              <a:buNone/>
            </a:pP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Федеральный закон от 04.12.2007 N </a:t>
            </a: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329-ФЗ</a:t>
            </a:r>
          </a:p>
          <a:p>
            <a:pPr marL="0" lvl="0" indent="0" algn="ctr">
              <a:lnSpc>
                <a:spcPct val="110000"/>
              </a:lnSpc>
              <a:spcBef>
                <a:spcPts val="0"/>
              </a:spcBef>
              <a:buNone/>
            </a:pP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«О </a:t>
            </a: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физической культуре и спорте в Российской </a:t>
            </a: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Федерации»</a:t>
            </a:r>
          </a:p>
          <a:p>
            <a:pPr marL="0" lvl="0" indent="0" algn="ctr">
              <a:lnSpc>
                <a:spcPct val="110000"/>
              </a:lnSpc>
              <a:spcBef>
                <a:spcPts val="0"/>
              </a:spcBef>
              <a:buNone/>
            </a:pPr>
            <a:endParaRPr lang="ru-RU" b="1" dirty="0" smtClean="0"/>
          </a:p>
          <a:p>
            <a:pPr marL="0" lvl="0" indent="0" algn="ctr">
              <a:lnSpc>
                <a:spcPct val="110000"/>
              </a:lnSpc>
              <a:spcBef>
                <a:spcPts val="0"/>
              </a:spcBef>
              <a:buNone/>
            </a:pPr>
            <a:r>
              <a:rPr lang="ru-RU" b="1" dirty="0" smtClean="0"/>
              <a:t>Статья </a:t>
            </a:r>
            <a:r>
              <a:rPr lang="ru-RU" b="1" dirty="0"/>
              <a:t>34. Разработка и утверждение федеральных стандартов спортивной подготовки</a:t>
            </a: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10000"/>
              </a:lnSpc>
              <a:spcBef>
                <a:spcPts val="0"/>
              </a:spcBef>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358775" algn="just">
              <a:lnSpc>
                <a:spcPct val="110000"/>
              </a:lnSpc>
              <a:spcBef>
                <a:spcPts val="0"/>
              </a:spcBef>
              <a:buNone/>
            </a:pPr>
            <a:r>
              <a:rPr lang="ru-RU" sz="2600" dirty="0">
                <a:latin typeface="Tahoma" panose="020B0604030504040204" pitchFamily="34" charset="0"/>
                <a:ea typeface="Tahoma" panose="020B0604030504040204" pitchFamily="34" charset="0"/>
                <a:cs typeface="Tahoma" panose="020B0604030504040204" pitchFamily="34" charset="0"/>
              </a:rPr>
              <a:t>4. Федеральные стандарты спортивной подготовки утверждаются не реже чем один раз в четыре года.</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4882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6" y="254525"/>
            <a:ext cx="10887959" cy="2045616"/>
          </a:xfrm>
        </p:spPr>
        <p:txBody>
          <a:bodyPr>
            <a:noAutofit/>
          </a:bodyPr>
          <a:lstStyle/>
          <a:p>
            <a:pPr algn="ctr">
              <a:lnSpc>
                <a:spcPct val="100000"/>
              </a:lnSpc>
            </a:pPr>
            <a:r>
              <a:rPr lang="ru-RU" altLang="ru-RU" sz="2400" b="1" dirty="0">
                <a:solidFill>
                  <a:srgbClr val="0070C0"/>
                </a:solidFill>
                <a:latin typeface="Tahoma" panose="020B0604030504040204" pitchFamily="34" charset="0"/>
                <a:cs typeface="Tahoma" panose="020B0604030504040204" pitchFamily="34" charset="0"/>
              </a:rPr>
              <a:t>Федеральный закон от 30 апреля 2021 г. N 127-ФЗ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внесении изменений в Федеральный закон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«О физической культуре и спорте в Российской Федерации» </a:t>
            </a:r>
            <a:br>
              <a:rPr lang="ru-RU" altLang="ru-RU" sz="2400" b="1" dirty="0">
                <a:solidFill>
                  <a:srgbClr val="0070C0"/>
                </a:solidFill>
                <a:latin typeface="Tahoma" panose="020B0604030504040204" pitchFamily="34" charset="0"/>
                <a:cs typeface="Tahoma" panose="020B0604030504040204" pitchFamily="34" charset="0"/>
              </a:rPr>
            </a:br>
            <a:r>
              <a:rPr lang="ru-RU" altLang="ru-RU" sz="2400" b="1" dirty="0">
                <a:solidFill>
                  <a:srgbClr val="0070C0"/>
                </a:solidFill>
                <a:latin typeface="Tahoma" panose="020B0604030504040204" pitchFamily="34" charset="0"/>
                <a:cs typeface="Tahoma" panose="020B0604030504040204" pitchFamily="34" charset="0"/>
              </a:rPr>
              <a:t>и Федеральный закон «Об образовании в Российской Федерации»</a:t>
            </a:r>
          </a:p>
        </p:txBody>
      </p:sp>
      <p:sp>
        <p:nvSpPr>
          <p:cNvPr id="3" name="Объект 2"/>
          <p:cNvSpPr>
            <a:spLocks noGrp="1"/>
          </p:cNvSpPr>
          <p:nvPr>
            <p:ph idx="1"/>
          </p:nvPr>
        </p:nvSpPr>
        <p:spPr>
          <a:xfrm>
            <a:off x="631596" y="2554664"/>
            <a:ext cx="10982227" cy="3629320"/>
          </a:xfrm>
        </p:spPr>
        <p:txBody>
          <a:bodyPr>
            <a:normAutofit fontScale="85000" lnSpcReduction="20000"/>
          </a:bodyPr>
          <a:lstStyle/>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19) в статье 34:</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а) часть 1 изложить в следующей редакции:</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"1. Порядок разработки и утверждения федеральных стандартов спортивной подготовки устанавливается федеральным органом исполнительной власти в области физической культуры и спорта.";</a:t>
            </a:r>
          </a:p>
          <a:p>
            <a:pPr marL="0" lvl="0" indent="0" algn="just">
              <a:lnSpc>
                <a:spcPct val="120000"/>
              </a:lnSpc>
              <a:spcBef>
                <a:spcPts val="0"/>
              </a:spcBef>
              <a:spcAft>
                <a:spcPts val="600"/>
              </a:spcAft>
              <a:buNone/>
            </a:pPr>
            <a:r>
              <a:rPr lang="ru-RU" sz="2600" dirty="0">
                <a:latin typeface="Tahoma" panose="020B0604030504040204" pitchFamily="34" charset="0"/>
                <a:ea typeface="Tahoma" panose="020B0604030504040204" pitchFamily="34" charset="0"/>
                <a:cs typeface="Tahoma" panose="020B0604030504040204" pitchFamily="34" charset="0"/>
              </a:rPr>
              <a:t>б) часть 4 дополнить предложениями следующего содержания: "Срок действия федеральных стандартов спортивной подготовки не превышает четыре года. По истечении указанного срока федеральные стандарты спортивной подготовки не применяются.";</a:t>
            </a:r>
            <a:endParaRPr lang="ru-RU" altLang="ru-RU" sz="2000" dirty="0" smtClean="0">
              <a:solidFill>
                <a:srgbClr val="000000"/>
              </a:solidFill>
              <a:latin typeface="Tahoma" panose="020B0604030504040204" pitchFamily="34" charset="0"/>
              <a:cs typeface="Tahoma" panose="020B0604030504040204" pitchFamily="34" charset="0"/>
            </a:endParaRPr>
          </a:p>
          <a:p>
            <a:pPr lvl="0" algn="just" eaLnBrk="0" fontAlgn="base" hangingPunct="0">
              <a:lnSpc>
                <a:spcPct val="100000"/>
              </a:lnSpc>
              <a:spcBef>
                <a:spcPct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3490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876" y="527903"/>
            <a:ext cx="10887959" cy="735289"/>
          </a:xfrm>
        </p:spPr>
        <p:txBody>
          <a:bodyPr>
            <a:noAutofit/>
          </a:bodyPr>
          <a:lstStyle/>
          <a:p>
            <a:pPr algn="ctr">
              <a:lnSpc>
                <a:spcPct val="100000"/>
              </a:lnSpc>
            </a:pPr>
            <a:r>
              <a:rPr lang="ru-RU" altLang="ru-RU" sz="2400" b="1" dirty="0" smtClean="0">
                <a:solidFill>
                  <a:srgbClr val="0070C0"/>
                </a:solidFill>
                <a:latin typeface="Tahoma" panose="020B0604030504040204" pitchFamily="34" charset="0"/>
                <a:cs typeface="Tahoma" panose="020B0604030504040204" pitchFamily="34" charset="0"/>
              </a:rPr>
              <a:t>Актуализация программ</a:t>
            </a:r>
            <a:endParaRPr lang="ru-RU" altLang="ru-RU" sz="2400" b="1" dirty="0">
              <a:solidFill>
                <a:srgbClr val="0070C0"/>
              </a:solidFill>
              <a:latin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362932" y="1923068"/>
            <a:ext cx="11274458" cy="4006391"/>
          </a:xfrm>
        </p:spPr>
        <p:txBody>
          <a:bodyPr>
            <a:normAutofit fontScale="85000" lnSpcReduction="10000"/>
          </a:bodyPr>
          <a:lstStyle/>
          <a:p>
            <a:pPr marL="0" lvl="0" indent="0" algn="ctr">
              <a:lnSpc>
                <a:spcPct val="110000"/>
              </a:lnSpc>
              <a:spcBef>
                <a:spcPts val="0"/>
              </a:spcBef>
              <a:buNone/>
            </a:pP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Порядок организации </a:t>
            </a: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и осуществления образовательной деятельности </a:t>
            </a:r>
            <a:endPar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10000"/>
              </a:lnSpc>
              <a:spcBef>
                <a:spcPts val="0"/>
              </a:spcBef>
              <a:buNone/>
            </a:pP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по </a:t>
            </a:r>
            <a:r>
              <a:rPr lang="ru-RU" sz="2600" b="1" dirty="0">
                <a:solidFill>
                  <a:srgbClr val="C00000"/>
                </a:solidFill>
                <a:latin typeface="Tahoma" panose="020B0604030504040204" pitchFamily="34" charset="0"/>
                <a:ea typeface="Tahoma" panose="020B0604030504040204" pitchFamily="34" charset="0"/>
                <a:cs typeface="Tahoma" panose="020B0604030504040204" pitchFamily="34" charset="0"/>
              </a:rPr>
              <a:t>дополнительным общеобразовательным </a:t>
            </a:r>
            <a:r>
              <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программам</a:t>
            </a:r>
          </a:p>
          <a:p>
            <a:pPr marL="0" lvl="0" indent="0" algn="ctr">
              <a:lnSpc>
                <a:spcPct val="110000"/>
              </a:lnSpc>
              <a:spcBef>
                <a:spcPts val="0"/>
              </a:spcBef>
              <a:buNone/>
            </a:pPr>
            <a:endParaRPr lang="ru-RU" sz="26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10000"/>
              </a:lnSpc>
              <a:spcBef>
                <a:spcPts val="0"/>
              </a:spcBef>
              <a:buNone/>
            </a:pPr>
            <a:r>
              <a:rPr lang="ru-RU" sz="2600" dirty="0" smtClean="0">
                <a:latin typeface="Tahoma" panose="020B0604030504040204" pitchFamily="34" charset="0"/>
                <a:ea typeface="Tahoma" panose="020B0604030504040204" pitchFamily="34" charset="0"/>
                <a:cs typeface="Tahoma" panose="020B0604030504040204" pitchFamily="34" charset="0"/>
              </a:rPr>
              <a:t>(утвержден приказом </a:t>
            </a:r>
            <a:r>
              <a:rPr lang="ru-RU" sz="2600" dirty="0">
                <a:latin typeface="Tahoma" panose="020B0604030504040204" pitchFamily="34" charset="0"/>
                <a:ea typeface="Tahoma" panose="020B0604030504040204" pitchFamily="34" charset="0"/>
                <a:cs typeface="Tahoma" panose="020B0604030504040204" pitchFamily="34" charset="0"/>
              </a:rPr>
              <a:t>Министерства </a:t>
            </a:r>
            <a:r>
              <a:rPr lang="ru-RU" sz="2600" dirty="0" smtClean="0">
                <a:latin typeface="Tahoma" panose="020B0604030504040204" pitchFamily="34" charset="0"/>
                <a:ea typeface="Tahoma" panose="020B0604030504040204" pitchFamily="34" charset="0"/>
                <a:cs typeface="Tahoma" panose="020B0604030504040204" pitchFamily="34" charset="0"/>
              </a:rPr>
              <a:t>просвещения </a:t>
            </a:r>
          </a:p>
          <a:p>
            <a:pPr marL="0" lvl="0" indent="0" algn="ctr">
              <a:lnSpc>
                <a:spcPct val="110000"/>
              </a:lnSpc>
              <a:spcBef>
                <a:spcPts val="0"/>
              </a:spcBef>
              <a:buNone/>
            </a:pPr>
            <a:r>
              <a:rPr lang="ru-RU" sz="2600" dirty="0" smtClean="0">
                <a:latin typeface="Tahoma" panose="020B0604030504040204" pitchFamily="34" charset="0"/>
                <a:ea typeface="Tahoma" panose="020B0604030504040204" pitchFamily="34" charset="0"/>
                <a:cs typeface="Tahoma" panose="020B0604030504040204" pitchFamily="34" charset="0"/>
              </a:rPr>
              <a:t>Российской Федерации от </a:t>
            </a:r>
            <a:r>
              <a:rPr lang="ru-RU" sz="2600" dirty="0">
                <a:latin typeface="Tahoma" panose="020B0604030504040204" pitchFamily="34" charset="0"/>
                <a:ea typeface="Tahoma" panose="020B0604030504040204" pitchFamily="34" charset="0"/>
                <a:cs typeface="Tahoma" panose="020B0604030504040204" pitchFamily="34" charset="0"/>
              </a:rPr>
              <a:t>9 ноября 2018 г. N </a:t>
            </a:r>
            <a:r>
              <a:rPr lang="ru-RU" sz="2600" dirty="0" smtClean="0">
                <a:latin typeface="Tahoma" panose="020B0604030504040204" pitchFamily="34" charset="0"/>
                <a:ea typeface="Tahoma" panose="020B0604030504040204" pitchFamily="34" charset="0"/>
                <a:cs typeface="Tahoma" panose="020B0604030504040204" pitchFamily="34" charset="0"/>
              </a:rPr>
              <a:t>196)</a:t>
            </a: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10000"/>
              </a:lnSpc>
              <a:spcBef>
                <a:spcPts val="0"/>
              </a:spcBef>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10000"/>
              </a:lnSpc>
              <a:spcBef>
                <a:spcPts val="0"/>
              </a:spcBef>
              <a:buNone/>
            </a:pPr>
            <a:endParaRPr lang="ru-RU" sz="2600" dirty="0">
              <a:latin typeface="Tahoma" panose="020B0604030504040204" pitchFamily="34" charset="0"/>
              <a:ea typeface="Tahoma" panose="020B0604030504040204" pitchFamily="34" charset="0"/>
              <a:cs typeface="Tahoma" panose="020B0604030504040204" pitchFamily="34" charset="0"/>
            </a:endParaRPr>
          </a:p>
          <a:p>
            <a:pPr marL="0" lvl="0" indent="358775" algn="just">
              <a:lnSpc>
                <a:spcPct val="110000"/>
              </a:lnSpc>
              <a:spcBef>
                <a:spcPts val="0"/>
              </a:spcBef>
              <a:buNone/>
            </a:pPr>
            <a:r>
              <a:rPr lang="ru-RU" sz="2600" dirty="0" smtClean="0">
                <a:latin typeface="Tahoma" panose="020B0604030504040204" pitchFamily="34" charset="0"/>
                <a:ea typeface="Tahoma" panose="020B0604030504040204" pitchFamily="34" charset="0"/>
                <a:cs typeface="Tahoma" panose="020B0604030504040204" pitchFamily="34" charset="0"/>
              </a:rPr>
              <a:t>11</a:t>
            </a:r>
            <a:r>
              <a:rPr lang="ru-RU" sz="2600" dirty="0">
                <a:latin typeface="Tahoma" panose="020B0604030504040204" pitchFamily="34" charset="0"/>
                <a:ea typeface="Tahoma" panose="020B0604030504040204" pitchFamily="34" charset="0"/>
                <a:cs typeface="Tahoma" panose="020B0604030504040204" pitchFamily="34" charset="0"/>
              </a:rPr>
              <a:t>. Организации, осуществляющие образовательную деятельность, ежегодно обновляют дополнительные общеобразовательные программы с учетом развития науки, техники, культуры, экономики, технологий и социальной сферы.</a:t>
            </a: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210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594" y="725865"/>
            <a:ext cx="10887959" cy="1696823"/>
          </a:xfrm>
        </p:spPr>
        <p:txBody>
          <a:bodyPr>
            <a:noAutofit/>
          </a:bodyPr>
          <a:lstStyle/>
          <a:p>
            <a:pPr algn="ctr">
              <a:lnSpc>
                <a:spcPct val="100000"/>
              </a:lnSpc>
            </a:pPr>
            <a:r>
              <a:rPr lang="ru-RU" altLang="ru-RU" sz="2400" b="1" dirty="0" smtClean="0">
                <a:solidFill>
                  <a:srgbClr val="0070C0"/>
                </a:solidFill>
                <a:latin typeface="Tahoma" panose="020B0604030504040204" pitchFamily="34" charset="0"/>
                <a:cs typeface="Tahoma" panose="020B0604030504040204" pitchFamily="34" charset="0"/>
              </a:rPr>
              <a:t>Гармонизация в части планируемых результатов освоения дополнительных образовательных программ </a:t>
            </a:r>
            <a:br>
              <a:rPr lang="ru-RU" altLang="ru-RU" sz="2400" b="1" dirty="0" smtClean="0">
                <a:solidFill>
                  <a:srgbClr val="0070C0"/>
                </a:solidFill>
                <a:latin typeface="Tahoma" panose="020B0604030504040204" pitchFamily="34" charset="0"/>
                <a:cs typeface="Tahoma" panose="020B0604030504040204" pitchFamily="34" charset="0"/>
              </a:rPr>
            </a:br>
            <a:r>
              <a:rPr lang="ru-RU" altLang="ru-RU" sz="2400" b="1" dirty="0" smtClean="0">
                <a:solidFill>
                  <a:srgbClr val="0070C0"/>
                </a:solidFill>
                <a:latin typeface="Tahoma" panose="020B0604030504040204" pitchFamily="34" charset="0"/>
                <a:cs typeface="Tahoma" panose="020B0604030504040204" pitchFamily="34" charset="0"/>
              </a:rPr>
              <a:t>спортивной подготовки</a:t>
            </a:r>
            <a:br>
              <a:rPr lang="ru-RU" altLang="ru-RU" sz="2400" b="1" dirty="0" smtClean="0">
                <a:solidFill>
                  <a:srgbClr val="0070C0"/>
                </a:solidFill>
                <a:latin typeface="Tahoma" panose="020B0604030504040204" pitchFamily="34" charset="0"/>
                <a:cs typeface="Tahoma" panose="020B0604030504040204" pitchFamily="34" charset="0"/>
              </a:rPr>
            </a:br>
            <a:r>
              <a:rPr lang="ru-RU" altLang="ru-RU" sz="2400" b="1" dirty="0" smtClean="0">
                <a:solidFill>
                  <a:srgbClr val="0070C0"/>
                </a:solidFill>
                <a:latin typeface="Tahoma" panose="020B0604030504040204" pitchFamily="34" charset="0"/>
                <a:cs typeface="Tahoma" panose="020B0604030504040204" pitchFamily="34" charset="0"/>
              </a:rPr>
              <a:t>(образовательные достижения)</a:t>
            </a:r>
            <a:endParaRPr lang="ru-RU" altLang="ru-RU" sz="2400" b="1" dirty="0">
              <a:solidFill>
                <a:srgbClr val="0070C0"/>
              </a:solidFill>
              <a:latin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1135927" y="2912882"/>
            <a:ext cx="9879291" cy="3044858"/>
          </a:xfrm>
        </p:spPr>
        <p:txBody>
          <a:bodyPr>
            <a:normAutofit fontScale="92500" lnSpcReduction="10000"/>
          </a:bodyPr>
          <a:lstStyle/>
          <a:p>
            <a:pPr lvl="0" algn="just">
              <a:lnSpc>
                <a:spcPct val="120000"/>
              </a:lnSpc>
              <a:spcBef>
                <a:spcPts val="0"/>
              </a:spcBef>
              <a:spcAft>
                <a:spcPts val="600"/>
              </a:spcAft>
            </a:pPr>
            <a:r>
              <a:rPr lang="ru-RU" sz="2600" dirty="0" smtClean="0">
                <a:latin typeface="Tahoma" panose="020B0604030504040204" pitchFamily="34" charset="0"/>
                <a:ea typeface="Tahoma" panose="020B0604030504040204" pitchFamily="34" charset="0"/>
                <a:cs typeface="Tahoma" panose="020B0604030504040204" pitchFamily="34" charset="0"/>
              </a:rPr>
              <a:t>Соответствие установленным требованиям и нормативам</a:t>
            </a:r>
          </a:p>
          <a:p>
            <a:pPr lvl="0" algn="just">
              <a:lnSpc>
                <a:spcPct val="120000"/>
              </a:lnSpc>
              <a:spcBef>
                <a:spcPts val="0"/>
              </a:spcBef>
              <a:spcAft>
                <a:spcPts val="600"/>
              </a:spcAft>
            </a:pPr>
            <a:r>
              <a:rPr lang="ru-RU" sz="2600" dirty="0" smtClean="0">
                <a:latin typeface="Tahoma" panose="020B0604030504040204" pitchFamily="34" charset="0"/>
                <a:ea typeface="Tahoma" panose="020B0604030504040204" pitchFamily="34" charset="0"/>
                <a:cs typeface="Tahoma" panose="020B0604030504040204" pitchFamily="34" charset="0"/>
              </a:rPr>
              <a:t>Результаты участия обучающихся в спортивных мероприятиях</a:t>
            </a:r>
          </a:p>
          <a:p>
            <a:pPr lvl="0" algn="just">
              <a:lnSpc>
                <a:spcPct val="120000"/>
              </a:lnSpc>
              <a:spcBef>
                <a:spcPts val="0"/>
              </a:spcBef>
              <a:spcAft>
                <a:spcPts val="600"/>
              </a:spcAft>
            </a:pPr>
            <a:r>
              <a:rPr lang="ru-RU" sz="2600" dirty="0" smtClean="0">
                <a:latin typeface="Tahoma" panose="020B0604030504040204" pitchFamily="34" charset="0"/>
                <a:ea typeface="Tahoma" panose="020B0604030504040204" pitchFamily="34" charset="0"/>
                <a:cs typeface="Tahoma" panose="020B0604030504040204" pitchFamily="34" charset="0"/>
              </a:rPr>
              <a:t>Спортивные разряды </a:t>
            </a:r>
          </a:p>
          <a:p>
            <a:pPr lvl="0" algn="just">
              <a:lnSpc>
                <a:spcPct val="120000"/>
              </a:lnSpc>
              <a:spcBef>
                <a:spcPts val="0"/>
              </a:spcBef>
              <a:spcAft>
                <a:spcPts val="600"/>
              </a:spcAft>
            </a:pPr>
            <a:r>
              <a:rPr lang="ru-RU" sz="2600" dirty="0" smtClean="0">
                <a:latin typeface="Tahoma" panose="020B0604030504040204" pitchFamily="34" charset="0"/>
                <a:ea typeface="Tahoma" panose="020B0604030504040204" pitchFamily="34" charset="0"/>
                <a:cs typeface="Tahoma" panose="020B0604030504040204" pitchFamily="34" charset="0"/>
              </a:rPr>
              <a:t>Спортивные звания</a:t>
            </a:r>
          </a:p>
          <a:p>
            <a:pPr lvl="0" algn="just">
              <a:lnSpc>
                <a:spcPct val="120000"/>
              </a:lnSpc>
              <a:spcBef>
                <a:spcPts val="0"/>
              </a:spcBef>
              <a:spcAft>
                <a:spcPts val="600"/>
              </a:spcAft>
            </a:pPr>
            <a:r>
              <a:rPr lang="ru-RU" sz="2600" dirty="0" smtClean="0">
                <a:latin typeface="Tahoma" panose="020B0604030504040204" pitchFamily="34" charset="0"/>
                <a:ea typeface="Tahoma" panose="020B0604030504040204" pitchFamily="34" charset="0"/>
                <a:cs typeface="Tahoma" panose="020B0604030504040204" pitchFamily="34" charset="0"/>
              </a:rPr>
              <a:t>Иные формы признания спортивных заслуг</a:t>
            </a:r>
          </a:p>
          <a:p>
            <a:pPr lvl="0" algn="just">
              <a:lnSpc>
                <a:spcPct val="120000"/>
              </a:lnSpc>
              <a:spcBef>
                <a:spcPts val="0"/>
              </a:spcBef>
              <a:spcAft>
                <a:spcPts val="600"/>
              </a:spcAft>
            </a:pPr>
            <a:r>
              <a:rPr lang="ru-RU" sz="2600" dirty="0" smtClean="0">
                <a:latin typeface="Tahoma" panose="020B0604030504040204" pitchFamily="34" charset="0"/>
                <a:ea typeface="Tahoma" panose="020B0604030504040204" pitchFamily="34" charset="0"/>
                <a:cs typeface="Tahoma" panose="020B0604030504040204" pitchFamily="34" charset="0"/>
              </a:rPr>
              <a:t>…</a:t>
            </a:r>
          </a:p>
          <a:p>
            <a:pPr lvl="0" algn="just">
              <a:lnSpc>
                <a:spcPct val="120000"/>
              </a:lnSpc>
              <a:spcBef>
                <a:spcPts val="0"/>
              </a:spcBef>
              <a:spcAft>
                <a:spcPts val="600"/>
              </a:spcAft>
            </a:pPr>
            <a:endParaRPr lang="ru-RU" altLang="ru-RU" sz="20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0977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0" lvl="0" indent="0" algn="ctr" eaLnBrk="0" fontAlgn="base" hangingPunct="0">
              <a:lnSpc>
                <a:spcPct val="100000"/>
              </a:lnSpc>
              <a:spcBef>
                <a:spcPct val="0"/>
              </a:spcBef>
              <a:spcAft>
                <a:spcPct val="0"/>
              </a:spcAft>
              <a:buNone/>
            </a:pPr>
            <a:r>
              <a:rPr lang="ru-RU" altLang="ru-RU" sz="5400" b="1" dirty="0">
                <a:solidFill>
                  <a:srgbClr val="0070C0"/>
                </a:solidFill>
                <a:latin typeface="Tahoma" panose="020B0604030504040204" pitchFamily="34" charset="0"/>
                <a:cs typeface="Tahoma" panose="020B0604030504040204" pitchFamily="34" charset="0"/>
              </a:rPr>
              <a:t>Благодарю </a:t>
            </a:r>
          </a:p>
          <a:p>
            <a:pPr marL="0" lvl="0" indent="0" algn="ctr" eaLnBrk="0" fontAlgn="base" hangingPunct="0">
              <a:lnSpc>
                <a:spcPct val="100000"/>
              </a:lnSpc>
              <a:spcBef>
                <a:spcPct val="0"/>
              </a:spcBef>
              <a:spcAft>
                <a:spcPct val="0"/>
              </a:spcAft>
              <a:buNone/>
            </a:pPr>
            <a:r>
              <a:rPr lang="ru-RU" altLang="ru-RU" sz="5400" b="1" dirty="0">
                <a:solidFill>
                  <a:srgbClr val="0070C0"/>
                </a:solidFill>
                <a:latin typeface="Tahoma" panose="020B0604030504040204" pitchFamily="34" charset="0"/>
                <a:cs typeface="Tahoma" panose="020B0604030504040204" pitchFamily="34" charset="0"/>
              </a:rPr>
              <a:t>за внимание!</a:t>
            </a:r>
          </a:p>
          <a:p>
            <a:pPr marL="0" lvl="0" indent="0" algn="ctr" eaLnBrk="0" fontAlgn="base" hangingPunct="0">
              <a:lnSpc>
                <a:spcPct val="100000"/>
              </a:lnSpc>
              <a:spcBef>
                <a:spcPct val="0"/>
              </a:spcBef>
              <a:spcAft>
                <a:spcPct val="0"/>
              </a:spcAft>
              <a:buNone/>
            </a:pPr>
            <a:endParaRPr lang="ru-RU" altLang="ru-RU" sz="2400" b="1" dirty="0">
              <a:solidFill>
                <a:srgbClr val="0070C0"/>
              </a:solidFill>
              <a:latin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spcAft>
                <a:spcPct val="0"/>
              </a:spcAft>
              <a:buNone/>
            </a:pPr>
            <a:r>
              <a:rPr lang="en-US" altLang="ru-RU" sz="4400" b="1" dirty="0">
                <a:solidFill>
                  <a:srgbClr val="0070C0"/>
                </a:solidFill>
                <a:latin typeface="Tahoma" panose="020B0604030504040204" pitchFamily="34" charset="0"/>
                <a:cs typeface="Tahoma" panose="020B0604030504040204" pitchFamily="34" charset="0"/>
                <a:hlinkClick r:id="rId2"/>
              </a:rPr>
              <a:t>abram-sport@mail.ru</a:t>
            </a:r>
            <a:endParaRPr lang="en-US" altLang="ru-RU" sz="4400" b="1" dirty="0">
              <a:solidFill>
                <a:srgbClr val="0070C0"/>
              </a:solidFill>
              <a:latin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spcAft>
                <a:spcPct val="0"/>
              </a:spcAft>
              <a:buNone/>
            </a:pPr>
            <a:r>
              <a:rPr lang="en-US" altLang="ru-RU" sz="4400" b="1" dirty="0">
                <a:solidFill>
                  <a:srgbClr val="0070C0"/>
                </a:solidFill>
                <a:latin typeface="Tahoma" panose="020B0604030504040204" pitchFamily="34" charset="0"/>
                <a:cs typeface="Tahoma" panose="020B0604030504040204" pitchFamily="34" charset="0"/>
              </a:rPr>
              <a:t>8-982-421-22-51</a:t>
            </a:r>
            <a:endParaRPr lang="ru-RU" altLang="ru-RU" sz="4400" b="1" dirty="0">
              <a:solidFill>
                <a:srgbClr val="0070C0"/>
              </a:solidFill>
              <a:latin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spcAft>
                <a:spcPct val="0"/>
              </a:spcAft>
              <a:buNone/>
            </a:pPr>
            <a:endParaRPr lang="ru-RU" altLang="ru-RU" b="1" dirty="0">
              <a:solidFill>
                <a:srgbClr val="0070C0"/>
              </a:solidFill>
              <a:latin typeface="Tahoma" panose="020B0604030504040204" pitchFamily="34" charset="0"/>
              <a:cs typeface="Tahoma" panose="020B0604030504040204" pitchFamily="34" charset="0"/>
            </a:endParaRPr>
          </a:p>
          <a:p>
            <a:pPr marL="0" lvl="0" indent="0" algn="ctr" eaLnBrk="0" fontAlgn="base" hangingPunct="0">
              <a:lnSpc>
                <a:spcPct val="100000"/>
              </a:lnSpc>
              <a:spcBef>
                <a:spcPct val="0"/>
              </a:spcBef>
              <a:spcAft>
                <a:spcPct val="0"/>
              </a:spcAft>
              <a:buNone/>
            </a:pPr>
            <a:r>
              <a:rPr lang="ru-RU" altLang="ru-RU" b="1" dirty="0">
                <a:solidFill>
                  <a:srgbClr val="0070C0"/>
                </a:solidFill>
                <a:latin typeface="Tahoma" panose="020B0604030504040204" pitchFamily="34" charset="0"/>
                <a:cs typeface="Tahoma" panose="020B0604030504040204" pitchFamily="34" charset="0"/>
              </a:rPr>
              <a:t>Информационный ресурс в ВК</a:t>
            </a:r>
          </a:p>
          <a:p>
            <a:pPr marL="0" lvl="0" indent="0" algn="ctr" eaLnBrk="0" fontAlgn="base" hangingPunct="0">
              <a:lnSpc>
                <a:spcPct val="100000"/>
              </a:lnSpc>
              <a:spcBef>
                <a:spcPct val="0"/>
              </a:spcBef>
              <a:spcAft>
                <a:spcPct val="0"/>
              </a:spcAft>
              <a:buNone/>
            </a:pPr>
            <a:r>
              <a:rPr lang="ru-RU" altLang="ru-RU" b="1" dirty="0">
                <a:solidFill>
                  <a:srgbClr val="0070C0"/>
                </a:solidFill>
                <a:latin typeface="Tahoma" panose="020B0604030504040204" pitchFamily="34" charset="0"/>
                <a:cs typeface="Tahoma" panose="020B0604030504040204" pitchFamily="34" charset="0"/>
              </a:rPr>
              <a:t>«Спортивные методисты»</a:t>
            </a:r>
          </a:p>
          <a:p>
            <a:pPr marL="0" lvl="0" indent="0" algn="ctr" eaLnBrk="0" fontAlgn="base" hangingPunct="0">
              <a:lnSpc>
                <a:spcPct val="100000"/>
              </a:lnSpc>
              <a:spcBef>
                <a:spcPct val="0"/>
              </a:spcBef>
              <a:spcAft>
                <a:spcPct val="0"/>
              </a:spcAft>
              <a:buNone/>
            </a:pPr>
            <a:r>
              <a:rPr lang="en-US" altLang="ru-RU" b="1" dirty="0">
                <a:solidFill>
                  <a:srgbClr val="C00000"/>
                </a:solidFill>
                <a:latin typeface="Tahoma" panose="020B0604030504040204" pitchFamily="34" charset="0"/>
                <a:cs typeface="Tahoma" panose="020B0604030504040204" pitchFamily="34" charset="0"/>
              </a:rPr>
              <a:t>https://vk.com/club190404528</a:t>
            </a:r>
            <a:endParaRPr lang="ru-RU" altLang="ru-RU" b="1" dirty="0">
              <a:solidFill>
                <a:srgbClr val="C00000"/>
              </a:solidFill>
              <a:latin typeface="Tahoma" panose="020B0604030504040204" pitchFamily="34" charset="0"/>
              <a:cs typeface="Tahoma" panose="020B0604030504040204" pitchFamily="34" charset="0"/>
            </a:endParaRP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9" y="5363369"/>
            <a:ext cx="138906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28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998" y="365126"/>
            <a:ext cx="10580802" cy="1067748"/>
          </a:xfrm>
        </p:spPr>
        <p:txBody>
          <a:bodyPr>
            <a:noAutofit/>
          </a:bodyPr>
          <a:lstStyle/>
          <a:p>
            <a:pPr lvl="0" algn="ctr" eaLnBrk="0" fontAlgn="base" hangingPunct="0">
              <a:lnSpc>
                <a:spcPct val="100000"/>
              </a:lnSpc>
              <a:spcAft>
                <a:spcPct val="0"/>
              </a:spcAft>
            </a:pPr>
            <a:r>
              <a:rPr lang="ru-RU" altLang="ru-RU" sz="2800" b="1" dirty="0">
                <a:solidFill>
                  <a:srgbClr val="0070C0"/>
                </a:solidFill>
                <a:latin typeface="Tahoma" panose="020B0604030504040204" pitchFamily="34" charset="0"/>
                <a:ea typeface="+mn-ea"/>
                <a:cs typeface="Tahoma" panose="020B0604030504040204" pitchFamily="34" charset="0"/>
              </a:rPr>
              <a:t>Детские школы искусств исключены из системы персонифицированного финансирования дополнительного образования детей</a:t>
            </a:r>
            <a:endParaRPr lang="ru-RU" sz="2800" dirty="0"/>
          </a:p>
        </p:txBody>
      </p:sp>
      <p:pic>
        <p:nvPicPr>
          <p:cNvPr id="1026" name="Picture 2" descr="Возможно, это изображение (один или несколько человек и текст «приложение утверждены приказом министерства просвещения российской федерации от «&lt;ఓ» февраля 2021 г. №o 38 изменения, которые вносятся в целевую модель развития региональных систем пополнительного образования детей, утвержденную приказом министерства просвещения российской федерации от 3 сентября 2019г. &lt;&lt;об утверждении целевой модели развития региональных систем дополнительного образования детей&gt;&gt; 467 дополнить исключением 1.в пункте 1.1 после слов &lt;&lt;организаций дополнительного образования&gt; словами &lt;за образовательных организаций дополнительного образования детей co специальными наименованиями &lt;&lt;детская школа искусств&quot;, &lt;детская музыкальная школа&gt;&gt;, &lt;&lt;детская хоровая школа&gt;, &lt;&lt;детская художественная школа&gt;, &lt;&lt;детская хореографическая школа&gt;, &lt;&lt;детская театральная школа&gt;, &lt;детская цирковая школа&gt;, &lt;&lt;детская школа художественных ремесел&gt; (далее -детские школы искусств)&quot;&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39" y="1827778"/>
            <a:ext cx="5330012" cy="407340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5797484" y="4413692"/>
            <a:ext cx="6033155" cy="237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ru-RU" altLang="ru-RU" sz="1800" dirty="0">
                <a:latin typeface="Tahoma" panose="020B0604030504040204" pitchFamily="34" charset="0"/>
                <a:ea typeface="+mn-ea"/>
                <a:cs typeface="Tahoma" panose="020B0604030504040204" pitchFamily="34" charset="0"/>
              </a:rPr>
              <a:t>В соответствии с внесенными изменениями в Целевую модель развития региональных систем дополнительного образования детей система персонифицированного финансирования дополнительного образования (ПФДО) и сертификаты в детских школах искусств не применяются. При этом обучение на бюджетных местах в ДШИ будет продолжать финансироваться через государственное задание.</a:t>
            </a:r>
            <a:endParaRPr lang="ru-RU" sz="1800" dirty="0"/>
          </a:p>
        </p:txBody>
      </p:sp>
      <p:pic>
        <p:nvPicPr>
          <p:cNvPr id="5" name="Рисунок 4"/>
          <p:cNvPicPr>
            <a:picLocks noChangeAspect="1"/>
          </p:cNvPicPr>
          <p:nvPr/>
        </p:nvPicPr>
        <p:blipFill rotWithShape="1">
          <a:blip r:embed="rId3"/>
          <a:srcRect l="30283" t="31138" r="28613" b="18911"/>
          <a:stretch/>
        </p:blipFill>
        <p:spPr>
          <a:xfrm>
            <a:off x="6730739" y="1640264"/>
            <a:ext cx="4157220" cy="2503178"/>
          </a:xfrm>
          <a:prstGeom prst="rect">
            <a:avLst/>
          </a:prstGeom>
        </p:spPr>
      </p:pic>
    </p:spTree>
    <p:extLst>
      <p:ext uri="{BB962C8B-B14F-4D97-AF65-F5344CB8AC3E}">
        <p14:creationId xmlns:p14="http://schemas.microsoft.com/office/powerpoint/2010/main" val="82668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0-tub-ru.yandex.net/i?id=a80b528707c000c6307a976bf57b99a5-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921" y="1537364"/>
            <a:ext cx="4496584" cy="44965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resent5.com/presentation/12825059_438099991/image-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21" y="1037743"/>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60360"/>
          </a:xfrm>
        </p:spPr>
        <p:txBody>
          <a:bodyPr>
            <a:noAutofit/>
          </a:bodyPr>
          <a:lstStyle/>
          <a:p>
            <a:pPr lvl="0" algn="ctr" eaLnBrk="0" fontAlgn="base" hangingPunct="0">
              <a:lnSpc>
                <a:spcPct val="100000"/>
              </a:lnSpc>
              <a:spcAft>
                <a:spcPct val="0"/>
              </a:spcAft>
            </a:pPr>
            <a:r>
              <a:rPr lang="ru-RU" altLang="ru-RU" sz="3600" b="1" dirty="0" smtClean="0">
                <a:solidFill>
                  <a:srgbClr val="0070C0"/>
                </a:solidFill>
                <a:latin typeface="Tahoma" panose="020B0604030504040204" pitchFamily="34" charset="0"/>
                <a:ea typeface="+mn-ea"/>
                <a:cs typeface="Tahoma" panose="020B0604030504040204" pitchFamily="34" charset="0"/>
              </a:rPr>
              <a:t>Программа – это инструмент ...</a:t>
            </a:r>
            <a:endParaRPr lang="ru-RU" sz="3600" dirty="0"/>
          </a:p>
        </p:txBody>
      </p:sp>
      <p:pic>
        <p:nvPicPr>
          <p:cNvPr id="1026" name="Picture 2" descr="http://fkrmd58.ru/uploads/2019/03/%D0%BF%D0%BE%D0%B4%D1%80%D1%8F%D0%B4%D1%87%D0%B8%D0%BA%D0%B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619" y="1027521"/>
            <a:ext cx="9272526" cy="556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903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4223</Words>
  <Application>Microsoft Office PowerPoint</Application>
  <PresentationFormat>Широкоэкранный</PresentationFormat>
  <Paragraphs>437</Paragraphs>
  <Slides>65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65</vt:i4>
      </vt:variant>
    </vt:vector>
  </HeadingPairs>
  <TitlesOfParts>
    <vt:vector size="73" baseType="lpstr">
      <vt:lpstr>Arial</vt:lpstr>
      <vt:lpstr>Arial Black</vt:lpstr>
      <vt:lpstr>Calibri</vt:lpstr>
      <vt:lpstr>Calibri Light</vt:lpstr>
      <vt:lpstr>PT Sans</vt:lpstr>
      <vt:lpstr>Tahoma</vt:lpstr>
      <vt:lpstr>Times New Roman</vt:lpstr>
      <vt:lpstr>Тема Office</vt:lpstr>
      <vt:lpstr>         </vt:lpstr>
      <vt:lpstr>Презентация PowerPoint</vt:lpstr>
      <vt:lpstr>Перечень поручений Президента РФ по итогам заседания Совета по развитию физической культуры и спорта, состоявшегося 6 октября 2020 года</vt:lpstr>
      <vt:lpstr>Презентация PowerPoint</vt:lpstr>
      <vt:lpstr>Концепция подготовки спортивного резерва  в Российской Федерации</vt:lpstr>
      <vt:lpstr>Концепция подготовки спортивного резерва  в Российской Федерации</vt:lpstr>
      <vt:lpstr>Детские школы искусств исключены из системы персонифицированного финансирования дополнительного образования детей</vt:lpstr>
      <vt:lpstr>Презентация PowerPoint</vt:lpstr>
      <vt:lpstr>Программа – это инструмент ...</vt:lpstr>
      <vt:lpstr>Разнообразие программ  в сфере физической культуры и спорта</vt:lpstr>
      <vt:lpstr>Федеральный закон от 28.06.2014 N 172-ФЗ «О стратегическом планировании  в Российской Федерации» </vt:lpstr>
      <vt:lpstr>Федеральный закон от 28.06.2014 N 172-ФЗ «О стратегическом планировании  в Российской Федерации» </vt:lpstr>
      <vt:lpstr>Федеральный закон от 28.06.2014 № 172-ФЗ «О стратегическом планировании  в Российской Федерации» </vt:lpstr>
      <vt:lpstr>Федеральный закон от 28.06.2014 № 172-ФЗ «О стратегическом планировании  в Российской Федерации» </vt:lpstr>
      <vt:lpstr>Бюджетный кодекс Российской Федерации  от 31.07.1998 № 145-ФЗ </vt:lpstr>
      <vt:lpstr>Бюджетный кодекс Российской Федерации  от 31.07.1998 N 145-ФЗ </vt:lpstr>
      <vt:lpstr>Бюджетный кодекс Российской Федерации  от 31.07.1998 N 145-ФЗ </vt:lpstr>
      <vt:lpstr>Федеральный закон от 28.06.2014 г. № 172 «О стратегическом планировании  в Российской Федерации» </vt:lpstr>
      <vt:lpstr>Федеральный закон от 28.06.2014 N 172-ФЗ «О стратегическом планировании  в Российской Федерации» </vt:lpstr>
      <vt:lpstr>Критерии оценки эффективности  реализации муниципальных программ  </vt:lpstr>
      <vt:lpstr>Федеральный закон от 04.12.2007 N 329-ФЗ «О физической культуре и спорте  в Российской Федерации» </vt:lpstr>
      <vt:lpstr>Федеральный закон от 04.12.2007 N 329-ФЗ «О физической культуре и спорте  в Российской Федерации»</vt:lpstr>
      <vt:lpstr>Федеральный закон от 04.12.2007 N 329-ФЗ «О физической культуре и спорте  в Российской Федерации»</vt:lpstr>
      <vt:lpstr>Федеральный закон от 04.12.2007 N 329-ФЗ «О физической культуре и спорте  в Российской Федерации» </vt:lpstr>
      <vt:lpstr>Федеральный закон от 04.12.2007 N 329-ФЗ «О физической культуре и спорте в Российской Федерации» </vt:lpstr>
      <vt:lpstr>Наиболее часто встречающиеся недостатки  муниципальных программ в сфере спорта </vt:lpstr>
      <vt:lpstr>Соотношение содержания муниципальных программ  в сфере физической культуры и спорта  с содержанием иных документов </vt:lpstr>
      <vt:lpstr>Презентация PowerPoint</vt:lpstr>
      <vt:lpstr>Презентация PowerPoint</vt:lpstr>
      <vt:lpstr>Управленческая деятельность в сфере  физической культуры и спорта, направленная на развитие</vt:lpstr>
      <vt:lpstr>Свойства и характеристики эффективной системы</vt:lpstr>
      <vt:lpstr>Презентация PowerPoint</vt:lpstr>
      <vt:lpstr>Логика проектирования развития системы</vt:lpstr>
      <vt:lpstr>Развивающий потенциал муниципальных программ  в сфере физической культуры и спорта:  механизмы и источники развития</vt:lpstr>
      <vt:lpstr>Иллюстрация</vt:lpstr>
      <vt:lpstr>Рекомендации по совершенствованию программотворческой деятельности в области физической культуры и спорт на местном уровне</vt:lpstr>
      <vt:lpstr>Федеральный закон от 29.12.2012 N 273-ФЗ «Об образовании в Российской Федерации»</vt:lpstr>
      <vt:lpstr>Проектирование развития осуществляется в различных звеньях деятельности спортивной школы</vt:lpstr>
      <vt:lpstr>Рекомендации по структуре программы  развития спортивной школы</vt:lpstr>
      <vt:lpstr>Рекомендации по структуре программы  развития спортивной школы</vt:lpstr>
      <vt:lpstr>Рекомендации по программам  развития спортивной школы</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 физической культуре и спорте  в Российской Федерации» от 04.12.2007 N 329-ФЗ </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Программная триада в новом законодательстве</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Актуализация программ</vt:lpstr>
      <vt:lpstr>Актуализация программ</vt:lpstr>
      <vt:lpstr>Федеральный закон от 30 апреля 2021 г. N 127-ФЗ  «О внесении изменений в Федеральный закон  «О физической культуре и спорте в Российской Федерации»  и Федеральный закон «Об образовании в Российской Федерации»</vt:lpstr>
      <vt:lpstr>Актуализация программ</vt:lpstr>
      <vt:lpstr>Гармонизация в части планируемых результатов освоения дополнительных образовательных программ  спортивной подготовки (образовательные достижения)</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1</dc:creator>
  <cp:lastModifiedBy>1</cp:lastModifiedBy>
  <cp:revision>344</cp:revision>
  <dcterms:created xsi:type="dcterms:W3CDTF">2021-05-14T07:24:44Z</dcterms:created>
  <dcterms:modified xsi:type="dcterms:W3CDTF">2021-05-18T05:00:52Z</dcterms:modified>
</cp:coreProperties>
</file>