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sldIdLst>
    <p:sldId id="534" r:id="rId3"/>
    <p:sldId id="996" r:id="rId4"/>
    <p:sldId id="508" r:id="rId5"/>
    <p:sldId id="1053" r:id="rId6"/>
    <p:sldId id="1054" r:id="rId7"/>
    <p:sldId id="1052" r:id="rId8"/>
    <p:sldId id="1055" r:id="rId9"/>
    <p:sldId id="1056" r:id="rId10"/>
    <p:sldId id="1057" r:id="rId11"/>
    <p:sldId id="1058" r:id="rId12"/>
    <p:sldId id="1059" r:id="rId13"/>
    <p:sldId id="1063" r:id="rId14"/>
    <p:sldId id="1060" r:id="rId15"/>
    <p:sldId id="1061" r:id="rId16"/>
    <p:sldId id="1062" r:id="rId17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6132447"/>
            <a:ext cx="8534400" cy="304798"/>
          </a:xfr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b" anchorCtr="0">
            <a:noAutofit/>
          </a:bodyPr>
          <a:lstStyle>
            <a:lvl1pPr marL="0" indent="0" algn="ctr">
              <a:buNone/>
              <a:defRPr lang="en-US" sz="1400" dirty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Город, год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CC3762-ABEE-4B98-8C89-65B69C647D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074" y="1629000"/>
            <a:ext cx="7689853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7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7545917" y="2346325"/>
            <a:ext cx="4036483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545917" y="4384675"/>
            <a:ext cx="4036483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236664"/>
            <a:ext cx="10972800" cy="827087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5BA8D95-7735-46FC-9C16-677F9F41E39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/>
              <a:t>Название раздела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776F01B-CEB5-4099-86FB-0DB6522A8E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2346325"/>
            <a:ext cx="6691313" cy="3924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9228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236510"/>
            <a:ext cx="10972800" cy="827311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601" y="2346325"/>
            <a:ext cx="3451844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>
            <a:lvl1pPr>
              <a:defRPr lang="en-US"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368198" y="2346325"/>
            <a:ext cx="3451844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>
            <a:lvl1pPr>
              <a:defRPr lang="en-US"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8130557" y="2346325"/>
            <a:ext cx="3451844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>
            <a:lvl1pPr>
              <a:defRPr lang="en-US"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609601" y="4432115"/>
            <a:ext cx="3451844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>
            <a:lvl1pPr>
              <a:defRPr lang="en-US"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368198" y="4432115"/>
            <a:ext cx="3451844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>
            <a:lvl1pPr>
              <a:defRPr lang="en-US"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8130557" y="4432115"/>
            <a:ext cx="3451844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>
            <a:lvl1pPr>
              <a:defRPr lang="en-US"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609601" y="3865563"/>
            <a:ext cx="3452284" cy="358775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lang="en-US" sz="1600" dirty="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4367758" y="3865563"/>
            <a:ext cx="3452284" cy="358775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lang="en-US" sz="1600" dirty="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8114274" y="3865563"/>
            <a:ext cx="3452284" cy="358775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lang="en-US" sz="1600" dirty="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609601" y="5963684"/>
            <a:ext cx="3452284" cy="358775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lang="en-US" sz="1600" dirty="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4367758" y="5963684"/>
            <a:ext cx="3452284" cy="358775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lang="en-US" sz="1600" dirty="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8114274" y="5963684"/>
            <a:ext cx="3452284" cy="358775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lang="en-US" sz="1600" dirty="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2748EE8-DF71-465A-8F06-9B05A0B7A89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ru-RU"/>
              <a:t>Название раздела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986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236510"/>
            <a:ext cx="10972800" cy="827311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601" y="2346325"/>
            <a:ext cx="3451844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>
            <a:lvl1pPr>
              <a:defRPr lang="en-US"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368198" y="2346325"/>
            <a:ext cx="3451844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>
            <a:lvl1pPr>
              <a:defRPr lang="en-US"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8130557" y="2346325"/>
            <a:ext cx="3451844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>
            <a:lvl1pPr>
              <a:defRPr lang="en-US"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609601" y="3865563"/>
            <a:ext cx="3452284" cy="358775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lang="en-US" sz="1600" dirty="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4367758" y="3865563"/>
            <a:ext cx="3452284" cy="358775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lang="en-US" sz="1600" dirty="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8114274" y="3865563"/>
            <a:ext cx="3452284" cy="358775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lang="en-US" sz="1600" dirty="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C360FB18-3D53-4F80-8F0E-D7BB0AB67B17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ru-RU"/>
              <a:t>Название раздела</a:t>
            </a:r>
            <a:endParaRPr lang="ru-RU" dirty="0"/>
          </a:p>
        </p:txBody>
      </p:sp>
      <p:sp>
        <p:nvSpPr>
          <p:cNvPr id="17" name="Объект 6">
            <a:extLst>
              <a:ext uri="{FF2B5EF4-FFF2-40B4-BE49-F238E27FC236}">
                <a16:creationId xmlns:a16="http://schemas.microsoft.com/office/drawing/2014/main" id="{122D94C1-29FE-4630-90C2-5AB106F4826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599" y="4426297"/>
            <a:ext cx="5374357" cy="169986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8" name="Объект 6">
            <a:extLst>
              <a:ext uri="{FF2B5EF4-FFF2-40B4-BE49-F238E27FC236}">
                <a16:creationId xmlns:a16="http://schemas.microsoft.com/office/drawing/2014/main" id="{0E03509B-601B-49BB-A89B-23423356545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08046" y="4426297"/>
            <a:ext cx="5374357" cy="169986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16303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236510"/>
            <a:ext cx="10972800" cy="827311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545918" y="2360173"/>
            <a:ext cx="4048753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>
            <a:lvl1pPr>
              <a:defRPr lang="en-US"/>
            </a:lvl1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EF96E6-8A7C-4C39-B7DA-6C320FCA51A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9600" y="2325688"/>
            <a:ext cx="6705600" cy="3925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B422534-EE83-44A0-B23D-637EBC4355C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ru-RU"/>
              <a:t>Название раздела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795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53DFB209-2F6E-43A7-9BE1-C549DB29D8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Название раздела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60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6132447"/>
            <a:ext cx="8534400" cy="304798"/>
          </a:xfr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b" anchorCtr="0">
            <a:noAutofit/>
          </a:bodyPr>
          <a:lstStyle>
            <a:lvl1pPr marL="0" indent="0" algn="ctr">
              <a:buNone/>
              <a:defRPr lang="en-US" sz="1400" dirty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Город, год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3428463"/>
            <a:ext cx="8534400" cy="1104339"/>
          </a:xfr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algn="ctr">
              <a:defRPr lang="en-US" dirty="0"/>
            </a:lvl1pPr>
          </a:lstStyle>
          <a:p>
            <a:r>
              <a:rPr lang="ru-RU" dirty="0"/>
              <a:t>Основной вариант титульного слайда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828800" y="4849607"/>
            <a:ext cx="8534400" cy="769441"/>
          </a:xfr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FontTx/>
              <a:buNone/>
              <a:defRPr lang="en-US" sz="1800" dirty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D6F4C88-8E99-43B8-B0AD-85F69A4C4F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074" y="0"/>
            <a:ext cx="7689853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4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9591" y="1329895"/>
            <a:ext cx="7953917" cy="1985292"/>
          </a:xfrm>
        </p:spPr>
        <p:txBody>
          <a:bodyPr anchor="b">
            <a:normAutofit/>
          </a:bodyPr>
          <a:lstStyle>
            <a:lvl1pPr>
              <a:defRPr lang="en-US" dirty="0"/>
            </a:lvl1pPr>
          </a:lstStyle>
          <a:p>
            <a:r>
              <a:rPr lang="ru-RU" dirty="0"/>
              <a:t>Второй вариант титульного слайда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20929" y="3429000"/>
            <a:ext cx="7954433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lang="en-US" dirty="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E3A9EDA-9A7F-4B84-AC2A-94D137604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6921" y="1621969"/>
            <a:ext cx="3005079" cy="5236031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6381E81-C7A9-4B73-BBE8-AF543BDCAED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39969" cy="132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8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791396"/>
            <a:ext cx="12192000" cy="6066604"/>
          </a:xfrm>
        </p:spPr>
        <p:txBody>
          <a:bodyPr anchor="ctr"/>
          <a:lstStyle>
            <a:lvl1pPr marL="0" indent="0" algn="ctr">
              <a:buNone/>
              <a:defRPr lang="en-US" dirty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Добавьте свой готовый фон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0853" y="1236510"/>
            <a:ext cx="3617659" cy="2192491"/>
          </a:xfrm>
        </p:spPr>
        <p:txBody>
          <a:bodyPr anchor="t" anchorCtr="0">
            <a:normAutofit/>
          </a:bodyPr>
          <a:lstStyle>
            <a:lvl1pPr>
              <a:defRPr lang="en-US" dirty="0"/>
            </a:lvl1pPr>
          </a:lstStyle>
          <a:p>
            <a:r>
              <a:rPr lang="ru-RU" dirty="0"/>
              <a:t>Третий вариант титульного слайда</a:t>
            </a:r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BEC25B7-C3B9-437E-A4F9-DF0A8A8B6DB9}"/>
              </a:ext>
            </a:extLst>
          </p:cNvPr>
          <p:cNvSpPr/>
          <p:nvPr/>
        </p:nvSpPr>
        <p:spPr bwMode="auto">
          <a:xfrm>
            <a:off x="0" y="0"/>
            <a:ext cx="12192000" cy="7913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183B911A-2292-447A-BAB1-5860E09C01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3288" y="614363"/>
            <a:ext cx="6208712" cy="360362"/>
          </a:xfr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5pPr marL="1828800" indent="0">
              <a:buNone/>
              <a:defRPr/>
            </a:lvl5pPr>
          </a:lstStyle>
          <a:p>
            <a:r>
              <a:rPr lang="ru-RU" dirty="0"/>
              <a:t>Имя и контактные данные автора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F4A113-38EB-4FB0-A5E1-D2045F3AAB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570"/>
            <a:ext cx="1999362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50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09600" y="2680372"/>
            <a:ext cx="10972800" cy="827311"/>
          </a:xfr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>
              <a:defRPr lang="en-US" dirty="0"/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716939"/>
            <a:ext cx="10972800" cy="792162"/>
          </a:xfr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marL="0" indent="0" algn="ctr">
              <a:buFontTx/>
              <a:buNone/>
              <a:defRPr lang="en-US" dirty="0"/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CDED1F4-0330-4511-B293-08D7FE4737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269" y="0"/>
            <a:ext cx="5725463" cy="268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32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2328177"/>
            <a:ext cx="8365245" cy="379798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ru-RU" dirty="0">
                <a:solidFill>
                  <a:schemeClr val="tx1"/>
                </a:solidFill>
              </a:defRPr>
            </a:lvl1pPr>
            <a:lvl3pPr>
              <a:defRPr lang="ru-RU" sz="2000" dirty="0">
                <a:solidFill>
                  <a:schemeClr val="tx1"/>
                </a:solidFill>
              </a:defRPr>
            </a:lvl3pPr>
            <a:lvl4pPr>
              <a:defRPr lang="ru-RU" sz="1800" dirty="0">
                <a:solidFill>
                  <a:schemeClr val="tx1"/>
                </a:solidFill>
              </a:defRPr>
            </a:lvl4pPr>
            <a:lvl5pPr>
              <a:defRPr lang="ru-RU" sz="1600" dirty="0">
                <a:solidFill>
                  <a:schemeClr val="tx1"/>
                </a:solidFill>
              </a:defRPr>
            </a:lvl5pPr>
            <a:lvl6pPr>
              <a:defRPr lang="en-US" sz="1400" dirty="0">
                <a:solidFill>
                  <a:schemeClr val="tx1"/>
                </a:solidFill>
              </a:defRPr>
            </a:lvl6pPr>
          </a:lstStyle>
          <a:p>
            <a:pPr lvl="0"/>
            <a:r>
              <a:rPr lang="ru-RU" dirty="0"/>
              <a:t>Изложите здесь основные тезисы раздела</a:t>
            </a:r>
          </a:p>
          <a:p>
            <a:pPr lvl="2"/>
            <a:r>
              <a:rPr lang="ru-RU" dirty="0"/>
              <a:t>Второй уровень</a:t>
            </a:r>
          </a:p>
          <a:p>
            <a:pPr lvl="3"/>
            <a:r>
              <a:rPr lang="ru-RU" dirty="0"/>
              <a:t>Третий уровень</a:t>
            </a:r>
          </a:p>
          <a:p>
            <a:pPr lvl="4"/>
            <a:r>
              <a:rPr lang="ru-RU" dirty="0"/>
              <a:t>Четвертый уровень</a:t>
            </a:r>
          </a:p>
          <a:p>
            <a:pPr lvl="5"/>
            <a:r>
              <a:rPr lang="ru-RU" dirty="0"/>
              <a:t>Пятый уровень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1236510"/>
            <a:ext cx="109728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ru-RU" dirty="0"/>
              <a:t>Название раздела</a:t>
            </a:r>
            <a:endParaRPr lang="en-US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601E002-0524-4D96-BC97-A6BFF63DA7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9" t="24090" r="79423" b="24177"/>
          <a:stretch/>
        </p:blipFill>
        <p:spPr>
          <a:xfrm>
            <a:off x="11112148" y="2328177"/>
            <a:ext cx="1079852" cy="379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4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2328177"/>
            <a:ext cx="8365245" cy="379798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ru-RU" dirty="0">
                <a:solidFill>
                  <a:schemeClr val="tx1"/>
                </a:solidFill>
              </a:defRPr>
            </a:lvl1pPr>
            <a:lvl3pPr>
              <a:defRPr lang="ru-RU" sz="2000" dirty="0">
                <a:solidFill>
                  <a:schemeClr val="tx1"/>
                </a:solidFill>
              </a:defRPr>
            </a:lvl3pPr>
            <a:lvl4pPr>
              <a:defRPr lang="ru-RU" sz="1800" dirty="0">
                <a:solidFill>
                  <a:schemeClr val="tx1"/>
                </a:solidFill>
              </a:defRPr>
            </a:lvl4pPr>
            <a:lvl5pPr>
              <a:defRPr lang="ru-RU" sz="1600" dirty="0">
                <a:solidFill>
                  <a:schemeClr val="tx1"/>
                </a:solidFill>
              </a:defRPr>
            </a:lvl5pPr>
            <a:lvl6pPr>
              <a:defRPr lang="en-US" sz="1400" dirty="0">
                <a:solidFill>
                  <a:schemeClr val="tx1"/>
                </a:solidFill>
              </a:defRPr>
            </a:lvl6pPr>
          </a:lstStyle>
          <a:p>
            <a:pPr lvl="0"/>
            <a:r>
              <a:rPr lang="ru-RU" dirty="0"/>
              <a:t>Изложите здесь основные тезисы раздела</a:t>
            </a:r>
          </a:p>
          <a:p>
            <a:pPr lvl="2"/>
            <a:r>
              <a:rPr lang="ru-RU" dirty="0"/>
              <a:t>Второй уровень</a:t>
            </a:r>
          </a:p>
          <a:p>
            <a:pPr lvl="3"/>
            <a:r>
              <a:rPr lang="ru-RU" dirty="0"/>
              <a:t>Третий уровень</a:t>
            </a:r>
          </a:p>
          <a:p>
            <a:pPr lvl="4"/>
            <a:r>
              <a:rPr lang="ru-RU" dirty="0"/>
              <a:t>Четвертый уровень</a:t>
            </a:r>
          </a:p>
          <a:p>
            <a:pPr lvl="5"/>
            <a:r>
              <a:rPr lang="ru-RU" dirty="0"/>
              <a:t>Пятый уровень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1236510"/>
            <a:ext cx="109728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ru-RU" dirty="0"/>
              <a:t>Название раздела</a:t>
            </a:r>
            <a:endParaRPr lang="en-US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601E002-0524-4D96-BC97-A6BFF63DA7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9" t="24090" r="79423" b="24177"/>
          <a:stretch/>
        </p:blipFill>
        <p:spPr>
          <a:xfrm>
            <a:off x="11112148" y="2328177"/>
            <a:ext cx="1079852" cy="379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8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09600" y="1236510"/>
            <a:ext cx="109728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5ECA55-9769-4968-A783-C9E70872DAE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599" y="2346583"/>
            <a:ext cx="10972800" cy="389713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261B5029-6DCA-46C8-85EA-2A387651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раздела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34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09600" y="1236510"/>
            <a:ext cx="109728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BDA6476B-5762-49D8-AB5F-107D3C25E7A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599" y="2346583"/>
            <a:ext cx="5374357" cy="37795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Объект 6">
            <a:extLst>
              <a:ext uri="{FF2B5EF4-FFF2-40B4-BE49-F238E27FC236}">
                <a16:creationId xmlns:a16="http://schemas.microsoft.com/office/drawing/2014/main" id="{B693B51F-5ADA-47B3-92A7-688B695B071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08046" y="2346583"/>
            <a:ext cx="5374357" cy="37795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F975E9B-033B-4283-9AA8-CE90532FBE7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ru-RU"/>
              <a:t>Название раздела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41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236510"/>
            <a:ext cx="10972800" cy="8273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59931"/>
            <a:ext cx="10972800" cy="386623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374357" y="439284"/>
            <a:ext cx="620804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lang="ru-RU" smtClean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7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6" r:id="rId6"/>
  </p:sldLayoutIdLst>
  <p:txStyles>
    <p:titleStyle>
      <a:lvl1pPr algn="l" defTabSz="457200" rtl="0" eaLnBrk="1" latinLnBrk="0" hangingPunct="1">
        <a:spcBef>
          <a:spcPct val="0"/>
        </a:spcBef>
        <a:buNone/>
        <a:defRPr lang="en-US" sz="3600" b="1" i="0" kern="1200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 typeface="Wingdings" panose="05000000000000000000" pitchFamily="2" charset="2"/>
        <a:buChar char="§"/>
        <a:defRPr lang="ru-RU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lang="ru-RU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lang="ru-RU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lang="ru-RU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lang="en-US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12192000" cy="7913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236510"/>
            <a:ext cx="10972800" cy="8273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59931"/>
            <a:ext cx="109728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66355F7-4A85-495B-983E-B57FC436A0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83957" y="614279"/>
            <a:ext cx="6208043" cy="3600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/>
          <a:lstStyle>
            <a:lvl1pPr algn="r">
              <a:defRPr lang="ru-RU" dirty="0" smtClean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раздела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FFF610D-5594-4493-A8EE-64BC7F00D00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570"/>
            <a:ext cx="1999362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5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lang="en-US" sz="3200" b="1" i="0" kern="1200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 typeface="Wingdings" panose="05000000000000000000" pitchFamily="2" charset="2"/>
        <a:buChar char="§"/>
        <a:defRPr lang="ru-RU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lang="ru-RU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lang="ru-RU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lang="ru-RU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lang="en-US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4713" y="1673489"/>
            <a:ext cx="9161756" cy="177436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7200" dirty="0">
                <a:solidFill>
                  <a:srgbClr val="7E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>Совет </a:t>
            </a:r>
            <a:r>
              <a:rPr lang="ru-RU" sz="6600" dirty="0">
                <a:solidFill>
                  <a:srgbClr val="7E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/>
            </a:r>
            <a:br>
              <a:rPr lang="ru-RU" sz="6600" dirty="0">
                <a:solidFill>
                  <a:srgbClr val="7E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</a:br>
            <a:r>
              <a:rPr lang="ru-RU" sz="4400" dirty="0">
                <a:solidFill>
                  <a:srgbClr val="7E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>спортивных методистов </a:t>
            </a:r>
            <a:endParaRPr lang="ru-RU" sz="4400" b="0" dirty="0">
              <a:solidFill>
                <a:srgbClr val="7E000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ahoma" panose="020B0604030504040204" pitchFamily="34" charset="0"/>
            </a:endParaRPr>
          </a:p>
        </p:txBody>
      </p:sp>
      <p:sp>
        <p:nvSpPr>
          <p:cNvPr id="3" name="Заголовок 5"/>
          <p:cNvSpPr txBox="1">
            <a:spLocks/>
          </p:cNvSpPr>
          <p:nvPr/>
        </p:nvSpPr>
        <p:spPr>
          <a:xfrm>
            <a:off x="614713" y="4967154"/>
            <a:ext cx="6506977" cy="50351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600" b="1" i="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Заседание № 8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latin typeface="Segoe UI Black" panose="020B0A02040204020203" pitchFamily="34" charset="0"/>
              <a:ea typeface="Segoe UI Black" panose="020B0A02040204020203" pitchFamily="34" charset="0"/>
              <a:cs typeface="Tahoma" panose="020B0604030504040204" pitchFamily="34" charset="0"/>
            </a:endParaRPr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614713" y="5400905"/>
            <a:ext cx="5059917" cy="45276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600" b="1" i="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Ханты-Мансийск, 3 февраля 2023 г.</a:t>
            </a:r>
          </a:p>
        </p:txBody>
      </p:sp>
      <p:sp>
        <p:nvSpPr>
          <p:cNvPr id="2" name="Line 10">
            <a:extLst>
              <a:ext uri="{FF2B5EF4-FFF2-40B4-BE49-F238E27FC236}">
                <a16:creationId xmlns:a16="http://schemas.microsoft.com/office/drawing/2014/main" id="{3B156E37-9E82-34FA-807A-A08B2209A2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1841" y="1775534"/>
            <a:ext cx="11031" cy="5082466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96363793-6590-5905-1848-DBC804F78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88498"/>
            <a:ext cx="7890719" cy="395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Заголовок 5">
            <a:extLst>
              <a:ext uri="{FF2B5EF4-FFF2-40B4-BE49-F238E27FC236}">
                <a16:creationId xmlns:a16="http://schemas.microsoft.com/office/drawing/2014/main" id="{778697EC-A595-CEAE-049E-92651D2BA62B}"/>
              </a:ext>
            </a:extLst>
          </p:cNvPr>
          <p:cNvSpPr txBox="1">
            <a:spLocks/>
          </p:cNvSpPr>
          <p:nvPr/>
        </p:nvSpPr>
        <p:spPr>
          <a:xfrm>
            <a:off x="2840854" y="355610"/>
            <a:ext cx="9076725" cy="84392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600" b="1" i="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ru-RU" sz="80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«ЮГУ– центр притяжения ведущих экспертов и практиков </a:t>
            </a:r>
          </a:p>
          <a:p>
            <a:pPr algn="r">
              <a:lnSpc>
                <a:spcPct val="120000"/>
              </a:lnSpc>
            </a:pPr>
            <a:r>
              <a:rPr lang="ru-RU" sz="80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сферы физической культуры и спорта»</a:t>
            </a:r>
            <a:endParaRPr lang="ru-RU" sz="18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051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604132" y="1010969"/>
            <a:ext cx="10144731" cy="546973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повышать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уровень физической, технической, тактической, теоретической и психологической подготовленности;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соблюдать   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режим     учебно-тренировочных занятий (включая самостоятельную подготовку),  спортивных  мероприятий,   восстановления и питания;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приобрести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знания и навыки оказания первой доврачебной помощи;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овладеть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теоретическими знаниями о правилах вида спорта ”баскетбол”;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выполнить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индивидуальной подготовки;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закрепить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углубить знания антидопинговых правил;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соблюдать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антидопинговые правила и не иметь их нарушений;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ежегодно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выполнять контрольно-переводные  нормативы  (испытания)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видам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спортивной подготовки;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демонстрировать 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высокие   спортивные   результаты   в 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официальных спортивных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соревнованиях;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показывать 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результаты,   соответствующие   присвоению 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спортивного разряда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”первый спортивный разряд” не реже одного раза в два года;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принимать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участие в официальных  спортивных  соревнованиях  не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ниже уровня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межрегиональных спортивных соревнований;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получить 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уровень  спортивной  квалификации   (спортивный   разряд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необходимый 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 зачисления  и  перевода  на  этап  высшего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спортивного  мастерства. </a:t>
            </a:r>
            <a:endParaRPr lang="ru-RU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604132" y="390618"/>
            <a:ext cx="9902135" cy="48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ru-RU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этапе </a:t>
            </a:r>
            <a:r>
              <a:rPr lang="en-US" sz="32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</a:t>
            </a:r>
            <a:r>
              <a:rPr lang="ru-RU" sz="32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</a:t>
            </a:r>
            <a:endParaRPr lang="ru-RU" sz="32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D2B7D731-045E-D8E2-EA4B-AC9488DA0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" y="258538"/>
            <a:ext cx="1735493" cy="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21CB2BC-11D6-1483-67D8-B7FD50CB0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927" y="-1"/>
            <a:ext cx="0" cy="1115779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992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687107" y="1297657"/>
            <a:ext cx="10144731" cy="532508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совершенствовать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уровень общей физической и специальной  физической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технической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   тактической,     теоретической     и   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психологической подготовленности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соблюдать   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режим   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учебно-тренировочных занятий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включая самостоятельную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подготовку),  спортивных  мероприятий,   восстановления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питания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выполнить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индивидуальной подготовки;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знать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соблюдать антидопинговые правила, не иметь  нарушений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таких правил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ежегодно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выполнять контрольно-переводные  нормативы  (испытания)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видам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спортивной подготовки;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принимать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участие в официальных  спортивных  соревнованиях  не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ниже уровня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всероссийских спортивных соревнований;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показывать 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результаты,   соответствующие   присвоению 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спортивного разряда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”кандидат в мастера спорта” или  выполнять  нормы  и  требования,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необходимые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присвоения спортивного звания ”мастер спорта  России”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реже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одного раза в два года;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достичь 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результатов  уровня  спортивной  сборной  команды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субъекта Российской 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Федерации  и  (или)  спортивной  сборной  команды  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Российской Федерации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демонстрировать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высокие  спортивные  результаты  в  межрегиональных</a:t>
            </a: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всероссийских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международных официальных спортивных соревнованиях.</a:t>
            </a: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604132" y="382939"/>
            <a:ext cx="9902135" cy="608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ru-RU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этапе </a:t>
            </a:r>
            <a:r>
              <a:rPr lang="ru-RU" sz="32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ВСМ</a:t>
            </a:r>
            <a:endParaRPr lang="ru-RU" sz="32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D2B7D731-045E-D8E2-EA4B-AC9488DA0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" y="258538"/>
            <a:ext cx="1735493" cy="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21CB2BC-11D6-1483-67D8-B7FD50CB0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927" y="-1"/>
            <a:ext cx="0" cy="1115779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821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604132" y="3483850"/>
            <a:ext cx="10144731" cy="25796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 Оценка результатов освоения Программы сопровождается </a:t>
            </a:r>
            <a:r>
              <a:rPr lang="ru-RU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аттестацией обучающихся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проводимой организацией, реализующей  Программу,  на  </a:t>
            </a:r>
            <a:r>
              <a:rPr lang="ru-RU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основе разработанных 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комплексов контрольных упражнений, перечня тестов  и  (или</a:t>
            </a:r>
            <a:r>
              <a:rPr lang="ru-RU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вопросов 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видам  подготовки,  не  связанным  с  физическими  </a:t>
            </a:r>
            <a:r>
              <a:rPr lang="ru-RU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нагрузками, 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также с  учетом  результатов  участия   обучающегося </a:t>
            </a:r>
            <a:r>
              <a:rPr lang="ru-RU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спортивных  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соревнованиях  и  достижения   им     соответствующего </a:t>
            </a:r>
            <a:r>
              <a:rPr lang="ru-RU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уровня спортивной </a:t>
            </a: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квалификации.</a:t>
            </a: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604132" y="557888"/>
            <a:ext cx="9902135" cy="23839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ru-RU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Министерства спорта РФ от 21 декабря 2022 г. № 1312 “Об утверждении примерной дополнительной образовательной программы спортивной подготовки по виду спорта ”баскетбол”</a:t>
            </a:r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D2B7D731-045E-D8E2-EA4B-AC9488DA0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" y="258538"/>
            <a:ext cx="1735493" cy="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21CB2BC-11D6-1483-67D8-B7FD50CB0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927" y="-1"/>
            <a:ext cx="0" cy="1115779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044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604132" y="3340566"/>
            <a:ext cx="10144731" cy="212149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Промежуточная аттестация проводится Организацией не реже одного раза в год и включает в себя оценку уровня подготовленности обучающегося посредством сдачи контрольно-переводных нормативов (испытаний) по видам спортивной подготовки, а также результатов выступления обучающихся на официальных спортивных соревнованиях.</a:t>
            </a: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604132" y="923630"/>
            <a:ext cx="10853860" cy="17518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ru-RU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Минспорта РФ от 3 августа 2022 г. N 634 </a:t>
            </a:r>
          </a:p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"Об особенностях организации и осуществления образовательной деятельности по дополнительным образовательным программам спортивной подготовки"</a:t>
            </a:r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D2B7D731-045E-D8E2-EA4B-AC9488DA0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" y="258538"/>
            <a:ext cx="1735493" cy="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21CB2BC-11D6-1483-67D8-B7FD50CB0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927" y="-1"/>
            <a:ext cx="0" cy="1115779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419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503855" y="258539"/>
            <a:ext cx="11150075" cy="13090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ru-RU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Минспорта РФ от 9 ноября 2022 г. N 952 "Об утверждении федерального стандарта спортивной подготовки по виду спорта "шахматы"</a:t>
            </a:r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D2B7D731-045E-D8E2-EA4B-AC9488DA0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" y="258538"/>
            <a:ext cx="1735493" cy="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21CB2BC-11D6-1483-67D8-B7FD50CB0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927" y="-1"/>
            <a:ext cx="0" cy="1115779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3B8870B-C78F-4530-467F-5AD6EC9FC0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806" t="20355" r="14592" b="13467"/>
          <a:stretch/>
        </p:blipFill>
        <p:spPr>
          <a:xfrm>
            <a:off x="2099389" y="1315660"/>
            <a:ext cx="7361852" cy="575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76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503855" y="258539"/>
            <a:ext cx="11271377" cy="1271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ru-RU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Минспорта РФ от 15.11.2022 № 987 "Об утверждении федерального стандарта спортивной подготовки по виду спорта "волейбол"</a:t>
            </a:r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D2B7D731-045E-D8E2-EA4B-AC9488DA0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" y="258538"/>
            <a:ext cx="1735493" cy="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21CB2BC-11D6-1483-67D8-B7FD50CB0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927" y="-1"/>
            <a:ext cx="0" cy="1115779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F6C143E-8539-251B-6AAC-4DB34B51C3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980" t="53741" r="26760" b="11429"/>
          <a:stretch/>
        </p:blipFill>
        <p:spPr>
          <a:xfrm>
            <a:off x="6095999" y="1744824"/>
            <a:ext cx="5441897" cy="439471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333CBBC-0F03-424E-2843-CFE195766F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980" t="19319" r="26391" b="46123"/>
          <a:stretch/>
        </p:blipFill>
        <p:spPr>
          <a:xfrm>
            <a:off x="138033" y="1530221"/>
            <a:ext cx="5832004" cy="46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8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>
          <a:xfrm>
            <a:off x="528668" y="4812133"/>
            <a:ext cx="8937006" cy="97758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600" b="1" i="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chemeClr val="accent2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>Абрамов Эдуард Николаевич </a:t>
            </a:r>
          </a:p>
          <a:p>
            <a:r>
              <a:rPr lang="ru-RU" sz="1800" b="0" dirty="0">
                <a:solidFill>
                  <a:schemeClr val="accent2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>председатель межрегионального совета спортивных методистов </a:t>
            </a:r>
          </a:p>
          <a:p>
            <a:r>
              <a:rPr lang="ru-RU" sz="1800" b="0" dirty="0">
                <a:solidFill>
                  <a:schemeClr val="accent2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>на базе ФГБОУ ВО «Югорский государственный университет»</a:t>
            </a: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312871" y="3394709"/>
            <a:ext cx="9330635" cy="79949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600" b="1" i="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Управление качеством образования </a:t>
            </a:r>
          </a:p>
          <a:p>
            <a:r>
              <a:rPr lang="ru-RU" sz="3200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спортивной школе</a:t>
            </a:r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528668" y="5771829"/>
            <a:ext cx="9046346" cy="50311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600" b="1" i="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0" dirty="0">
                <a:solidFill>
                  <a:schemeClr val="accent6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>г. Ханты-Мансийск, 3 февраля 2023 г.</a:t>
            </a: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2840854" y="355610"/>
            <a:ext cx="9076725" cy="84392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600" b="1" i="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ru-RU" sz="80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«ЮГУ– центр притяжения ведущих экспертов и практиков </a:t>
            </a:r>
          </a:p>
          <a:p>
            <a:pPr algn="r">
              <a:lnSpc>
                <a:spcPct val="120000"/>
              </a:lnSpc>
            </a:pPr>
            <a:r>
              <a:rPr lang="ru-RU" sz="80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сферы физической культуры и спорта»</a:t>
            </a:r>
            <a:endParaRPr lang="ru-RU" sz="18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Line 10">
            <a:extLst>
              <a:ext uri="{FF2B5EF4-FFF2-40B4-BE49-F238E27FC236}">
                <a16:creationId xmlns:a16="http://schemas.microsoft.com/office/drawing/2014/main" id="{04838CDB-3BC8-5483-1A10-DF7BD8E732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3544" y="4528758"/>
            <a:ext cx="9328" cy="2329242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" name="Line 9">
            <a:extLst>
              <a:ext uri="{FF2B5EF4-FFF2-40B4-BE49-F238E27FC236}">
                <a16:creationId xmlns:a16="http://schemas.microsoft.com/office/drawing/2014/main" id="{BDA5BF3C-D98F-68FB-D586-B9B3243DD4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6581601"/>
            <a:ext cx="4483131" cy="6898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Заголовок 5"/>
          <p:cNvSpPr>
            <a:spLocks noGrp="1"/>
          </p:cNvSpPr>
          <p:nvPr>
            <p:ph type="title"/>
          </p:nvPr>
        </p:nvSpPr>
        <p:spPr>
          <a:xfrm>
            <a:off x="259063" y="1481271"/>
            <a:ext cx="9536772" cy="157888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7200" dirty="0">
                <a:solidFill>
                  <a:srgbClr val="7E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>Совет </a:t>
            </a:r>
            <a:r>
              <a:rPr lang="ru-RU" sz="6600" dirty="0">
                <a:solidFill>
                  <a:srgbClr val="7E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/>
            </a:r>
            <a:br>
              <a:rPr lang="ru-RU" sz="6600" dirty="0">
                <a:solidFill>
                  <a:srgbClr val="7E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</a:br>
            <a:r>
              <a:rPr lang="ru-RU" sz="4400" dirty="0">
                <a:solidFill>
                  <a:srgbClr val="7E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>спортивных методистов </a:t>
            </a:r>
            <a:endParaRPr lang="ru-RU" sz="4400" b="0" dirty="0">
              <a:solidFill>
                <a:srgbClr val="7E000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8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00139" y="2845112"/>
            <a:ext cx="9818701" cy="364899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10) осуществление текущего контроля успеваемости и промежуточной аттестации обучающихся, установление их форм, периодичности и порядка проведения;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11) индивидуальный учет результатов освоения обучающимися образовательных программ и поощрений обучающихся, а также хранение в архивах информации об этих результатах и поощрениях на бумажных и (или) электронных носителях;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13) обеспечение функционирования внутренней системы оценки качества образования;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2000" u="sng" dirty="0">
              <a:solidFill>
                <a:srgbClr val="C0000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2000" dirty="0">
              <a:solidFill>
                <a:srgbClr val="C0000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Tahoma" panose="020B0604030504040204" pitchFamily="34" charset="0"/>
            </a:endParaRP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500139" y="580834"/>
            <a:ext cx="11153395" cy="1914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ru-RU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закон от 29.12.2012 N 273-ФЗ</a:t>
            </a:r>
          </a:p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«Об образовании в Российской Федерации»</a:t>
            </a:r>
          </a:p>
          <a:p>
            <a:pPr algn="l"/>
            <a:endParaRPr lang="ru-RU" sz="24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>Статья 28. Компетенция, права, обязанности и ответственность образовательной организации</a:t>
            </a:r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A0D9338F-526D-D8C1-A01C-4751346A2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230871"/>
            <a:ext cx="1735493" cy="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Line 10">
            <a:extLst>
              <a:ext uri="{FF2B5EF4-FFF2-40B4-BE49-F238E27FC236}">
                <a16:creationId xmlns:a16="http://schemas.microsoft.com/office/drawing/2014/main" id="{E9D22A2B-9B29-D592-A11A-02DBFA9421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927" y="-1"/>
            <a:ext cx="0" cy="1115779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19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896646" y="2544991"/>
            <a:ext cx="9609622" cy="237324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условий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осуществления образовательной деятельности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качества образовательной деятельности (организация и содержание образовательного процесса, программы)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образовательных результатов обучающихся - степень достижения запланированных в образовательных программах образовательных результатах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ru-RU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ru-RU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fontAlgn="base">
              <a:buSzPts val="1200"/>
              <a:buFont typeface="Wingdings" panose="05000000000000000000" pitchFamily="2" charset="2"/>
              <a:buChar char="v"/>
            </a:pPr>
            <a:endParaRPr lang="ru-RU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604132" y="704688"/>
            <a:ext cx="9902135" cy="17189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ru-RU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Внутренняя система оценки качества образования</a:t>
            </a:r>
          </a:p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спортивной школе: структура</a:t>
            </a:r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D2B7D731-045E-D8E2-EA4B-AC9488DA0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" y="258538"/>
            <a:ext cx="1735493" cy="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21CB2BC-11D6-1483-67D8-B7FD50CB0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927" y="-1"/>
            <a:ext cx="0" cy="1115779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09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896645" y="2136617"/>
            <a:ext cx="9609622" cy="358060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Внутренний контроль качества образования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Внутренние мониторинги качества образования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Социологические опросы участников образовательных отношений с целью установления степени удовлетворенности деятельностью образовательной организации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самообследования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Диагностические мероприятия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Независимая оценка качества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ru-RU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ru-RU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fontAlgn="base">
              <a:buSzPts val="1200"/>
              <a:buFont typeface="Wingdings" panose="05000000000000000000" pitchFamily="2" charset="2"/>
              <a:buChar char="v"/>
            </a:pPr>
            <a:endParaRPr lang="ru-RU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604132" y="704688"/>
            <a:ext cx="9902135" cy="1150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ru-RU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Процедуры ВСОКО в спортивной школе</a:t>
            </a:r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D2B7D731-045E-D8E2-EA4B-AC9488DA0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" y="258538"/>
            <a:ext cx="1735493" cy="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21CB2BC-11D6-1483-67D8-B7FD50CB0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927" y="-1"/>
            <a:ext cx="0" cy="1115779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179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604133" y="1861409"/>
            <a:ext cx="10144731" cy="366376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Входной контроль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Стартовая диагностика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Текущий контроль успеваемости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Промежуточная аттестация (годовая)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Промежуточная аттестация (рубежная/этапная)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Самооценка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Итоговая аттестация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ru-RU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ru-RU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fontAlgn="base">
              <a:buSzPts val="1200"/>
              <a:buFont typeface="Wingdings" panose="05000000000000000000" pitchFamily="2" charset="2"/>
              <a:buChar char="v"/>
            </a:pPr>
            <a:endParaRPr lang="ru-RU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604132" y="704689"/>
            <a:ext cx="9902135" cy="8400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ru-RU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Внутренняя система оценки качества образования</a:t>
            </a:r>
          </a:p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спортивной школе</a:t>
            </a:r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D2B7D731-045E-D8E2-EA4B-AC9488DA0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" y="258538"/>
            <a:ext cx="1735493" cy="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21CB2BC-11D6-1483-67D8-B7FD50CB0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927" y="-1"/>
            <a:ext cx="0" cy="1115779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02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604133" y="1861409"/>
            <a:ext cx="10144731" cy="366376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1.3. Система контроля, содержащая: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1.3.1. Требования к результатам прохождения дополнительной образовательной программы спортивной подготовки, в том числе к участию в спортивных соревнованиях.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1.3.2. Оценку результатов освоения дополнительной образовательной программы спортивной подготовки.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1.3.3. Контрольные и контрольно-переводные нормативы (испытания) по видам спортивной подготовки и уровень спортивной квалификации лиц, проходящих спортивную подготовку, по годам и этапам спортивной подготовки.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ru-RU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fontAlgn="base">
              <a:buSzPts val="1200"/>
              <a:buFont typeface="Wingdings" panose="05000000000000000000" pitchFamily="2" charset="2"/>
              <a:buChar char="v"/>
            </a:pPr>
            <a:endParaRPr lang="ru-RU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604132" y="704689"/>
            <a:ext cx="9902135" cy="8400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ru-RU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Федеральные стандарты спортивной подготовки</a:t>
            </a:r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D2B7D731-045E-D8E2-EA4B-AC9488DA0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" y="258538"/>
            <a:ext cx="1735493" cy="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21CB2BC-11D6-1483-67D8-B7FD50CB0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927" y="-1"/>
            <a:ext cx="0" cy="1115779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00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604133" y="2225393"/>
            <a:ext cx="10144731" cy="411951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>
                <a:solidFill>
                  <a:srgbClr val="7E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этапе начальной подготовки на: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изучить основы безопасного поведения при занятиях спортом;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повысить уровень физической подготовленности;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овладеть основами техники вида спорта ”баскетбол”;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получить общие знания об антидопинговых правилах;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соблюдать антидопинговые правила;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ежегодно выполнять контрольно-переводные  нормативы  (испытания)  по видам спортивной подготовки.</a:t>
            </a: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604133" y="523463"/>
            <a:ext cx="9902135" cy="1562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ru-RU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к результатам прохождения спортивной подготовки применительно к этапам спортивной подготовки</a:t>
            </a:r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D2B7D731-045E-D8E2-EA4B-AC9488DA0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" y="258538"/>
            <a:ext cx="1735493" cy="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21CB2BC-11D6-1483-67D8-B7FD50CB0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927" y="-1"/>
            <a:ext cx="0" cy="1115779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142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604132" y="1115777"/>
            <a:ext cx="10144731" cy="525703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повышать </a:t>
            </a: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уровень физической, технической, тактической, теоретической и психологической подготовленности;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изучить правила безопасности при занятиях видом спорта ”баскетбол” и успешно применять их в ходе  проведения  учебно-тренировочных   занятий и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участия в спортивных соревнованиях;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соблюдать режим учебно-тренировочных занятий;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изучить основные методы саморегуляции и самоконтроля;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овладеть общими  теоретическими  знаниями  о  правилах  вида  спорта ”баскетбол”;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изучить антидопинговые правила;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соблюдать антидопинговые правила и не иметь их нарушений;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ежегодно выполнять контрольно-переводные  нормативы  (испытания)  по видам спортивной подготовки;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принимать участие в официальных  спортивных  соревнованиях  не  ниже уровня спортивных  соревнований  муниципального  образования  на  первом, втором и третьем году;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принимать участие в официальных  спортивных  соревнованиях  не  ниже уровня спортивных соревнований субъекта Российской Федерации,  начиная  с четвертого года;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получить  уровень  спортивной  квалификации   (спортивный   разряд), необходимый  для  зачисления  и  перевода   на   этап   совершенствования спортивного мастерства.</a:t>
            </a: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503856" y="373677"/>
            <a:ext cx="9902135" cy="626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ru-RU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учебно-тренировочном </a:t>
            </a:r>
            <a:r>
              <a:rPr lang="ru-RU" sz="32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этапе</a:t>
            </a:r>
            <a:endParaRPr lang="ru-RU" sz="32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D2B7D731-045E-D8E2-EA4B-AC9488DA0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" y="258538"/>
            <a:ext cx="1735493" cy="1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21CB2BC-11D6-1483-67D8-B7FD50CB0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927" y="-1"/>
            <a:ext cx="0" cy="1115779"/>
          </a:xfrm>
          <a:prstGeom prst="line">
            <a:avLst/>
          </a:prstGeom>
          <a:noFill/>
          <a:ln w="190500" cmpd="thickThin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015487"/>
      </p:ext>
    </p:extLst>
  </p:cSld>
  <p:clrMapOvr>
    <a:masterClrMapping/>
  </p:clrMapOvr>
</p:sld>
</file>

<file path=ppt/theme/theme1.xml><?xml version="1.0" encoding="utf-8"?>
<a:theme xmlns:a="http://schemas.openxmlformats.org/drawingml/2006/main" name="ЮГУ">
  <a:themeElements>
    <a:clrScheme name="Югорский государственный университет">
      <a:dk1>
        <a:srgbClr val="00629B"/>
      </a:dk1>
      <a:lt1>
        <a:srgbClr val="FFFFFF"/>
      </a:lt1>
      <a:dk2>
        <a:srgbClr val="A7A8AA"/>
      </a:dk2>
      <a:lt2>
        <a:srgbClr val="FFFFFF"/>
      </a:lt2>
      <a:accent1>
        <a:srgbClr val="00629B"/>
      </a:accent1>
      <a:accent2>
        <a:srgbClr val="008755"/>
      </a:accent2>
      <a:accent3>
        <a:srgbClr val="6B3077"/>
      </a:accent3>
      <a:accent4>
        <a:srgbClr val="009CDE"/>
      </a:accent4>
      <a:accent5>
        <a:srgbClr val="FF6900"/>
      </a:accent5>
      <a:accent6>
        <a:srgbClr val="101820"/>
      </a:accent6>
      <a:hlink>
        <a:srgbClr val="A7A8AA"/>
      </a:hlink>
      <a:folHlink>
        <a:srgbClr val="6B3077"/>
      </a:folHlink>
    </a:clrScheme>
    <a:fontScheme name="Югорский государственный университет">
      <a:majorFont>
        <a:latin typeface="PT Sans Caption"/>
        <a:ea typeface=""/>
        <a:cs typeface=""/>
      </a:majorFont>
      <a:minorFont>
        <a:latin typeface="PT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Институт НиГ ЮГУ" id="{88FBCA68-7BA2-4158-8F69-5C6BDE420372}" vid="{B1EFACE3-71F5-4EAF-9BA4-797517F977BA}"/>
    </a:ext>
  </a:extLst>
</a:theme>
</file>

<file path=ppt/theme/theme2.xml><?xml version="1.0" encoding="utf-8"?>
<a:theme xmlns:a="http://schemas.openxmlformats.org/drawingml/2006/main" name="ЮГУ 2">
  <a:themeElements>
    <a:clrScheme name="Югорский государственный университет">
      <a:dk1>
        <a:srgbClr val="00629B"/>
      </a:dk1>
      <a:lt1>
        <a:srgbClr val="FFFFFF"/>
      </a:lt1>
      <a:dk2>
        <a:srgbClr val="A7A8AA"/>
      </a:dk2>
      <a:lt2>
        <a:srgbClr val="FFFFFF"/>
      </a:lt2>
      <a:accent1>
        <a:srgbClr val="00629B"/>
      </a:accent1>
      <a:accent2>
        <a:srgbClr val="008755"/>
      </a:accent2>
      <a:accent3>
        <a:srgbClr val="6B3077"/>
      </a:accent3>
      <a:accent4>
        <a:srgbClr val="009CDE"/>
      </a:accent4>
      <a:accent5>
        <a:srgbClr val="FF6900"/>
      </a:accent5>
      <a:accent6>
        <a:srgbClr val="101820"/>
      </a:accent6>
      <a:hlink>
        <a:srgbClr val="A7A8AA"/>
      </a:hlink>
      <a:folHlink>
        <a:srgbClr val="6B3077"/>
      </a:folHlink>
    </a:clrScheme>
    <a:fontScheme name="Югорский государственный университет">
      <a:majorFont>
        <a:latin typeface="PT Sans Caption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Основной стиль презентации ЮГУ" id="{B2664E47-FE78-4B88-BD0E-9E9779EFC41A}" vid="{6E68C8F9-5164-46F7-AE45-8167F9538A7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Институт НиГ ЮГУ</Template>
  <TotalTime>5831</TotalTime>
  <Words>1041</Words>
  <Application>Microsoft Office PowerPoint</Application>
  <PresentationFormat>Широкоэкранный</PresentationFormat>
  <Paragraphs>104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PT Sans</vt:lpstr>
      <vt:lpstr>PT Sans Caption</vt:lpstr>
      <vt:lpstr>Segoe UI Black</vt:lpstr>
      <vt:lpstr>Tahoma</vt:lpstr>
      <vt:lpstr>Verdana</vt:lpstr>
      <vt:lpstr>Wingdings</vt:lpstr>
      <vt:lpstr>ЮГУ</vt:lpstr>
      <vt:lpstr>ЮГУ 2</vt:lpstr>
      <vt:lpstr>Совет  спортивных методистов </vt:lpstr>
      <vt:lpstr>Совет  спортивных методистов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Rudolf Fink</dc:creator>
  <cp:lastModifiedBy>1</cp:lastModifiedBy>
  <cp:revision>2698</cp:revision>
  <cp:lastPrinted>2022-01-24T04:15:24Z</cp:lastPrinted>
  <dcterms:created xsi:type="dcterms:W3CDTF">2019-03-10T22:10:48Z</dcterms:created>
  <dcterms:modified xsi:type="dcterms:W3CDTF">2023-02-03T10:11:37Z</dcterms:modified>
</cp:coreProperties>
</file>