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8" r:id="rId4"/>
    <p:sldId id="274" r:id="rId5"/>
    <p:sldId id="269" r:id="rId6"/>
    <p:sldId id="270" r:id="rId7"/>
    <p:sldId id="275" r:id="rId8"/>
    <p:sldId id="271" r:id="rId9"/>
    <p:sldId id="276" r:id="rId10"/>
    <p:sldId id="261" r:id="rId11"/>
    <p:sldId id="277" r:id="rId12"/>
    <p:sldId id="262" r:id="rId13"/>
    <p:sldId id="263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21079877531698E-4"/>
          <c:y val="1.3430775575925353E-4"/>
          <c:w val="0.88316568542349805"/>
          <c:h val="0.85159136298728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7.5672748610600667E-3"/>
                  <c:y val="2.4160177027514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1A-4F65-926A-5F271BDCB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1835</c:v>
                </c:pt>
                <c:pt idx="3">
                  <c:v>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D-46F4-9247-DEF990220D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9.664070811005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68-4974-A4DD-E05D31DBFBCA}"/>
                </c:ext>
              </c:extLst>
            </c:dLbl>
            <c:dLbl>
              <c:idx val="3"/>
              <c:layout>
                <c:manualLayout>
                  <c:x val="-7.56727486106006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A-4F65-926A-5F271BDCB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1754</c:v>
                </c:pt>
                <c:pt idx="3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D-46F4-9247-DEF990220D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>
                <c:manualLayout>
                  <c:x val="-3.0888781795072781E-4"/>
                  <c:y val="5.6597592657132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DD-46F4-9247-DEF990220D41}"/>
                </c:ext>
              </c:extLst>
            </c:dLbl>
            <c:dLbl>
              <c:idx val="3"/>
              <c:layout>
                <c:manualLayout>
                  <c:x val="4.7874036691868673E-3"/>
                  <c:y val="9.664070811005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DD-46F4-9247-DEF990220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0</c:v>
                </c:pt>
                <c:pt idx="2">
                  <c:v>1647</c:v>
                </c:pt>
                <c:pt idx="3">
                  <c:v>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DD-46F4-9247-DEF990220D4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68-4974-A4DD-E05D31DBFBCA}"/>
                </c:ext>
              </c:extLst>
            </c:dLbl>
            <c:dLbl>
              <c:idx val="3"/>
              <c:layout>
                <c:manualLayout>
                  <c:x val="5.0345615914205452E-3"/>
                  <c:y val="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DD-46F4-9247-DEF990220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1923</c:v>
                </c:pt>
                <c:pt idx="3">
                  <c:v>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DD-46F4-9247-DEF990220D4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1349272516753508E-3"/>
                  <c:y val="8.0757769684647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DD-46F4-9247-DEF990220D41}"/>
                </c:ext>
              </c:extLst>
            </c:dLbl>
            <c:dLbl>
              <c:idx val="3"/>
              <c:layout>
                <c:manualLayout>
                  <c:x val="-1.5134549722120134E-3"/>
                  <c:y val="4.8320354055028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A-4F65-926A-5F271BDCB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1582</c:v>
                </c:pt>
                <c:pt idx="3">
                  <c:v>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DD-46F4-9247-DEF990220D4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033309833071874E-3"/>
                  <c:y val="1.290781237396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DD-46F4-9247-DEF990220D41}"/>
                </c:ext>
              </c:extLst>
            </c:dLbl>
            <c:dLbl>
              <c:idx val="3"/>
              <c:layout>
                <c:manualLayout>
                  <c:x val="-3.02690994442402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1A-4F65-926A-5F271BDCB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1092</c:v>
                </c:pt>
                <c:pt idx="3">
                  <c:v>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DD-46F4-9247-DEF990220D4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3975276580916931E-3"/>
                  <c:y val="-8.274194800273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DD-46F4-9247-DEF990220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1125</c:v>
                </c:pt>
                <c:pt idx="3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DD-46F4-9247-DEF990220D4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403649166360404E-3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89-4D4E-A03B-47775B767CC0}"/>
                </c:ext>
              </c:extLst>
            </c:dLbl>
            <c:dLbl>
              <c:idx val="2"/>
              <c:layout>
                <c:manualLayout>
                  <c:x val="3.0269099444239157E-3"/>
                  <c:y val="1.208008851375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D-4FE9-9275-280E10F45B04}"/>
                </c:ext>
              </c:extLst>
            </c:dLbl>
            <c:dLbl>
              <c:idx val="3"/>
              <c:layout>
                <c:manualLayout>
                  <c:x val="4.5403649166360404E-3"/>
                  <c:y val="9.664070811005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D-4FE9-9275-280E10F45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1268</c:v>
                </c:pt>
                <c:pt idx="3">
                  <c:v>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6D-4FE9-9275-280E10F45B0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672748610600667E-3"/>
                  <c:y val="4.8320354055028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9-4D4E-A03B-47775B767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14</c:v>
                </c:pt>
                <c:pt idx="1">
                  <c:v>0</c:v>
                </c:pt>
                <c:pt idx="2">
                  <c:v>1399</c:v>
                </c:pt>
                <c:pt idx="3">
                  <c:v>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9-4D4E-A03B-47775B767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019904"/>
        <c:axId val="67021440"/>
        <c:axId val="0"/>
      </c:bar3DChart>
      <c:catAx>
        <c:axId val="6701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ru-RU"/>
          </a:p>
        </c:txPr>
        <c:crossAx val="67021440"/>
        <c:crosses val="autoZero"/>
        <c:auto val="1"/>
        <c:lblAlgn val="ctr"/>
        <c:lblOffset val="100"/>
        <c:noMultiLvlLbl val="0"/>
      </c:catAx>
      <c:valAx>
        <c:axId val="67021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7019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9501651453464959"/>
          <c:y val="1.3825518625784346E-2"/>
          <c:w val="0.10138658692784848"/>
          <c:h val="0.58037215804027864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2.1489015261981145E-2"/>
          <c:y val="6.9567736192275548E-2"/>
          <c:w val="0.87962088072324296"/>
          <c:h val="0.81040885808010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5237435598328166E-3"/>
                  <c:y val="-5.0205889884649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BE-426E-9E63-9CCF48021023}"/>
                </c:ext>
              </c:extLst>
            </c:dLbl>
            <c:dLbl>
              <c:idx val="5"/>
              <c:layout>
                <c:manualLayout>
                  <c:x val="9.2592592592594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BE-426E-9E63-9CCF48021023}"/>
                </c:ext>
              </c:extLst>
            </c:dLbl>
            <c:dLbl>
              <c:idx val="6"/>
              <c:layout>
                <c:manualLayout>
                  <c:x val="-9.259259259259401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BE-426E-9E63-9CCF48021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E-426E-9E63-9CCF480210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864197530864057E-3"/>
                  <c:y val="-5.991432099643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BE-426E-9E63-9CCF48021023}"/>
                </c:ext>
              </c:extLst>
            </c:dLbl>
            <c:dLbl>
              <c:idx val="1"/>
              <c:layout>
                <c:manualLayout>
                  <c:x val="-1.5432098765431816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BE-426E-9E63-9CCF48021023}"/>
                </c:ext>
              </c:extLst>
            </c:dLbl>
            <c:dLbl>
              <c:idx val="3"/>
              <c:layout>
                <c:manualLayout>
                  <c:x val="4.62962962962965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BE-426E-9E63-9CCF48021023}"/>
                </c:ext>
              </c:extLst>
            </c:dLbl>
            <c:dLbl>
              <c:idx val="4"/>
              <c:layout>
                <c:manualLayout>
                  <c:x val="-4.62962962962962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BE-426E-9E63-9CCF48021023}"/>
                </c:ext>
              </c:extLst>
            </c:dLbl>
            <c:dLbl>
              <c:idx val="5"/>
              <c:layout>
                <c:manualLayout>
                  <c:x val="1.3888888888889039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BE-426E-9E63-9CCF48021023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BE-426E-9E63-9CCF48021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BE-426E-9E63-9CCF480210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543209876543195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BE-426E-9E63-9CCF48021023}"/>
                </c:ext>
              </c:extLst>
            </c:dLbl>
            <c:dLbl>
              <c:idx val="1"/>
              <c:layout>
                <c:manualLayout>
                  <c:x val="0"/>
                  <c:y val="1.122413064357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BE-426E-9E63-9CCF48021023}"/>
                </c:ext>
              </c:extLst>
            </c:dLbl>
            <c:dLbl>
              <c:idx val="4"/>
              <c:layout>
                <c:manualLayout>
                  <c:x val="-4.6296296296296294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BE-426E-9E63-9CCF48021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58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FBE-426E-9E63-9CCF480210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864197530864196E-3"/>
                  <c:y val="1.683619596536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BE-426E-9E63-9CCF48021023}"/>
                </c:ext>
              </c:extLst>
            </c:dLbl>
            <c:dLbl>
              <c:idx val="1"/>
              <c:layout>
                <c:manualLayout>
                  <c:x val="0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BE-426E-9E63-9CCF48021023}"/>
                </c:ext>
              </c:extLst>
            </c:dLbl>
            <c:dLbl>
              <c:idx val="4"/>
              <c:layout>
                <c:manualLayout>
                  <c:x val="-3.0864197530864196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BE-426E-9E63-9CCF48021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FBE-426E-9E63-9CCF4802102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0864197530864244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FBE-426E-9E63-9CCF48021023}"/>
                </c:ext>
              </c:extLst>
            </c:dLbl>
            <c:dLbl>
              <c:idx val="3"/>
              <c:layout>
                <c:manualLayout>
                  <c:x val="1.5432098765432126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BE-426E-9E63-9CCF48021023}"/>
                </c:ext>
              </c:extLst>
            </c:dLbl>
            <c:dLbl>
              <c:idx val="4"/>
              <c:layout>
                <c:manualLayout>
                  <c:x val="4.6296296296296372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FBE-426E-9E63-9CCF48021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66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FBE-426E-9E63-9CCF4802102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45927120022215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A2-4A24-B885-18D881B3DE7B}"/>
                </c:ext>
              </c:extLst>
            </c:dLbl>
            <c:dLbl>
              <c:idx val="1"/>
              <c:layout>
                <c:manualLayout>
                  <c:x val="7.716049382716049E-3"/>
                  <c:y val="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8-47EC-B5C4-810184B9A81C}"/>
                </c:ext>
              </c:extLst>
            </c:dLbl>
            <c:dLbl>
              <c:idx val="4"/>
              <c:layout>
                <c:manualLayout>
                  <c:x val="5.40123456790123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529381743948664E-2"/>
                      <c:h val="6.05541848221030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98-4253-9C78-95903121C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39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FBE-426E-9E63-9CCF4802102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8-47EC-B5C4-810184B9A81C}"/>
                </c:ext>
              </c:extLst>
            </c:dLbl>
            <c:dLbl>
              <c:idx val="3"/>
              <c:layout>
                <c:manualLayout>
                  <c:x val="3.0864197530864196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8-47EC-B5C4-810184B9A81C}"/>
                </c:ext>
              </c:extLst>
            </c:dLbl>
            <c:dLbl>
              <c:idx val="4"/>
              <c:layout>
                <c:manualLayout>
                  <c:x val="3.0864197530864196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FBE-426E-9E63-9CCF48021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FBE-426E-9E63-9CCF4802102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5.612065321789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2-4A24-B885-18D881B3DE7B}"/>
                </c:ext>
              </c:extLst>
            </c:dLbl>
            <c:dLbl>
              <c:idx val="1"/>
              <c:layout>
                <c:manualLayout>
                  <c:x val="4.62962962962962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5-4B31-8A45-15167CF222FC}"/>
                </c:ext>
              </c:extLst>
            </c:dLbl>
            <c:dLbl>
              <c:idx val="3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D5-4B31-8A45-15167CF222FC}"/>
                </c:ext>
              </c:extLst>
            </c:dLbl>
            <c:dLbl>
              <c:idx val="4"/>
              <c:layout>
                <c:manualLayout>
                  <c:x val="3.0864197530864196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5-4B31-8A45-15167CF22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39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5-4B31-8A45-15167CF222F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A2-4A24-B885-18D881B3D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 ЧР)</c:v>
                </c:pt>
                <c:pt idx="2">
                  <c:v>серебро (ПР,ЧР)</c:v>
                </c:pt>
                <c:pt idx="3">
                  <c:v>бронза (ПР, 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21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2-4A24-B885-18D881B3D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599104"/>
        <c:axId val="77600640"/>
        <c:axId val="0"/>
      </c:bar3DChart>
      <c:catAx>
        <c:axId val="7759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solidFill>
                  <a:schemeClr val="tx1"/>
                </a:solidFill>
              </a:defRPr>
            </a:pPr>
            <a:endParaRPr lang="ru-RU"/>
          </a:p>
        </c:txPr>
        <c:crossAx val="77600640"/>
        <c:crosses val="autoZero"/>
        <c:auto val="1"/>
        <c:lblAlgn val="ctr"/>
        <c:lblOffset val="100"/>
        <c:noMultiLvlLbl val="0"/>
      </c:catAx>
      <c:valAx>
        <c:axId val="77600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7599104"/>
        <c:crosses val="autoZero"/>
        <c:crossBetween val="between"/>
      </c:valAx>
    </c:plotArea>
    <c:legend>
      <c:legendPos val="r"/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901159230096238"/>
          <c:y val="1.6568849546494308E-2"/>
          <c:w val="9.8840769903762032E-2"/>
          <c:h val="0.67406096779845526"/>
        </c:manualLayout>
      </c:layout>
      <c:overlay val="0"/>
      <c:spPr>
        <a:ln>
          <a:noFill/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6242101681734208E-2"/>
          <c:y val="4.5382165077354805E-2"/>
          <c:w val="0.8116103630761895"/>
          <c:h val="0.85544339678844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151258870418981E-7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51-4FC8-88B4-0B80CB211D98}"/>
                </c:ext>
              </c:extLst>
            </c:dLbl>
            <c:dLbl>
              <c:idx val="5"/>
              <c:layout>
                <c:manualLayout>
                  <c:x val="9.25925925925939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51-4FC8-88B4-0B80CB211D98}"/>
                </c:ext>
              </c:extLst>
            </c:dLbl>
            <c:dLbl>
              <c:idx val="6"/>
              <c:layout>
                <c:manualLayout>
                  <c:x val="-9.2592592592593975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51-4FC8-88B4-0B80CB21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1-4FC8-88B4-0B80CB211D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18B1B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2.6492088051643767E-3"/>
                  <c:y val="2.9467771975658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51-4FC8-88B4-0B80CB211D98}"/>
                </c:ext>
              </c:extLst>
            </c:dLbl>
            <c:dLbl>
              <c:idx val="3"/>
              <c:layout>
                <c:manualLayout>
                  <c:x val="1.54320987654321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51-4FC8-88B4-0B80CB211D98}"/>
                </c:ext>
              </c:extLst>
            </c:dLbl>
            <c:dLbl>
              <c:idx val="4"/>
              <c:layout>
                <c:manualLayout>
                  <c:x val="1.54320987654321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51-4FC8-88B4-0B80CB211D98}"/>
                </c:ext>
              </c:extLst>
            </c:dLbl>
            <c:dLbl>
              <c:idx val="5"/>
              <c:layout>
                <c:manualLayout>
                  <c:x val="1.3888888888889034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51-4FC8-88B4-0B80CB211D98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51-4FC8-88B4-0B80CB21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51-4FC8-88B4-0B80CB211D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8677933707456174E-3"/>
                  <c:y val="-9.1718472243005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AA-410F-9D62-98B414D3C744}"/>
                </c:ext>
              </c:extLst>
            </c:dLbl>
            <c:dLbl>
              <c:idx val="3"/>
              <c:layout>
                <c:manualLayout>
                  <c:x val="0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51-4FC8-88B4-0B80CB21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351-4FC8-88B4-0B80CB211D9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dLbl>
              <c:idx val="2"/>
              <c:layout>
                <c:manualLayout>
                  <c:x val="3.0864197530864872E-3"/>
                  <c:y val="1.122413064357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51-4FC8-88B4-0B80CB211D98}"/>
                </c:ext>
              </c:extLst>
            </c:dLbl>
            <c:dLbl>
              <c:idx val="4"/>
              <c:layout>
                <c:manualLayout>
                  <c:x val="3.6458234541237818E-3"/>
                  <c:y val="-7.190490296713214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51-4FC8-88B4-0B80CB21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351-4FC8-88B4-0B80CB211D9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351-4FC8-88B4-0B80CB211D9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51-4FC8-88B4-0B80CB21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351-4FC8-88B4-0B80CB211D9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351-4FC8-88B4-0B80CB211D9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9-40B8-ADE9-E9B7237045F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0-4E44-8E06-0A966F072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782848"/>
        <c:axId val="78784384"/>
        <c:axId val="0"/>
      </c:bar3DChart>
      <c:catAx>
        <c:axId val="7878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i="1">
                <a:solidFill>
                  <a:schemeClr val="tx1"/>
                </a:solidFill>
              </a:defRPr>
            </a:pPr>
            <a:endParaRPr lang="ru-RU"/>
          </a:p>
        </c:txPr>
        <c:crossAx val="78784384"/>
        <c:crosses val="autoZero"/>
        <c:auto val="1"/>
        <c:lblAlgn val="ctr"/>
        <c:lblOffset val="100"/>
        <c:noMultiLvlLbl val="0"/>
      </c:catAx>
      <c:valAx>
        <c:axId val="78784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878284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516768236230303"/>
          <c:y val="6.7771447467225143E-3"/>
          <c:w val="9.6056964763626088E-2"/>
          <c:h val="0.65678347410045679"/>
        </c:manualLayout>
      </c:layout>
      <c:overlay val="0"/>
      <c:spPr>
        <a:ln>
          <a:noFill/>
        </a:ln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74204540221942E-2"/>
          <c:y val="4.7543944891221934E-2"/>
          <c:w val="0.87896175806971499"/>
          <c:h val="0.8023885314164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3.8986738499792789E-3"/>
                  <c:y val="-2.2301436297504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CA-4EC0-B527-ECB274BA6502}"/>
                </c:ext>
              </c:extLst>
            </c:dLbl>
            <c:dLbl>
              <c:idx val="1"/>
              <c:layout>
                <c:manualLayout>
                  <c:x val="-3.8174011143344462E-3"/>
                  <c:y val="6.843551192222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CA-4EC0-B527-ECB274BA6502}"/>
                </c:ext>
              </c:extLst>
            </c:dLbl>
            <c:dLbl>
              <c:idx val="2"/>
              <c:layout>
                <c:manualLayout>
                  <c:x val="-1.6244186581940952E-3"/>
                  <c:y val="8.958355091976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CA-4EC0-B527-ECB274BA6502}"/>
                </c:ext>
              </c:extLst>
            </c:dLbl>
            <c:dLbl>
              <c:idx val="3"/>
              <c:layout>
                <c:manualLayout>
                  <c:x val="-4.0611042040798601E-3"/>
                  <c:y val="1.133035750775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A-4EC0-B527-ECB274BA6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7.87850531841415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CA-4EC0-B527-ECB274BA6502}"/>
                </c:ext>
              </c:extLst>
            </c:dLbl>
            <c:dLbl>
              <c:idx val="1"/>
              <c:layout>
                <c:manualLayout>
                  <c:x val="-2.1929824561403508E-3"/>
                  <c:y val="6.9970347699335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CA-4EC0-B527-ECB274BA6502}"/>
                </c:ext>
              </c:extLst>
            </c:dLbl>
            <c:dLbl>
              <c:idx val="2"/>
              <c:layout>
                <c:manualLayout>
                  <c:x val="-2.7615462540867674E-3"/>
                  <c:y val="9.0927667458303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CA-4EC0-B527-ECB274BA6502}"/>
                </c:ext>
              </c:extLst>
            </c:dLbl>
            <c:dLbl>
              <c:idx val="3"/>
              <c:layout>
                <c:manualLayout>
                  <c:x val="-3.5736980245890315E-3"/>
                  <c:y val="1.4228745022000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CA-4EC0-B527-ECB274BA65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-1.023391812865497E-2"/>
                  <c:y val="1.153397299960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DCA-4EC0-B527-ECB274BA6502}"/>
                </c:ext>
              </c:extLst>
            </c:dLbl>
            <c:dLbl>
              <c:idx val="1"/>
              <c:layout>
                <c:manualLayout>
                  <c:x val="-5.847953216374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D2-4AEB-AD96-799ADEECCEFD}"/>
                </c:ext>
              </c:extLst>
            </c:dLbl>
            <c:dLbl>
              <c:idx val="2"/>
              <c:layout>
                <c:manualLayout>
                  <c:x val="1.4619883040935672E-3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CA-4EC0-B527-ECB274BA6502}"/>
                </c:ext>
              </c:extLst>
            </c:dLbl>
            <c:dLbl>
              <c:idx val="3"/>
              <c:layout>
                <c:manualLayout>
                  <c:x val="-1.4619883040936745E-3"/>
                  <c:y val="1.153397299960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CA-4EC0-B527-ECB274BA65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510EB"/>
            </a:solidFill>
          </c:spPr>
          <c:invertIfNegative val="0"/>
          <c:dLbls>
            <c:dLbl>
              <c:idx val="0"/>
              <c:layout>
                <c:manualLayout>
                  <c:x val="-1.4619883040935672E-3"/>
                  <c:y val="2.3067945999209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CA-4EC0-B527-ECB274BA6502}"/>
                </c:ext>
              </c:extLst>
            </c:dLbl>
            <c:dLbl>
              <c:idx val="1"/>
              <c:layout>
                <c:manualLayout>
                  <c:x val="4.38596491228064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DCA-4EC0-B527-ECB274BA6502}"/>
                </c:ext>
              </c:extLst>
            </c:dLbl>
            <c:dLbl>
              <c:idx val="2"/>
              <c:layout>
                <c:manualLayout>
                  <c:x val="-5.8479532163743762E-3"/>
                  <c:y val="1.153397299960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CA-4EC0-B527-ECB274BA6502}"/>
                </c:ext>
              </c:extLst>
            </c:dLbl>
            <c:dLbl>
              <c:idx val="3"/>
              <c:layout>
                <c:manualLayout>
                  <c:x val="1.4619883040935672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DCA-4EC0-B527-ECB274BA650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02809280042091E-17"/>
                  <c:y val="1.153397299960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CA-4EC0-B527-ECB274BA6502}"/>
                </c:ext>
              </c:extLst>
            </c:dLbl>
            <c:dLbl>
              <c:idx val="1"/>
              <c:layout>
                <c:manualLayout>
                  <c:x val="-2.9239766081871881E-3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CA-4EC0-B527-ECB274BA6502}"/>
                </c:ext>
              </c:extLst>
            </c:dLbl>
            <c:dLbl>
              <c:idx val="2"/>
              <c:layout>
                <c:manualLayout>
                  <c:x val="-2.9239766081871343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DCA-4EC0-B527-ECB274BA6502}"/>
                </c:ext>
              </c:extLst>
            </c:dLbl>
            <c:dLbl>
              <c:idx val="3"/>
              <c:layout>
                <c:manualLayout>
                  <c:x val="2.9239766081871343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DCA-4EC0-B527-ECB274BA650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3605618560084181E-17"/>
                  <c:y val="9.227178399683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DCA-4EC0-B527-ECB274BA6502}"/>
                </c:ext>
              </c:extLst>
            </c:dLbl>
            <c:dLbl>
              <c:idx val="2"/>
              <c:layout>
                <c:manualLayout>
                  <c:x val="0"/>
                  <c:y val="9.227178399683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DCA-4EC0-B527-ECB274BA6502}"/>
                </c:ext>
              </c:extLst>
            </c:dLbl>
            <c:dLbl>
              <c:idx val="3"/>
              <c:layout>
                <c:manualLayout>
                  <c:x val="-1.0721123712016836E-16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DCA-4EC0-B527-ECB274BA650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2.9239766081871343E-3"/>
                  <c:y val="9.227178399683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DCA-4EC0-B527-ECB274BA6502}"/>
                </c:ext>
              </c:extLst>
            </c:dLbl>
            <c:dLbl>
              <c:idx val="2"/>
              <c:layout>
                <c:manualLayout>
                  <c:x val="1.4619883040935672E-3"/>
                  <c:y val="1.153397299960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DCA-4EC0-B527-ECB274BA6502}"/>
                </c:ext>
              </c:extLst>
            </c:dLbl>
            <c:dLbl>
              <c:idx val="3"/>
              <c:layout>
                <c:manualLayout>
                  <c:x val="-1.0721123712016836E-16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DCA-4EC0-B527-ECB274BA650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C-4446-A2CC-C7BD4CF77C1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D-4922-A6DE-95DC1925B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794432"/>
        <c:axId val="129795968"/>
        <c:axId val="0"/>
      </c:bar3DChart>
      <c:catAx>
        <c:axId val="12979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29795968"/>
        <c:crosses val="autoZero"/>
        <c:auto val="1"/>
        <c:lblAlgn val="ctr"/>
        <c:lblOffset val="100"/>
        <c:noMultiLvlLbl val="0"/>
      </c:catAx>
      <c:valAx>
        <c:axId val="1297959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9794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732352534880499"/>
          <c:y val="5.2471766741289366E-2"/>
          <c:w val="9.7938826725606665E-2"/>
          <c:h val="0.5541347476829883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0023084813522"/>
          <c:y val="2.7754511051739018E-2"/>
          <c:w val="0.84819852623685943"/>
          <c:h val="0.5097526212814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2.7754511051739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B9-4B5F-8BB3-6E44AED64556}"/>
                </c:ext>
              </c:extLst>
            </c:dLbl>
            <c:dLbl>
              <c:idx val="5"/>
              <c:layout>
                <c:manualLayout>
                  <c:x val="-5.0155759302906036E-3"/>
                  <c:y val="1.2615686841699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50-4780-9F89-99DB24B856E2}"/>
                </c:ext>
              </c:extLst>
            </c:dLbl>
            <c:dLbl>
              <c:idx val="6"/>
              <c:layout>
                <c:manualLayout>
                  <c:x val="-6.4494250912545204E-3"/>
                  <c:y val="1.2418802658075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3-4AE3-94BE-EDDD22D86544}"/>
                </c:ext>
              </c:extLst>
            </c:dLbl>
            <c:dLbl>
              <c:idx val="8"/>
              <c:layout>
                <c:manualLayout>
                  <c:x val="-5.0155759302907259E-3"/>
                  <c:y val="1.5138824210039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3-4AE3-94BE-EDDD22D86544}"/>
                </c:ext>
              </c:extLst>
            </c:dLbl>
            <c:dLbl>
              <c:idx val="12"/>
              <c:layout>
                <c:manualLayout>
                  <c:x val="-3.3437172868604021E-3"/>
                  <c:y val="4.2893335261778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B9-4B5F-8BB3-6E44AED64556}"/>
                </c:ext>
              </c:extLst>
            </c:dLbl>
            <c:dLbl>
              <c:idx val="15"/>
              <c:layout>
                <c:manualLayout>
                  <c:x val="-8.60338011223685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53-4AE3-94BE-EDDD22D86544}"/>
                </c:ext>
              </c:extLst>
            </c:dLbl>
            <c:dLbl>
              <c:idx val="17"/>
              <c:layout>
                <c:manualLayout>
                  <c:x val="4.3016900561184263E-3"/>
                  <c:y val="-4.9528658763921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53-4AE3-94BE-EDDD22D86544}"/>
                </c:ext>
              </c:extLst>
            </c:dLbl>
            <c:dLbl>
              <c:idx val="18"/>
              <c:layout>
                <c:manualLayout>
                  <c:x val="-1.43389668537280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53-4AE3-94BE-EDDD22D86544}"/>
                </c:ext>
              </c:extLst>
            </c:dLbl>
            <c:dLbl>
              <c:idx val="19"/>
              <c:layout>
                <c:manualLayout>
                  <c:x val="1.2905070168355277E-2"/>
                  <c:y val="2.47643293819603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53-4AE3-94BE-EDDD22D86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Березовский район, МАУ "СШ "Виктория"</c:v>
                </c:pt>
                <c:pt idx="1">
                  <c:v>Когалым, МАУ "СШ "Дворец спорта"</c:v>
                </c:pt>
                <c:pt idx="2">
                  <c:v>Лангепас, ЛГ МАУ "Спортивный комплекс"</c:v>
                </c:pt>
                <c:pt idx="3">
                  <c:v>Нефтеюганск, МОО "Федерация шахмат города Нефтеюганска"</c:v>
                </c:pt>
                <c:pt idx="4">
                  <c:v>Нефтеюганский район, АНО "Центр развития ФКиС "Во славу спорта"</c:v>
                </c:pt>
                <c:pt idx="5">
                  <c:v>Нижневартовск, МАУ "СШ"</c:v>
                </c:pt>
                <c:pt idx="6">
                  <c:v>Нягань, МАУ "СШ им. А.Ф. Орловского"</c:v>
                </c:pt>
                <c:pt idx="7">
                  <c:v>Пыть-Ях, МАУ "Спорткомплекс"</c:v>
                </c:pt>
                <c:pt idx="8">
                  <c:v>Радужный, МАУ СШОР "Юность"</c:v>
                </c:pt>
                <c:pt idx="9">
                  <c:v>Сургут, МБУ СП СШОР № 1</c:v>
                </c:pt>
                <c:pt idx="10">
                  <c:v>Сургутский район, МБУ СП "СШ № 1"</c:v>
                </c:pt>
                <c:pt idx="11">
                  <c:v>Урай, МАУ "СШ "Старт"</c:v>
                </c:pt>
                <c:pt idx="12">
                  <c:v>Ханты-Мансийск, АУ "Югорская шахматная академия"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</c:v>
                </c:pt>
                <c:pt idx="2">
                  <c:v>96.7</c:v>
                </c:pt>
                <c:pt idx="5">
                  <c:v>90</c:v>
                </c:pt>
                <c:pt idx="6">
                  <c:v>80</c:v>
                </c:pt>
                <c:pt idx="7">
                  <c:v>80</c:v>
                </c:pt>
                <c:pt idx="8">
                  <c:v>50</c:v>
                </c:pt>
                <c:pt idx="9">
                  <c:v>70</c:v>
                </c:pt>
                <c:pt idx="10">
                  <c:v>100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53-4AE3-94BE-EDDD22D865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874345737208043E-3"/>
                  <c:y val="2.52313736833990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50-4780-9F89-99DB24B856E2}"/>
                </c:ext>
              </c:extLst>
            </c:dLbl>
            <c:dLbl>
              <c:idx val="2"/>
              <c:layout>
                <c:manualLayout>
                  <c:x val="1.1703010504011407E-2"/>
                  <c:y val="2.52313736833991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50-4780-9F89-99DB24B856E2}"/>
                </c:ext>
              </c:extLst>
            </c:dLbl>
            <c:dLbl>
              <c:idx val="3"/>
              <c:layout>
                <c:manualLayout>
                  <c:x val="8.3592932171510058E-3"/>
                  <c:y val="1.5138824210039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9-4B5F-8BB3-6E44AED64556}"/>
                </c:ext>
              </c:extLst>
            </c:dLbl>
            <c:dLbl>
              <c:idx val="10"/>
              <c:layout>
                <c:manualLayout>
                  <c:x val="8.3592932171508826E-3"/>
                  <c:y val="5.0462747366798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50-4780-9F89-99DB24B856E2}"/>
                </c:ext>
              </c:extLst>
            </c:dLbl>
            <c:dLbl>
              <c:idx val="11"/>
              <c:layout>
                <c:manualLayout>
                  <c:x val="-1.0031151860581329E-2"/>
                  <c:y val="1.76619615783793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50-4780-9F89-99DB24B856E2}"/>
                </c:ext>
              </c:extLst>
            </c:dLbl>
            <c:dLbl>
              <c:idx val="12"/>
              <c:layout>
                <c:manualLayout>
                  <c:x val="0"/>
                  <c:y val="1.5138824210039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50-4780-9F89-99DB24B85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Березовский район, МАУ "СШ "Виктория"</c:v>
                </c:pt>
                <c:pt idx="1">
                  <c:v>Когалым, МАУ "СШ "Дворец спорта"</c:v>
                </c:pt>
                <c:pt idx="2">
                  <c:v>Лангепас, ЛГ МАУ "Спортивный комплекс"</c:v>
                </c:pt>
                <c:pt idx="3">
                  <c:v>Нефтеюганск, МОО "Федерация шахмат города Нефтеюганска"</c:v>
                </c:pt>
                <c:pt idx="4">
                  <c:v>Нефтеюганский район, АНО "Центр развития ФКиС "Во славу спорта"</c:v>
                </c:pt>
                <c:pt idx="5">
                  <c:v>Нижневартовск, МАУ "СШ"</c:v>
                </c:pt>
                <c:pt idx="6">
                  <c:v>Нягань, МАУ "СШ им. А.Ф. Орловского"</c:v>
                </c:pt>
                <c:pt idx="7">
                  <c:v>Пыть-Ях, МАУ "Спорткомплекс"</c:v>
                </c:pt>
                <c:pt idx="8">
                  <c:v>Радужный, МАУ СШОР "Юность"</c:v>
                </c:pt>
                <c:pt idx="9">
                  <c:v>Сургут, МБУ СП СШОР № 1</c:v>
                </c:pt>
                <c:pt idx="10">
                  <c:v>Сургутский район, МБУ СП "СШ № 1"</c:v>
                </c:pt>
                <c:pt idx="11">
                  <c:v>Урай, МАУ "СШ "Старт"</c:v>
                </c:pt>
                <c:pt idx="12">
                  <c:v>Ханты-Мансийск, АУ "Югорская шахматная академия"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95</c:v>
                </c:pt>
                <c:pt idx="1">
                  <c:v>80</c:v>
                </c:pt>
                <c:pt idx="2">
                  <c:v>96.7</c:v>
                </c:pt>
                <c:pt idx="3">
                  <c:v>100</c:v>
                </c:pt>
                <c:pt idx="4">
                  <c:v>80</c:v>
                </c:pt>
                <c:pt idx="5">
                  <c:v>97.1</c:v>
                </c:pt>
                <c:pt idx="6">
                  <c:v>100</c:v>
                </c:pt>
                <c:pt idx="7">
                  <c:v>39.6</c:v>
                </c:pt>
                <c:pt idx="8">
                  <c:v>55</c:v>
                </c:pt>
                <c:pt idx="9">
                  <c:v>100</c:v>
                </c:pt>
                <c:pt idx="10">
                  <c:v>80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0-4780-9F89-99DB24B85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920544"/>
        <c:axId val="532923824"/>
      </c:barChart>
      <c:catAx>
        <c:axId val="5329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923824"/>
        <c:crosses val="autoZero"/>
        <c:auto val="1"/>
        <c:lblAlgn val="ctr"/>
        <c:lblOffset val="100"/>
        <c:noMultiLvlLbl val="0"/>
      </c:catAx>
      <c:valAx>
        <c:axId val="53292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29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35555488440875E-2"/>
          <c:y val="2.9394882050142578E-2"/>
          <c:w val="0.96232888902311831"/>
          <c:h val="0.531665883925354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программе спортивной подготовки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06034365357255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72-4266-B34E-368EF7B5D79C}"/>
                </c:ext>
              </c:extLst>
            </c:dLbl>
            <c:dLbl>
              <c:idx val="3"/>
              <c:layout>
                <c:manualLayout>
                  <c:x val="1.8870610924568252E-3"/>
                  <c:y val="-1.8927108457483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5-4BAC-82F7-6C5A6A2C9A5F}"/>
                </c:ext>
              </c:extLst>
            </c:dLbl>
            <c:dLbl>
              <c:idx val="5"/>
              <c:layout>
                <c:manualLayout>
                  <c:x val="8.7368933117463758E-5"/>
                  <c:y val="-1.48193659485863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65-4BAC-82F7-6C5A6A2C9A5F}"/>
                </c:ext>
              </c:extLst>
            </c:dLbl>
            <c:dLbl>
              <c:idx val="7"/>
              <c:layout>
                <c:manualLayout>
                  <c:x val="0"/>
                  <c:y val="7.052165354329562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65-4BAC-82F7-6C5A6A2C9A5F}"/>
                </c:ext>
              </c:extLst>
            </c:dLbl>
            <c:dLbl>
              <c:idx val="9"/>
              <c:layout>
                <c:manualLayout>
                  <c:x val="-1.79961580232582E-3"/>
                  <c:y val="5.04222649096336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01087634253791E-2"/>
                      <c:h val="4.5329864782049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472-4266-B34E-368EF7B5D79C}"/>
                </c:ext>
              </c:extLst>
            </c:dLbl>
            <c:dLbl>
              <c:idx val="11"/>
              <c:layout>
                <c:manualLayout>
                  <c:x val="0"/>
                  <c:y val="-6.52288385826771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65-4BAC-82F7-6C5A6A2C9A5F}"/>
                </c:ext>
              </c:extLst>
            </c:dLbl>
            <c:dLbl>
              <c:idx val="12"/>
              <c:layout>
                <c:manualLayout>
                  <c:x val="1.7123232262217722E-3"/>
                  <c:y val="-1.38331404037544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35-4F01-BD14-CA1E2A445AB9}"/>
                </c:ext>
              </c:extLst>
            </c:dLbl>
            <c:dLbl>
              <c:idx val="18"/>
              <c:layout>
                <c:manualLayout>
                  <c:x val="0"/>
                  <c:y val="2.24852362204724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65-4BAC-82F7-6C5A6A2C9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Белоярский район</c:v>
                </c:pt>
                <c:pt idx="1">
                  <c:v>Березовский район</c:v>
                </c:pt>
                <c:pt idx="2">
                  <c:v>Когалым</c:v>
                </c:pt>
                <c:pt idx="3">
                  <c:v>Лангепас</c:v>
                </c:pt>
                <c:pt idx="4">
                  <c:v>Нефтеюганск</c:v>
                </c:pt>
                <c:pt idx="5">
                  <c:v>Нефтеюганский район</c:v>
                </c:pt>
                <c:pt idx="6">
                  <c:v>Нижневартовск</c:v>
                </c:pt>
                <c:pt idx="7">
                  <c:v>Нягань</c:v>
                </c:pt>
                <c:pt idx="8">
                  <c:v>Пыть-Ях</c:v>
                </c:pt>
                <c:pt idx="9">
                  <c:v>Радужный</c:v>
                </c:pt>
                <c:pt idx="10">
                  <c:v>Сургут</c:v>
                </c:pt>
                <c:pt idx="11">
                  <c:v>Сургутский район</c:v>
                </c:pt>
                <c:pt idx="12">
                  <c:v>Урай</c:v>
                </c:pt>
                <c:pt idx="13">
                  <c:v>Ханты-Мансийск (подвед. Депспорта Югры)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1">
                  <c:v>16</c:v>
                </c:pt>
                <c:pt idx="2">
                  <c:v>54</c:v>
                </c:pt>
                <c:pt idx="3">
                  <c:v>44</c:v>
                </c:pt>
                <c:pt idx="4">
                  <c:v>60</c:v>
                </c:pt>
                <c:pt idx="5">
                  <c:v>20</c:v>
                </c:pt>
                <c:pt idx="6">
                  <c:v>138</c:v>
                </c:pt>
                <c:pt idx="7">
                  <c:v>91</c:v>
                </c:pt>
                <c:pt idx="8">
                  <c:v>106</c:v>
                </c:pt>
                <c:pt idx="9">
                  <c:v>60</c:v>
                </c:pt>
                <c:pt idx="10">
                  <c:v>106</c:v>
                </c:pt>
                <c:pt idx="11">
                  <c:v>70</c:v>
                </c:pt>
                <c:pt idx="12">
                  <c:v>23</c:v>
                </c:pt>
                <c:pt idx="13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80-4AD3-B58C-C7EFB84DD9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общеразвивающим программам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6995299841967341E-3"/>
                  <c:y val="-1.56237696850405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81367376413957E-2"/>
                      <c:h val="3.7187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80-4AD3-B58C-C7EFB84DD9E0}"/>
                </c:ext>
              </c:extLst>
            </c:dLbl>
            <c:dLbl>
              <c:idx val="18"/>
              <c:layout>
                <c:manualLayout>
                  <c:x val="-3.5993733122623565E-3"/>
                  <c:y val="-2.500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80-4AD3-B58C-C7EFB84DD9E0}"/>
                </c:ext>
              </c:extLst>
            </c:dLbl>
            <c:dLbl>
              <c:idx val="21"/>
              <c:layout>
                <c:manualLayout>
                  <c:x val="-1.7996866561313101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80-4AD3-B58C-C7EFB84DD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Белоярский район</c:v>
                </c:pt>
                <c:pt idx="1">
                  <c:v>Березовский район</c:v>
                </c:pt>
                <c:pt idx="2">
                  <c:v>Когалым</c:v>
                </c:pt>
                <c:pt idx="3">
                  <c:v>Лангепас</c:v>
                </c:pt>
                <c:pt idx="4">
                  <c:v>Нефтеюганск</c:v>
                </c:pt>
                <c:pt idx="5">
                  <c:v>Нефтеюганский район</c:v>
                </c:pt>
                <c:pt idx="6">
                  <c:v>Нижневартовск</c:v>
                </c:pt>
                <c:pt idx="7">
                  <c:v>Нягань</c:v>
                </c:pt>
                <c:pt idx="8">
                  <c:v>Пыть-Ях</c:v>
                </c:pt>
                <c:pt idx="9">
                  <c:v>Радужный</c:v>
                </c:pt>
                <c:pt idx="10">
                  <c:v>Сургут</c:v>
                </c:pt>
                <c:pt idx="11">
                  <c:v>Сургутский район</c:v>
                </c:pt>
                <c:pt idx="12">
                  <c:v>Урай</c:v>
                </c:pt>
                <c:pt idx="13">
                  <c:v>Ханты-Мансийск (подвед. Депспорта Югры)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80-4AD3-B58C-C7EFB84DD9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спортивно-оздоровительных группах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0"/>
              <c:layout>
                <c:manualLayout>
                  <c:x val="-3.599373312262488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80-4AD3-B58C-C7EFB84DD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Белоярский район</c:v>
                </c:pt>
                <c:pt idx="1">
                  <c:v>Березовский район</c:v>
                </c:pt>
                <c:pt idx="2">
                  <c:v>Когалым</c:v>
                </c:pt>
                <c:pt idx="3">
                  <c:v>Лангепас</c:v>
                </c:pt>
                <c:pt idx="4">
                  <c:v>Нефтеюганск</c:v>
                </c:pt>
                <c:pt idx="5">
                  <c:v>Нефтеюганский район</c:v>
                </c:pt>
                <c:pt idx="6">
                  <c:v>Нижневартовск</c:v>
                </c:pt>
                <c:pt idx="7">
                  <c:v>Нягань</c:v>
                </c:pt>
                <c:pt idx="8">
                  <c:v>Пыть-Ях</c:v>
                </c:pt>
                <c:pt idx="9">
                  <c:v>Радужный</c:v>
                </c:pt>
                <c:pt idx="10">
                  <c:v>Сургут</c:v>
                </c:pt>
                <c:pt idx="11">
                  <c:v>Сургутский район</c:v>
                </c:pt>
                <c:pt idx="12">
                  <c:v>Урай</c:v>
                </c:pt>
                <c:pt idx="13">
                  <c:v>Ханты-Мансийск (подвед. Депспорта Югры)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2">
                  <c:v>26</c:v>
                </c:pt>
                <c:pt idx="9">
                  <c:v>57</c:v>
                </c:pt>
                <c:pt idx="11">
                  <c:v>20</c:v>
                </c:pt>
                <c:pt idx="1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80-4AD3-B58C-C7EFB84DD9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66934418290088"/>
          <c:y val="0.88646063737025849"/>
          <c:w val="0.43753485319322671"/>
          <c:h val="0.11185719507868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828236016104028E-2"/>
          <c:y val="7.8463056076206586E-2"/>
          <c:w val="0.8295383405371185"/>
          <c:h val="0.8325925029072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768166878457141E-2"/>
                  <c:y val="2.6932491371926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1E-41A3-88E2-8BE5F25AB796}"/>
                </c:ext>
              </c:extLst>
            </c:dLbl>
            <c:dLbl>
              <c:idx val="1"/>
              <c:layout>
                <c:manualLayout>
                  <c:x val="-4.7968108977348104E-3"/>
                  <c:y val="1.481712605409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E-41A3-88E2-8BE5F25AB796}"/>
                </c:ext>
              </c:extLst>
            </c:dLbl>
            <c:dLbl>
              <c:idx val="2"/>
              <c:layout>
                <c:manualLayout>
                  <c:x val="8.2883206980524367E-4"/>
                  <c:y val="6.1704613465887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1E-41A3-88E2-8BE5F25AB796}"/>
                </c:ext>
              </c:extLst>
            </c:dLbl>
            <c:dLbl>
              <c:idx val="3"/>
              <c:layout>
                <c:manualLayout>
                  <c:x val="5.358531591727801E-3"/>
                  <c:y val="7.6490157007644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E-41A3-88E2-8BE5F25AB796}"/>
                </c:ext>
              </c:extLst>
            </c:dLbl>
            <c:dLbl>
              <c:idx val="4"/>
              <c:layout>
                <c:manualLayout>
                  <c:x val="3.6372722254845438E-3"/>
                  <c:y val="9.9771620357594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1E-41A3-88E2-8BE5F25AB796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E-41A3-88E2-8BE5F25AB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1068</c:v>
                </c:pt>
                <c:pt idx="1">
                  <c:v>774</c:v>
                </c:pt>
                <c:pt idx="2">
                  <c:v>263</c:v>
                </c:pt>
                <c:pt idx="3">
                  <c:v>17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1E-41A3-88E2-8BE5F25AB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7142037128149912E-3"/>
                  <c:y val="-1.004816669115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1E-41A3-88E2-8BE5F25AB796}"/>
                </c:ext>
              </c:extLst>
            </c:dLbl>
            <c:dLbl>
              <c:idx val="1"/>
              <c:layout>
                <c:manualLayout>
                  <c:x val="4.1794297988054238E-3"/>
                  <c:y val="9.7840831305482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1E-41A3-88E2-8BE5F25AB796}"/>
                </c:ext>
              </c:extLst>
            </c:dLbl>
            <c:dLbl>
              <c:idx val="2"/>
              <c:layout>
                <c:manualLayout>
                  <c:x val="1.5579177269545007E-3"/>
                  <c:y val="2.2202058194250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1E-41A3-88E2-8BE5F25AB796}"/>
                </c:ext>
              </c:extLst>
            </c:dLbl>
            <c:dLbl>
              <c:idx val="3"/>
              <c:layout>
                <c:manualLayout>
                  <c:x val="4.8268446363102513E-3"/>
                  <c:y val="9.938635850496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1E-41A3-88E2-8BE5F25AB796}"/>
                </c:ext>
              </c:extLst>
            </c:dLbl>
            <c:dLbl>
              <c:idx val="4"/>
              <c:layout>
                <c:manualLayout>
                  <c:x val="4.8894479096678852E-3"/>
                  <c:y val="7.0908339933554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1E-41A3-88E2-8BE5F25AB796}"/>
                </c:ext>
              </c:extLst>
            </c:dLbl>
            <c:dLbl>
              <c:idx val="5"/>
              <c:layout>
                <c:manualLayout>
                  <c:x val="3.3419847105391636E-3"/>
                  <c:y val="-6.6515906834723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1E-41A3-88E2-8BE5F25AB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1137</c:v>
                </c:pt>
                <c:pt idx="1">
                  <c:v>905</c:v>
                </c:pt>
                <c:pt idx="2">
                  <c:v>217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A1E-41A3-88E2-8BE5F25AB7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111077605133823E-3"/>
                  <c:y val="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1E-41A3-88E2-8BE5F25AB796}"/>
                </c:ext>
              </c:extLst>
            </c:dLbl>
            <c:dLbl>
              <c:idx val="1"/>
              <c:layout>
                <c:manualLayout>
                  <c:x val="4.0868474931356836E-3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1E-41A3-88E2-8BE5F25AB796}"/>
                </c:ext>
              </c:extLst>
            </c:dLbl>
            <c:dLbl>
              <c:idx val="2"/>
              <c:layout>
                <c:manualLayout>
                  <c:x val="1.736965293097945E-3"/>
                  <c:y val="2.8446660048524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0062532734458E-2"/>
                      <c:h val="4.1560570330895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AA1E-41A3-88E2-8BE5F25AB796}"/>
                </c:ext>
              </c:extLst>
            </c:dLbl>
            <c:dLbl>
              <c:idx val="3"/>
              <c:layout>
                <c:manualLayout>
                  <c:x val="6.7740489151997957E-3"/>
                  <c:y val="2.8444420154032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1E-41A3-88E2-8BE5F25AB796}"/>
                </c:ext>
              </c:extLst>
            </c:dLbl>
            <c:dLbl>
              <c:idx val="4"/>
              <c:layout>
                <c:manualLayout>
                  <c:x val="5.1494498847570727E-3"/>
                  <c:y val="8.5339980145574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1E-41A3-88E2-8BE5F25AB796}"/>
                </c:ext>
              </c:extLst>
            </c:dLbl>
            <c:dLbl>
              <c:idx val="5"/>
              <c:layout>
                <c:manualLayout>
                  <c:x val="3.8621012912597136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1E-41A3-88E2-8BE5F25AB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1132</c:v>
                </c:pt>
                <c:pt idx="1">
                  <c:v>721</c:v>
                </c:pt>
                <c:pt idx="2">
                  <c:v>409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1E-41A3-88E2-8BE5F25AB7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364227607867201E-3"/>
                  <c:y val="8.5335500356591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1E-41A3-88E2-8BE5F25AB796}"/>
                </c:ext>
              </c:extLst>
            </c:dLbl>
            <c:dLbl>
              <c:idx val="1"/>
              <c:layout>
                <c:manualLayout>
                  <c:x val="6.3856440995092257E-3"/>
                  <c:y val="2.8442180259541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A1E-41A3-88E2-8BE5F25AB796}"/>
                </c:ext>
              </c:extLst>
            </c:dLbl>
            <c:dLbl>
              <c:idx val="2"/>
              <c:layout>
                <c:manualLayout>
                  <c:x val="3.1366664726846928E-3"/>
                  <c:y val="-2.844889994301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1E-41A3-88E2-8BE5F25AB796}"/>
                </c:ext>
              </c:extLst>
            </c:dLbl>
            <c:dLbl>
              <c:idx val="3"/>
              <c:layout>
                <c:manualLayout>
                  <c:x val="2.5747341941730752E-3"/>
                  <c:y val="1.1378664019410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1E-41A3-88E2-8BE5F25AB796}"/>
                </c:ext>
              </c:extLst>
            </c:dLbl>
            <c:dLbl>
              <c:idx val="4"/>
              <c:layout>
                <c:manualLayout>
                  <c:x val="5.2618712559274715E-3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1E-41A3-88E2-8BE5F25AB796}"/>
                </c:ext>
              </c:extLst>
            </c:dLbl>
            <c:dLbl>
              <c:idx val="5"/>
              <c:layout>
                <c:manualLayout>
                  <c:x val="5.1494683883461859E-3"/>
                  <c:y val="2.8446660048524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1E-41A3-88E2-8BE5F25AB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1023</c:v>
                </c:pt>
                <c:pt idx="1">
                  <c:v>530</c:v>
                </c:pt>
                <c:pt idx="2">
                  <c:v>493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A1E-41A3-88E2-8BE5F25AB79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915053530207397E-4"/>
                  <c:y val="8.5339980145574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A1E-41A3-88E2-8BE5F25AB796}"/>
                </c:ext>
              </c:extLst>
            </c:dLbl>
            <c:dLbl>
              <c:idx val="1"/>
              <c:layout>
                <c:manualLayout>
                  <c:x val="-7.2544849514080288E-4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1E-41A3-88E2-8BE5F25AB796}"/>
                </c:ext>
              </c:extLst>
            </c:dLbl>
            <c:dLbl>
              <c:idx val="2"/>
              <c:layout>
                <c:manualLayout>
                  <c:x val="4.1992688643061335E-3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3-403C-89A2-69B2C541E78C}"/>
                </c:ext>
              </c:extLst>
            </c:dLbl>
            <c:dLbl>
              <c:idx val="4"/>
              <c:layout>
                <c:manualLayout>
                  <c:x val="6.4368354854327939E-3"/>
                  <c:y val="8.533998014557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A1E-41A3-88E2-8BE5F25AB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607</c:v>
                </c:pt>
                <c:pt idx="1">
                  <c:v>371</c:v>
                </c:pt>
                <c:pt idx="2">
                  <c:v>226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A1E-41A3-88E2-8BE5F25AB79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997562881020275E-3"/>
                  <c:y val="2.8446660048524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23-403C-89A2-69B2C541E78C}"/>
                </c:ext>
              </c:extLst>
            </c:dLbl>
            <c:dLbl>
              <c:idx val="1"/>
              <c:layout>
                <c:manualLayout>
                  <c:x val="-1.39975628810202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23-403C-89A2-69B2C541E78C}"/>
                </c:ext>
              </c:extLst>
            </c:dLbl>
            <c:dLbl>
              <c:idx val="2"/>
              <c:layout>
                <c:manualLayout>
                  <c:x val="-2.799512576204055E-3"/>
                  <c:y val="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23-403C-89A2-69B2C541E78C}"/>
                </c:ext>
              </c:extLst>
            </c:dLbl>
            <c:dLbl>
              <c:idx val="3"/>
              <c:layout>
                <c:manualLayout>
                  <c:x val="2.799512576204055E-3"/>
                  <c:y val="2.8446660048524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23-403C-89A2-69B2C541E78C}"/>
                </c:ext>
              </c:extLst>
            </c:dLbl>
            <c:dLbl>
              <c:idx val="4"/>
              <c:layout>
                <c:manualLayout>
                  <c:x val="4.19926886430598E-3"/>
                  <c:y val="8.5339980145574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23-403C-89A2-69B2C541E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696</c:v>
                </c:pt>
                <c:pt idx="1">
                  <c:v>430</c:v>
                </c:pt>
                <c:pt idx="2">
                  <c:v>256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A1E-41A3-88E2-8BE5F25AB79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4.4751420917957972E-3"/>
                  <c:y val="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1E-41A3-88E2-8BE5F25AB796}"/>
                </c:ext>
              </c:extLst>
            </c:dLbl>
            <c:dLbl>
              <c:idx val="3"/>
              <c:layout>
                <c:manualLayout>
                  <c:x val="6.2120522763784627E-3"/>
                  <c:y val="-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A1E-41A3-88E2-8BE5F25AB796}"/>
                </c:ext>
              </c:extLst>
            </c:dLbl>
            <c:dLbl>
              <c:idx val="4"/>
              <c:layout>
                <c:manualLayout>
                  <c:x val="0"/>
                  <c:y val="8.5339980145574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46-4437-8874-3D301A3DD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753</c:v>
                </c:pt>
                <c:pt idx="1">
                  <c:v>472</c:v>
                </c:pt>
                <c:pt idx="2">
                  <c:v>276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A1E-41A3-88E2-8BE5F25AB79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998781440510137E-3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46-4437-8874-3D301A3DDE35}"/>
                </c:ext>
              </c:extLst>
            </c:dLbl>
            <c:dLbl>
              <c:idx val="1"/>
              <c:layout>
                <c:manualLayout>
                  <c:x val="2.799512576204055E-3"/>
                  <c:y val="1.422333002426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46-4437-8874-3D301A3DDE35}"/>
                </c:ext>
              </c:extLst>
            </c:dLbl>
            <c:dLbl>
              <c:idx val="2"/>
              <c:layout>
                <c:manualLayout>
                  <c:x val="6.9987814405100346E-3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46-4437-8874-3D301A3DDE35}"/>
                </c:ext>
              </c:extLst>
            </c:dLbl>
            <c:dLbl>
              <c:idx val="3"/>
              <c:layout>
                <c:manualLayout>
                  <c:x val="8.39853772861216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46-4437-8874-3D301A3DDE35}"/>
                </c:ext>
              </c:extLst>
            </c:dLbl>
            <c:dLbl>
              <c:idx val="4"/>
              <c:layout>
                <c:manualLayout>
                  <c:x val="-1.3997562881019247E-3"/>
                  <c:y val="-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46-4437-8874-3D301A3DD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941</c:v>
                </c:pt>
                <c:pt idx="1">
                  <c:v>662</c:v>
                </c:pt>
                <c:pt idx="2">
                  <c:v>279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6-4437-8874-3D301A3DDE3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9.7982940167140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C4-4ABF-8F3D-CD85F71D8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1176</c:v>
                </c:pt>
                <c:pt idx="1">
                  <c:v>824</c:v>
                </c:pt>
                <c:pt idx="2">
                  <c:v>350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4-4ABF-8F3D-CD85F71D8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939968"/>
        <c:axId val="69941504"/>
        <c:axId val="0"/>
      </c:bar3DChart>
      <c:catAx>
        <c:axId val="6993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41504"/>
        <c:crosses val="autoZero"/>
        <c:auto val="1"/>
        <c:lblAlgn val="ctr"/>
        <c:lblOffset val="100"/>
        <c:noMultiLvlLbl val="0"/>
      </c:catAx>
      <c:valAx>
        <c:axId val="69941504"/>
        <c:scaling>
          <c:orientation val="minMax"/>
        </c:scaling>
        <c:delete val="1"/>
        <c:axPos val="l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99399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816698497345102"/>
          <c:y val="0"/>
          <c:w val="9.3769894174015933E-2"/>
          <c:h val="0.68334141188613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9592325264897484E-2"/>
          <c:y val="5.0473457250976253E-2"/>
          <c:w val="0.79960909400213864"/>
          <c:h val="0.613153929892930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7.5706042078187308E-3"/>
                  <c:y val="5.7044943724201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F-4C74-A865-B818E687CDFC}"/>
                </c:ext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F-4C74-A865-B818E687CDFC}"/>
                </c:ext>
              </c:extLst>
            </c:dLbl>
            <c:dLbl>
              <c:idx val="3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F-4C74-A865-B818E687CDFC}"/>
                </c:ext>
              </c:extLst>
            </c:dLbl>
            <c:dLbl>
              <c:idx val="4"/>
              <c:layout>
                <c:manualLayout>
                  <c:x val="-1.096067685764998E-16"/>
                  <c:y val="1.085349491082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2-4E6C-A312-727191620221}"/>
                </c:ext>
              </c:extLst>
            </c:dLbl>
            <c:dLbl>
              <c:idx val="5"/>
              <c:layout>
                <c:manualLayout>
                  <c:x val="-4.6781525216596613E-3"/>
                  <c:y val="-5.041747498141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BF-4C74-A865-B818E687CDFC}"/>
                </c:ext>
              </c:extLst>
            </c:dLbl>
            <c:dLbl>
              <c:idx val="6"/>
              <c:layout>
                <c:manualLayout>
                  <c:x val="-3.2805912337423903E-3"/>
                  <c:y val="1.122420985334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574</c:v>
                </c:pt>
                <c:pt idx="1">
                  <c:v>2</c:v>
                </c:pt>
                <c:pt idx="2">
                  <c:v>0</c:v>
                </c:pt>
                <c:pt idx="3">
                  <c:v>8</c:v>
                </c:pt>
                <c:pt idx="4">
                  <c:v>33</c:v>
                </c:pt>
                <c:pt idx="5">
                  <c:v>83</c:v>
                </c:pt>
                <c:pt idx="6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BF-4C74-A865-B818E687C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2.6980288442527102E-3"/>
                  <c:y val="1.2748205538966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BF-4C74-A865-B818E687CDFC}"/>
                </c:ext>
              </c:extLst>
            </c:dLbl>
            <c:dLbl>
              <c:idx val="3"/>
              <c:layout>
                <c:manualLayout>
                  <c:x val="1.5432098765431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BF-4C74-A865-B818E687CDFC}"/>
                </c:ext>
              </c:extLst>
            </c:dLbl>
            <c:dLbl>
              <c:idx val="4"/>
              <c:layout>
                <c:manualLayout>
                  <c:x val="3.0379157494741637E-3"/>
                  <c:y val="1.036953935566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BF-4C74-A865-B818E687CDFC}"/>
                </c:ext>
              </c:extLst>
            </c:dLbl>
            <c:dLbl>
              <c:idx val="5"/>
              <c:layout>
                <c:manualLayout>
                  <c:x val="3.785243259223546E-3"/>
                  <c:y val="9.8741284892071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450379336382577E-2"/>
                      <c:h val="3.184754980849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0BF-4C74-A865-B818E687CDFC}"/>
                </c:ext>
              </c:extLst>
            </c:dLbl>
            <c:dLbl>
              <c:idx val="6"/>
              <c:layout>
                <c:manualLayout>
                  <c:x val="1.7374481931385058E-3"/>
                  <c:y val="7.5352666400487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390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11</c:v>
                </c:pt>
                <c:pt idx="5">
                  <c:v>41</c:v>
                </c:pt>
                <c:pt idx="6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BF-4C74-A865-B818E687CD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75000"/>
                    <a:tint val="66000"/>
                    <a:satMod val="160000"/>
                  </a:srgbClr>
                </a:gs>
                <a:gs pos="50000">
                  <a:srgbClr val="F79646">
                    <a:lumMod val="75000"/>
                    <a:tint val="44500"/>
                    <a:satMod val="160000"/>
                  </a:srgbClr>
                </a:gs>
                <a:gs pos="100000">
                  <a:srgbClr val="F79646">
                    <a:lumMod val="75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6403544615570022E-3"/>
                  <c:y val="1.3844829207011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BF-4C74-A865-B818E687CDFC}"/>
                </c:ext>
              </c:extLst>
            </c:dLbl>
            <c:dLbl>
              <c:idx val="3"/>
              <c:layout>
                <c:manualLayout>
                  <c:x val="1.4569944205822705E-4"/>
                  <c:y val="5.4267474554108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BF-4C74-A865-B818E687CDFC}"/>
                </c:ext>
              </c:extLst>
            </c:dLbl>
            <c:dLbl>
              <c:idx val="4"/>
              <c:layout>
                <c:manualLayout>
                  <c:x val="1.4946550194987751E-3"/>
                  <c:y val="1.09462196508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BF-4C74-A865-B818E687CDFC}"/>
                </c:ext>
              </c:extLst>
            </c:dLbl>
            <c:dLbl>
              <c:idx val="5"/>
              <c:layout>
                <c:manualLayout>
                  <c:x val="4.7267582321361655E-3"/>
                  <c:y val="1.378066872914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BF-4C74-A865-B818E687CDFC}"/>
                </c:ext>
              </c:extLst>
            </c:dLbl>
            <c:dLbl>
              <c:idx val="6"/>
              <c:layout>
                <c:manualLayout>
                  <c:x val="0"/>
                  <c:y val="1.385928406976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C-46EB-8906-929F7BB4D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407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27</c:v>
                </c:pt>
                <c:pt idx="6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BF-4C74-A865-B818E687CDF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4.678152521659552E-3"/>
                  <c:y val="8.6960423200840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BF-4C74-A865-B818E687CDFC}"/>
                </c:ext>
              </c:extLst>
            </c:dLbl>
            <c:dLbl>
              <c:idx val="3"/>
              <c:layout>
                <c:manualLayout>
                  <c:x val="1.5432098765432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BF-4C74-A865-B818E687CDFC}"/>
                </c:ext>
              </c:extLst>
            </c:dLbl>
            <c:dLbl>
              <c:idx val="4"/>
              <c:layout>
                <c:manualLayout>
                  <c:x val="3.0864197530864335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BF-4C74-A865-B818E687CDFC}"/>
                </c:ext>
              </c:extLst>
            </c:dLbl>
            <c:dLbl>
              <c:idx val="5"/>
              <c:layout>
                <c:manualLayout>
                  <c:x val="-1.925398119606296E-4"/>
                  <c:y val="2.4499057351717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BF-4C74-A865-B818E687CDFC}"/>
                </c:ext>
              </c:extLst>
            </c:dLbl>
            <c:dLbl>
              <c:idx val="6"/>
              <c:layout>
                <c:manualLayout>
                  <c:x val="-4.1440781532748718E-3"/>
                  <c:y val="1.067572654136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465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31</c:v>
                </c:pt>
                <c:pt idx="6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0BF-4C74-A865-B818E687CDF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2-4E6C-A312-727191620221}"/>
                </c:ext>
              </c:extLst>
            </c:dLbl>
            <c:dLbl>
              <c:idx val="3"/>
              <c:layout>
                <c:manualLayout>
                  <c:x val="4.4839650584963253E-3"/>
                  <c:y val="5.4267474554108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2-4E6C-A312-727191620221}"/>
                </c:ext>
              </c:extLst>
            </c:dLbl>
            <c:dLbl>
              <c:idx val="4"/>
              <c:layout>
                <c:manualLayout>
                  <c:x val="-1.3489555774405481E-3"/>
                  <c:y val="-5.55921136967687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BF-4C74-A865-B818E687CDFC}"/>
                </c:ext>
              </c:extLst>
            </c:dLbl>
            <c:dLbl>
              <c:idx val="5"/>
              <c:layout>
                <c:manualLayout>
                  <c:x val="0"/>
                  <c:y val="9.4015795992785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2-4E6C-A312-727191620221}"/>
                </c:ext>
              </c:extLst>
            </c:dLbl>
            <c:dLbl>
              <c:idx val="6"/>
              <c:layout>
                <c:manualLayout>
                  <c:x val="3.3988690522145375E-4"/>
                  <c:y val="2.2086302328410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524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10</c:v>
                </c:pt>
                <c:pt idx="5">
                  <c:v>25</c:v>
                </c:pt>
                <c:pt idx="6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0BF-4C74-A865-B818E687CDF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50000"/>
                    <a:tint val="66000"/>
                    <a:satMod val="160000"/>
                  </a:srgbClr>
                </a:gs>
                <a:gs pos="50000">
                  <a:srgbClr val="1F497D">
                    <a:lumMod val="50000"/>
                    <a:tint val="44500"/>
                    <a:satMod val="160000"/>
                  </a:srgbClr>
                </a:gs>
                <a:gs pos="100000">
                  <a:srgbClr val="1F497D">
                    <a:lumMod val="50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2411718848564851E-3"/>
                  <c:y val="5.55921136967687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BF-4C74-A865-B818E687CDFC}"/>
                </c:ext>
              </c:extLst>
            </c:dLbl>
            <c:dLbl>
              <c:idx val="3"/>
              <c:layout>
                <c:manualLayout>
                  <c:x val="5.9786200779949911E-3"/>
                  <c:y val="5.4267474554109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2-4E6C-A312-727191620221}"/>
                </c:ext>
              </c:extLst>
            </c:dLbl>
            <c:dLbl>
              <c:idx val="4"/>
              <c:layout>
                <c:manualLayout>
                  <c:x val="2.9893100389975502E-3"/>
                  <c:y val="2.9913342961893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BF-4C74-A865-B818E687CDFC}"/>
                </c:ext>
              </c:extLst>
            </c:dLbl>
            <c:dLbl>
              <c:idx val="5"/>
              <c:layout>
                <c:manualLayout>
                  <c:x val="7.9599206491180827E-4"/>
                  <c:y val="5.8616474830187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440447294933327E-2"/>
                      <c:h val="3.184754980849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20BF-4C74-A865-B818E687CDFC}"/>
                </c:ext>
              </c:extLst>
            </c:dLbl>
            <c:dLbl>
              <c:idx val="6"/>
              <c:layout>
                <c:manualLayout>
                  <c:x val="-1.096067685764998E-16"/>
                  <c:y val="4.579743798892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32-4E6C-A312-727191620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456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4</c:v>
                </c:pt>
                <c:pt idx="6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0BF-4C74-A865-B818E687CDF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1834975021607769E-3"/>
                  <c:y val="6.3131715195294353E-3"/>
                </c:manualLayout>
              </c:layout>
              <c:tx>
                <c:rich>
                  <a:bodyPr/>
                  <a:lstStyle/>
                  <a:p>
                    <a:fld id="{60D2B94E-E7E5-47C0-83DC-8A49CA6E056E}" type="VALUE">
                      <a:rPr lang="en-US" sz="8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20BF-4C74-A865-B818E687CDFC}"/>
                </c:ext>
              </c:extLst>
            </c:dLbl>
            <c:dLbl>
              <c:idx val="3"/>
              <c:layout>
                <c:manualLayout>
                  <c:x val="4.483965058496216E-3"/>
                  <c:y val="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2-4E6C-A312-727191620221}"/>
                </c:ext>
              </c:extLst>
            </c:dLbl>
            <c:dLbl>
              <c:idx val="4"/>
              <c:layout>
                <c:manualLayout>
                  <c:x val="-2.4114552243724332E-4"/>
                  <c:y val="1.342794109121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0BF-4C74-A865-B818E687CDFC}"/>
                </c:ext>
              </c:extLst>
            </c:dLbl>
            <c:dLbl>
              <c:idx val="5"/>
              <c:layout>
                <c:manualLayout>
                  <c:x val="1.7859362142436152E-3"/>
                  <c:y val="1.109540711056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0BF-4C74-A865-B818E687CDFC}"/>
                </c:ext>
              </c:extLst>
            </c:dLbl>
            <c:dLbl>
              <c:idx val="6"/>
              <c:layout>
                <c:manualLayout>
                  <c:x val="4.8238519637177788E-3"/>
                  <c:y val="-3.3051886072238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288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2</c:v>
                </c:pt>
                <c:pt idx="6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0BF-4C74-A865-B818E687CDF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46550194987478E-3"/>
                  <c:y val="1.036953935566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F1-40CF-AFBA-9A18F384A26E}"/>
                </c:ext>
              </c:extLst>
            </c:dLbl>
            <c:dLbl>
              <c:idx val="3"/>
              <c:layout>
                <c:manualLayout>
                  <c:x val="5.9786200779951004E-3"/>
                  <c:y val="2.5923848389169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F1-40CF-AFBA-9A18F384A26E}"/>
                </c:ext>
              </c:extLst>
            </c:dLbl>
            <c:dLbl>
              <c:idx val="4"/>
              <c:layout>
                <c:manualLayout>
                  <c:x val="2.9893100389974405E-3"/>
                  <c:y val="2.5923848389169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F1-40CF-AFBA-9A18F384A26E}"/>
                </c:ext>
              </c:extLst>
            </c:dLbl>
            <c:dLbl>
              <c:idx val="5"/>
              <c:layout>
                <c:manualLayout>
                  <c:x val="3.177687168616292E-4"/>
                  <c:y val="1.814669387241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475354904069035E-2"/>
                      <c:h val="4.3902139309453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8F1-40CF-AFBA-9A18F384A26E}"/>
                </c:ext>
              </c:extLst>
            </c:dLbl>
            <c:dLbl>
              <c:idx val="6"/>
              <c:layout>
                <c:manualLayout>
                  <c:x val="5.9786200779949911E-3"/>
                  <c:y val="2.5923848389169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F1-40CF-AFBA-9A18F384A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414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4</c:v>
                </c:pt>
                <c:pt idx="6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1-40CF-AFBA-9A18F384A26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211420953227171E-3"/>
                  <c:y val="1.296192419458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C1-493C-9D90-0A5DCF2DE4AC}"/>
                </c:ext>
              </c:extLst>
            </c:dLbl>
            <c:dLbl>
              <c:idx val="3"/>
              <c:layout>
                <c:manualLayout>
                  <c:x val="2.777469170092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C1-493C-9D90-0A5DCF2DE4AC}"/>
                </c:ext>
              </c:extLst>
            </c:dLbl>
            <c:dLbl>
              <c:idx val="5"/>
              <c:layout>
                <c:manualLayout>
                  <c:x val="1.3887345850461059E-3"/>
                  <c:y val="-2.5923848389169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C1-493C-9D90-0A5DCF2DE4AC}"/>
                </c:ext>
              </c:extLst>
            </c:dLbl>
            <c:dLbl>
              <c:idx val="6"/>
              <c:layout>
                <c:manualLayout>
                  <c:x val="1.3887345850461162E-2"/>
                  <c:y val="1.296192419458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C1-493C-9D90-0A5DCF2DE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0">
                  <c:v>387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1-493C-9D90-0A5DCF2DE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802688"/>
        <c:axId val="99115776"/>
        <c:axId val="0"/>
      </c:bar3DChart>
      <c:catAx>
        <c:axId val="9880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99115776"/>
        <c:crosses val="autoZero"/>
        <c:auto val="1"/>
        <c:lblAlgn val="ctr"/>
        <c:lblOffset val="100"/>
        <c:noMultiLvlLbl val="0"/>
      </c:catAx>
      <c:valAx>
        <c:axId val="991157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8802688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9606839823823725"/>
          <c:y val="1.073696397850649E-4"/>
          <c:w val="9.3031548550598489E-2"/>
          <c:h val="0.6227388076336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КМС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5108267716535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6C-49B6-8B0E-C8E9C3B6D24C}"/>
                </c:ext>
              </c:extLst>
            </c:dLbl>
            <c:dLbl>
              <c:idx val="3"/>
              <c:layout>
                <c:manualLayout>
                  <c:x val="2.6995299841967675E-3"/>
                  <c:y val="-1.55577748512753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47097034569853E-2"/>
                      <c:h val="4.54489551653426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6C-49B6-8B0E-C8E9C3B6D24C}"/>
                </c:ext>
              </c:extLst>
            </c:dLbl>
            <c:dLbl>
              <c:idx val="8"/>
              <c:layout>
                <c:manualLayout>
                  <c:x val="7.198746624524713E-3"/>
                  <c:y val="-1.24536421127514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DD-4D5E-AB4E-82453E966F82}"/>
                </c:ext>
              </c:extLst>
            </c:dLbl>
            <c:dLbl>
              <c:idx val="9"/>
              <c:layout>
                <c:manualLayout>
                  <c:x val="8.9984332806557592E-3"/>
                  <c:y val="7.617969702246212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D6-463B-B6AC-55B4493B0162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82-4D91-AE69-89864E557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Белоярский район</c:v>
                </c:pt>
                <c:pt idx="1">
                  <c:v>Когалым</c:v>
                </c:pt>
                <c:pt idx="2">
                  <c:v>Лангепас</c:v>
                </c:pt>
                <c:pt idx="3">
                  <c:v>Нижневартовск</c:v>
                </c:pt>
                <c:pt idx="4">
                  <c:v>Нягань</c:v>
                </c:pt>
                <c:pt idx="5">
                  <c:v>Пыть-Ях</c:v>
                </c:pt>
                <c:pt idx="6">
                  <c:v>Радужный</c:v>
                </c:pt>
                <c:pt idx="7">
                  <c:v>Сургут</c:v>
                </c:pt>
                <c:pt idx="8">
                  <c:v>Урай</c:v>
                </c:pt>
                <c:pt idx="9">
                  <c:v>Ханты-Мансийск (подвед. Депспорта Югры)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3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82-4D91-AE69-89864E5576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разряд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82-4D91-AE69-89864E5576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82-4D91-AE69-89864E5576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82-4D91-AE69-89864E557649}"/>
                </c:ext>
              </c:extLst>
            </c:dLbl>
            <c:dLbl>
              <c:idx val="3"/>
              <c:layout>
                <c:manualLayout>
                  <c:x val="1.7996866561311782E-3"/>
                  <c:y val="-2.29991387795275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81367376413957E-2"/>
                      <c:h val="3.7187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C82-4D91-AE69-89864E557649}"/>
                </c:ext>
              </c:extLst>
            </c:dLbl>
            <c:dLbl>
              <c:idx val="4"/>
              <c:layout>
                <c:manualLayout>
                  <c:x val="-1.7996866561311782E-3"/>
                  <c:y val="-1.6102338177840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D6-463B-B6AC-55B4493B0162}"/>
                </c:ext>
              </c:extLst>
            </c:dLbl>
            <c:dLbl>
              <c:idx val="5"/>
              <c:layout>
                <c:manualLayout>
                  <c:x val="0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82-4D91-AE69-89864E557649}"/>
                </c:ext>
              </c:extLst>
            </c:dLbl>
            <c:dLbl>
              <c:idx val="7"/>
              <c:layout>
                <c:manualLayout>
                  <c:x val="1.7996866561311782E-3"/>
                  <c:y val="-7.3053641732283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82-4D91-AE69-89864E557649}"/>
                </c:ext>
              </c:extLst>
            </c:dLbl>
            <c:dLbl>
              <c:idx val="8"/>
              <c:layout>
                <c:manualLayout>
                  <c:x val="3.5993733122622901E-3"/>
                  <c:y val="-2.187500000000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82-4D91-AE69-89864E557649}"/>
                </c:ext>
              </c:extLst>
            </c:dLbl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C82-4D91-AE69-89864E557649}"/>
                </c:ext>
              </c:extLst>
            </c:dLbl>
            <c:dLbl>
              <c:idx val="10"/>
              <c:layout>
                <c:manualLayout>
                  <c:x val="1.7996866561311091E-3"/>
                  <c:y val="-1.0430241141732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220970912528986E-2"/>
                      <c:h val="5.2812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0C82-4D91-AE69-89864E557649}"/>
                </c:ext>
              </c:extLst>
            </c:dLbl>
            <c:dLbl>
              <c:idx val="15"/>
              <c:layout>
                <c:manualLayout>
                  <c:x val="-4.3368086899420177E-19"/>
                  <c:y val="-8.97822342519679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21597600266635E-2"/>
                      <c:h val="4.6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C82-4D91-AE69-89864E55764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82-4D91-AE69-89864E55764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C82-4D91-AE69-89864E55764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C82-4D91-AE69-89864E557649}"/>
                </c:ext>
              </c:extLst>
            </c:dLbl>
            <c:dLbl>
              <c:idx val="20"/>
              <c:layout>
                <c:manualLayout>
                  <c:x val="-1.3197549685741814E-16"/>
                  <c:y val="-2.1699557086614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C82-4D91-AE69-89864E557649}"/>
                </c:ext>
              </c:extLst>
            </c:dLbl>
            <c:dLbl>
              <c:idx val="21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C82-4D91-AE69-89864E557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Белоярский район</c:v>
                </c:pt>
                <c:pt idx="1">
                  <c:v>Когалым</c:v>
                </c:pt>
                <c:pt idx="2">
                  <c:v>Лангепас</c:v>
                </c:pt>
                <c:pt idx="3">
                  <c:v>Нижневартовск</c:v>
                </c:pt>
                <c:pt idx="4">
                  <c:v>Нягань</c:v>
                </c:pt>
                <c:pt idx="5">
                  <c:v>Пыть-Ях</c:v>
                </c:pt>
                <c:pt idx="6">
                  <c:v>Радужный</c:v>
                </c:pt>
                <c:pt idx="7">
                  <c:v>Сургут</c:v>
                </c:pt>
                <c:pt idx="8">
                  <c:v>Урай</c:v>
                </c:pt>
                <c:pt idx="9">
                  <c:v>Ханты-Мансийск (подвед. Депспорта Югры)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C82-4D91-AE69-89864E5576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разряды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984332806558641E-4"/>
                  <c:y val="-1.3238188976378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84897709778279E-2"/>
                      <c:h val="4.9796998031496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DD-4D5E-AB4E-82453E966F82}"/>
                </c:ext>
              </c:extLst>
            </c:dLbl>
            <c:dLbl>
              <c:idx val="1"/>
              <c:layout>
                <c:manualLayout>
                  <c:x val="4.499216640327929E-3"/>
                  <c:y val="-4.27377438202570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47097034569853E-2"/>
                      <c:h val="4.9796914530614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1DD-4D5E-AB4E-82453E966F82}"/>
                </c:ext>
              </c:extLst>
            </c:dLbl>
            <c:dLbl>
              <c:idx val="2"/>
              <c:layout>
                <c:manualLayout>
                  <c:x val="1.7996866561311782E-3"/>
                  <c:y val="-1.10684055118110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D-4D5E-AB4E-82453E966F82}"/>
                </c:ext>
              </c:extLst>
            </c:dLbl>
            <c:dLbl>
              <c:idx val="3"/>
              <c:layout>
                <c:manualLayout>
                  <c:x val="3.5993733122623565E-3"/>
                  <c:y val="-1.17344980314960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D-4D5E-AB4E-82453E966F82}"/>
                </c:ext>
              </c:extLst>
            </c:dLbl>
            <c:dLbl>
              <c:idx val="5"/>
              <c:layout>
                <c:manualLayout>
                  <c:x val="3.5993733122622901E-3"/>
                  <c:y val="-2.0348114800796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D6-463B-B6AC-55B4493B0162}"/>
                </c:ext>
              </c:extLst>
            </c:dLbl>
            <c:dLbl>
              <c:idx val="6"/>
              <c:layout>
                <c:manualLayout>
                  <c:x val="-1.7996158023259518E-3"/>
                  <c:y val="-1.7651328740157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01087634253791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1DD-4D5E-AB4E-82453E966F82}"/>
                </c:ext>
              </c:extLst>
            </c:dLbl>
            <c:dLbl>
              <c:idx val="7"/>
              <c:layout>
                <c:manualLayout>
                  <c:x val="-3.5993733122623565E-3"/>
                  <c:y val="-3.76749507874015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D-4D5E-AB4E-82453E966F82}"/>
                </c:ext>
              </c:extLst>
            </c:dLbl>
            <c:dLbl>
              <c:idx val="8"/>
              <c:layout>
                <c:manualLayout>
                  <c:x val="0"/>
                  <c:y val="-2.76677052181728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D6-463B-B6AC-55B4493B0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Белоярский район</c:v>
                </c:pt>
                <c:pt idx="1">
                  <c:v>Когалым</c:v>
                </c:pt>
                <c:pt idx="2">
                  <c:v>Лангепас</c:v>
                </c:pt>
                <c:pt idx="3">
                  <c:v>Нижневартовск</c:v>
                </c:pt>
                <c:pt idx="4">
                  <c:v>Нягань</c:v>
                </c:pt>
                <c:pt idx="5">
                  <c:v>Пыть-Ях</c:v>
                </c:pt>
                <c:pt idx="6">
                  <c:v>Радужный</c:v>
                </c:pt>
                <c:pt idx="7">
                  <c:v>Сургут</c:v>
                </c:pt>
                <c:pt idx="8">
                  <c:v>Урай</c:v>
                </c:pt>
                <c:pt idx="9">
                  <c:v>Ханты-Мансийск (подвед. Депспорта Югры)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</c:v>
                </c:pt>
                <c:pt idx="1">
                  <c:v>12</c:v>
                </c:pt>
                <c:pt idx="2">
                  <c:v>5</c:v>
                </c:pt>
                <c:pt idx="3">
                  <c:v>37</c:v>
                </c:pt>
                <c:pt idx="4">
                  <c:v>48</c:v>
                </c:pt>
                <c:pt idx="5">
                  <c:v>16</c:v>
                </c:pt>
                <c:pt idx="6">
                  <c:v>27</c:v>
                </c:pt>
                <c:pt idx="7">
                  <c:v>34</c:v>
                </c:pt>
                <c:pt idx="8">
                  <c:v>10</c:v>
                </c:pt>
                <c:pt idx="9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D-4D5E-AB4E-82453E966F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440000" spcFirstLastPara="1" vertOverflow="ellipsis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25735462499626"/>
          <c:y val="0.92850413927296882"/>
          <c:w val="0.38748514904239667"/>
          <c:h val="5.16146144819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97678678493945E-2"/>
          <c:y val="0.12851827938972171"/>
          <c:w val="0.85840163765091293"/>
          <c:h val="0.766781377661134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4388043201811369E-4"/>
                  <c:y val="-2.355334701373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43-4005-9672-3DAE613AB59E}"/>
                </c:ext>
              </c:extLst>
            </c:dLbl>
            <c:dLbl>
              <c:idx val="1"/>
              <c:layout>
                <c:manualLayout>
                  <c:x val="3.7393687202799323E-3"/>
                  <c:y val="1.503612531212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3-4005-9672-3DAE613AB59E}"/>
                </c:ext>
              </c:extLst>
            </c:dLbl>
            <c:dLbl>
              <c:idx val="2"/>
              <c:layout>
                <c:manualLayout>
                  <c:x val="2.6397434260672528E-6"/>
                  <c:y val="1.121596689621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3-4005-9672-3DAE613AB59E}"/>
                </c:ext>
              </c:extLst>
            </c:dLbl>
            <c:dLbl>
              <c:idx val="3"/>
              <c:layout>
                <c:manualLayout>
                  <c:x val="-7.7839147349100793E-3"/>
                  <c:y val="1.0584812471816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3-4005-9672-3DAE613AB59E}"/>
                </c:ext>
              </c:extLst>
            </c:dLbl>
            <c:dLbl>
              <c:idx val="4"/>
              <c:layout>
                <c:manualLayout>
                  <c:x val="-5.5244091336041782E-3"/>
                  <c:y val="3.2727164302005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3-4005-9672-3DAE613AB59E}"/>
                </c:ext>
              </c:extLst>
            </c:dLbl>
            <c:dLbl>
              <c:idx val="5"/>
              <c:layout>
                <c:manualLayout>
                  <c:x val="-1.3118377113286877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48-4FB4-B8B5-CE947FEF0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</c:v>
                </c:pt>
                <c:pt idx="1">
                  <c:v>29</c:v>
                </c:pt>
                <c:pt idx="2">
                  <c:v>7</c:v>
                </c:pt>
                <c:pt idx="3">
                  <c:v>0</c:v>
                </c:pt>
                <c:pt idx="4">
                  <c:v>16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43-4005-9672-3DAE613AB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619713512089373E-3"/>
                  <c:y val="1.216053407544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43-4005-9672-3DAE613AB59E}"/>
                </c:ext>
              </c:extLst>
            </c:dLbl>
            <c:dLbl>
              <c:idx val="1"/>
              <c:layout>
                <c:manualLayout>
                  <c:x val="-5.8131741101310141E-4"/>
                  <c:y val="1.01645160341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43-4005-9672-3DAE613AB59E}"/>
                </c:ext>
              </c:extLst>
            </c:dLbl>
            <c:dLbl>
              <c:idx val="2"/>
              <c:layout>
                <c:manualLayout>
                  <c:x val="-1.464598515683802E-3"/>
                  <c:y val="1.615735774349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43-4005-9672-3DAE613AB59E}"/>
                </c:ext>
              </c:extLst>
            </c:dLbl>
            <c:dLbl>
              <c:idx val="3"/>
              <c:layout>
                <c:manualLayout>
                  <c:x val="-6.9624954435733039E-3"/>
                  <c:y val="3.5173787879777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43-4005-9672-3DAE613AB59E}"/>
                </c:ext>
              </c:extLst>
            </c:dLbl>
            <c:dLbl>
              <c:idx val="4"/>
              <c:layout>
                <c:manualLayout>
                  <c:x val="1.836802338766767E-3"/>
                  <c:y val="1.457966419031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43-4005-9672-3DAE613AB59E}"/>
                </c:ext>
              </c:extLst>
            </c:dLbl>
            <c:dLbl>
              <c:idx val="5"/>
              <c:layout>
                <c:manualLayout>
                  <c:x val="-1.16607796562550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48-4FB4-B8B5-CE947FEF0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</c:v>
                </c:pt>
                <c:pt idx="1">
                  <c:v>26</c:v>
                </c:pt>
                <c:pt idx="2">
                  <c:v>11</c:v>
                </c:pt>
                <c:pt idx="3">
                  <c:v>0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43-4005-9672-3DAE613AB5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9000597729728839E-4"/>
                  <c:y val="5.051578968457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43-4005-9672-3DAE613AB59E}"/>
                </c:ext>
              </c:extLst>
            </c:dLbl>
            <c:dLbl>
              <c:idx val="1"/>
              <c:layout>
                <c:manualLayout>
                  <c:x val="2.9151949140636731E-3"/>
                  <c:y val="1.326605786970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D8-4908-9C69-19CB26A7C3C5}"/>
                </c:ext>
              </c:extLst>
            </c:dLbl>
            <c:dLbl>
              <c:idx val="2"/>
              <c:layout>
                <c:manualLayout>
                  <c:x val="2.9151949140637265E-3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D8-4908-9C69-19CB26A7C3C5}"/>
                </c:ext>
              </c:extLst>
            </c:dLbl>
            <c:dLbl>
              <c:idx val="3"/>
              <c:layout>
                <c:manualLayout>
                  <c:x val="-3.5234836166045829E-5"/>
                  <c:y val="9.9059663305384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023563956621906E-2"/>
                      <c:h val="5.07858195494618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8D8-4908-9C69-19CB26A7C3C5}"/>
                </c:ext>
              </c:extLst>
            </c:dLbl>
            <c:dLbl>
              <c:idx val="4"/>
              <c:layout>
                <c:manualLayout>
                  <c:x val="0"/>
                  <c:y val="1.12676460356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D8-4908-9C69-19CB26A7C3C5}"/>
                </c:ext>
              </c:extLst>
            </c:dLbl>
            <c:dLbl>
              <c:idx val="5"/>
              <c:layout>
                <c:manualLayout>
                  <c:x val="-7.2879872851594231E-3"/>
                  <c:y val="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8-4FB4-B8B5-CE947FEF0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31</c:v>
                </c:pt>
                <c:pt idx="1">
                  <c:v>28</c:v>
                </c:pt>
                <c:pt idx="2">
                  <c:v>14</c:v>
                </c:pt>
                <c:pt idx="3">
                  <c:v>0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43-4005-9672-3DAE613AB5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151949140637534E-3"/>
                  <c:y val="1.8155662442735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8-4908-9C69-19CB26A7C3C5}"/>
                </c:ext>
              </c:extLst>
            </c:dLbl>
            <c:dLbl>
              <c:idx val="1"/>
              <c:layout>
                <c:manualLayout>
                  <c:x val="2.9151949140637265E-3"/>
                  <c:y val="4.2179056607553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D8-4908-9C69-19CB26A7C3C5}"/>
                </c:ext>
              </c:extLst>
            </c:dLbl>
            <c:dLbl>
              <c:idx val="2"/>
              <c:layout>
                <c:manualLayout>
                  <c:x val="0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D8-4908-9C69-19CB26A7C3C5}"/>
                </c:ext>
              </c:extLst>
            </c:dLbl>
            <c:dLbl>
              <c:idx val="3"/>
              <c:layout>
                <c:manualLayout>
                  <c:x val="1.4575974570318632E-3"/>
                  <c:y val="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D8-4908-9C69-19CB26A7C3C5}"/>
                </c:ext>
              </c:extLst>
            </c:dLbl>
            <c:dLbl>
              <c:idx val="4"/>
              <c:layout>
                <c:manualLayout>
                  <c:x val="-2.1863961855477952E-3"/>
                  <c:y val="1.705024578325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427845023647509E-2"/>
                      <c:h val="4.5610369339654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8D8-4908-9C69-19CB26A7C3C5}"/>
                </c:ext>
              </c:extLst>
            </c:dLbl>
            <c:dLbl>
              <c:idx val="5"/>
              <c:layout>
                <c:manualLayout>
                  <c:x val="-2.9151949140637252E-3"/>
                  <c:y val="-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800637394743101E-2"/>
                      <c:h val="4.5610369339654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748-4FB4-B8B5-CE947FEF0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37</c:v>
                </c:pt>
                <c:pt idx="1">
                  <c:v>27</c:v>
                </c:pt>
                <c:pt idx="2">
                  <c:v>19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743-4005-9672-3DAE613AB5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4575974570318632E-3"/>
                  <c:y val="2.5128810824298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D8-4908-9C69-19CB26A7C3C5}"/>
                </c:ext>
              </c:extLst>
            </c:dLbl>
            <c:dLbl>
              <c:idx val="1"/>
              <c:layout>
                <c:manualLayout>
                  <c:x val="5.830389828127453E-3"/>
                  <c:y val="1.734779924270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0F-4B89-91E5-AC317CB702AE}"/>
                </c:ext>
              </c:extLst>
            </c:dLbl>
            <c:dLbl>
              <c:idx val="2"/>
              <c:layout>
                <c:manualLayout>
                  <c:x val="0"/>
                  <c:y val="2.8912998737845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0F-4B89-91E5-AC317CB702AE}"/>
                </c:ext>
              </c:extLst>
            </c:dLbl>
            <c:dLbl>
              <c:idx val="3"/>
              <c:layout>
                <c:manualLayout>
                  <c:x val="-4.3727923710955895E-3"/>
                  <c:y val="2.5936660632479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D8-4908-9C69-19CB26A7C3C5}"/>
                </c:ext>
              </c:extLst>
            </c:dLbl>
            <c:dLbl>
              <c:idx val="4"/>
              <c:layout>
                <c:manualLayout>
                  <c:x val="-2.9151949140638336E-3"/>
                  <c:y val="1.705024578325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48-4FB4-B8B5-CE947FEF021C}"/>
                </c:ext>
              </c:extLst>
            </c:dLbl>
            <c:dLbl>
              <c:idx val="5"/>
              <c:layout>
                <c:manualLayout>
                  <c:x val="-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48-4FB4-B8B5-CE947FEF0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24</c:v>
                </c:pt>
                <c:pt idx="1">
                  <c:v>21</c:v>
                </c:pt>
                <c:pt idx="2">
                  <c:v>18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743-4005-9672-3DAE613AB59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17781770804162E-3"/>
                  <c:y val="1.487448571288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43-4005-9672-3DAE613AB59E}"/>
                </c:ext>
              </c:extLst>
            </c:dLbl>
            <c:dLbl>
              <c:idx val="1"/>
              <c:layout>
                <c:manualLayout>
                  <c:x val="-5.3444622694326349E-17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D8-4908-9C69-19CB26A7C3C5}"/>
                </c:ext>
              </c:extLst>
            </c:dLbl>
            <c:dLbl>
              <c:idx val="2"/>
              <c:layout>
                <c:manualLayout>
                  <c:x val="2.9151949140636731E-3"/>
                  <c:y val="2.2959652934737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D8-4908-9C69-19CB26A7C3C5}"/>
                </c:ext>
              </c:extLst>
            </c:dLbl>
            <c:dLbl>
              <c:idx val="3"/>
              <c:layout>
                <c:manualLayout>
                  <c:x val="-4.3727923710956971E-3"/>
                  <c:y val="7.7809981897435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D8-4908-9C69-19CB26A7C3C5}"/>
                </c:ext>
              </c:extLst>
            </c:dLbl>
            <c:dLbl>
              <c:idx val="4"/>
              <c:layout>
                <c:manualLayout>
                  <c:x val="-5.1015910996115212E-3"/>
                  <c:y val="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427845023647509E-2"/>
                      <c:h val="4.5610369339654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748-4FB4-B8B5-CE947FEF021C}"/>
                </c:ext>
              </c:extLst>
            </c:dLbl>
            <c:dLbl>
              <c:idx val="5"/>
              <c:layout>
                <c:manualLayout>
                  <c:x val="-5.8303898281276672E-3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48-4FB4-B8B5-CE947FEF0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11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43-4005-9672-3DAE613AB59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727923710956164E-3"/>
                  <c:y val="7.7810115815910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D8-4908-9C69-19CB26A7C3C5}"/>
                </c:ext>
              </c:extLst>
            </c:dLbl>
            <c:dLbl>
              <c:idx val="1"/>
              <c:layout>
                <c:manualLayout>
                  <c:x val="-2.9151949140637265E-3"/>
                  <c:y val="1.615735774349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D8-4908-9C69-19CB26A7C3C5}"/>
                </c:ext>
              </c:extLst>
            </c:dLbl>
            <c:dLbl>
              <c:idx val="2"/>
              <c:layout>
                <c:manualLayout>
                  <c:x val="-1.4575974570318632E-3"/>
                  <c:y val="1.267072328939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D8-4908-9C69-19CB26A7C3C5}"/>
                </c:ext>
              </c:extLst>
            </c:dLbl>
            <c:dLbl>
              <c:idx val="3"/>
              <c:layout>
                <c:manualLayout>
                  <c:x val="-2.9151949140637278E-3"/>
                  <c:y val="1.415894590947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970247566615643E-2"/>
                      <c:h val="4.5610369339654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38D8-4908-9C69-19CB26A7C3C5}"/>
                </c:ext>
              </c:extLst>
            </c:dLbl>
            <c:dLbl>
              <c:idx val="4"/>
              <c:layout>
                <c:manualLayout>
                  <c:x val="-5.8303898281275605E-3"/>
                  <c:y val="1.186275295458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D8-4908-9C69-19CB26A7C3C5}"/>
                </c:ext>
              </c:extLst>
            </c:dLbl>
            <c:dLbl>
              <c:idx val="5"/>
              <c:layout>
                <c:manualLayout>
                  <c:x val="-4.3727923710956971E-3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8-4FB4-B8B5-CE947FEF0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25</c:v>
                </c:pt>
                <c:pt idx="1">
                  <c:v>20</c:v>
                </c:pt>
                <c:pt idx="2">
                  <c:v>9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43-4005-9672-3DAE613AB59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879872851593164E-3"/>
                  <c:y val="1.734779924270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2F-4314-A35B-E52F9397FD2E}"/>
                </c:ext>
              </c:extLst>
            </c:dLbl>
            <c:dLbl>
              <c:idx val="1"/>
              <c:layout>
                <c:manualLayout>
                  <c:x val="0"/>
                  <c:y val="2.0239099116491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2F-4314-A35B-E52F9397FD2E}"/>
                </c:ext>
              </c:extLst>
            </c:dLbl>
            <c:dLbl>
              <c:idx val="2"/>
              <c:layout>
                <c:manualLayout>
                  <c:x val="0"/>
                  <c:y val="1.734779924270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F-4314-A35B-E52F9397FD2E}"/>
                </c:ext>
              </c:extLst>
            </c:dLbl>
            <c:dLbl>
              <c:idx val="3"/>
              <c:layout>
                <c:manualLayout>
                  <c:x val="-2.9151949140637265E-3"/>
                  <c:y val="1.156519949513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2F-4314-A35B-E52F9397FD2E}"/>
                </c:ext>
              </c:extLst>
            </c:dLbl>
            <c:dLbl>
              <c:idx val="4"/>
              <c:layout>
                <c:manualLayout>
                  <c:x val="-2.9151949140637265E-3"/>
                  <c:y val="5.7825997475689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2F-4314-A35B-E52F9397F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28</c:v>
                </c:pt>
                <c:pt idx="1">
                  <c:v>22</c:v>
                </c:pt>
                <c:pt idx="2">
                  <c:v>6</c:v>
                </c:pt>
                <c:pt idx="3">
                  <c:v>1</c:v>
                </c:pt>
                <c:pt idx="4">
                  <c:v>14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2F-4314-A35B-E52F9397FD2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879872851593164E-3"/>
                  <c:y val="1.44564993689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06-4119-8549-66FABF406C1B}"/>
                </c:ext>
              </c:extLst>
            </c:dLbl>
            <c:dLbl>
              <c:idx val="1"/>
              <c:layout>
                <c:manualLayout>
                  <c:x val="7.2879872851592635E-3"/>
                  <c:y val="1.445649936892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6-4B6B-B09D-EA9C682FB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31</c:v>
                </c:pt>
                <c:pt idx="1">
                  <c:v>22</c:v>
                </c:pt>
                <c:pt idx="2">
                  <c:v>6</c:v>
                </c:pt>
                <c:pt idx="3">
                  <c:v>2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6-4B6B-B09D-EA9C682FB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162368"/>
        <c:axId val="99205120"/>
        <c:axId val="0"/>
      </c:bar3DChart>
      <c:catAx>
        <c:axId val="9916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effectLst>
            <a:glow rad="76200">
              <a:schemeClr val="accent1">
                <a:alpha val="40000"/>
              </a:schemeClr>
            </a:glow>
          </a:effectLst>
        </c:spPr>
        <c:txPr>
          <a:bodyPr/>
          <a:lstStyle/>
          <a:p>
            <a:pPr>
              <a:defRPr sz="800" b="1" i="1">
                <a:solidFill>
                  <a:srgbClr val="002060"/>
                </a:solidFill>
              </a:defRPr>
            </a:pPr>
            <a:endParaRPr lang="ru-RU"/>
          </a:p>
        </c:txPr>
        <c:crossAx val="99205120"/>
        <c:crosses val="autoZero"/>
        <c:auto val="1"/>
        <c:lblAlgn val="ctr"/>
        <c:lblOffset val="100"/>
        <c:noMultiLvlLbl val="0"/>
      </c:catAx>
      <c:valAx>
        <c:axId val="992051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9162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90235531681052883"/>
          <c:y val="1.1699519725494997E-3"/>
          <c:w val="9.7644683189471143E-2"/>
          <c:h val="0.69454373011377601"/>
        </c:manualLayout>
      </c:layout>
      <c:overlay val="0"/>
      <c:txPr>
        <a:bodyPr/>
        <a:lstStyle/>
        <a:p>
          <a:pPr>
            <a:defRPr b="1" i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3216989495496E-2"/>
          <c:y val="3.2882410428973052E-2"/>
          <c:w val="0.8938502297930615"/>
          <c:h val="0.5509870698127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Штатные тренеры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4916-857D-167584A02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Березовский район</c:v>
                </c:pt>
                <c:pt idx="1">
                  <c:v>Когалым</c:v>
                </c:pt>
                <c:pt idx="2">
                  <c:v>Лангепас</c:v>
                </c:pt>
                <c:pt idx="3">
                  <c:v>Нижневартовск</c:v>
                </c:pt>
                <c:pt idx="4">
                  <c:v>Нягань</c:v>
                </c:pt>
                <c:pt idx="5">
                  <c:v>Пыть-Ях</c:v>
                </c:pt>
                <c:pt idx="6">
                  <c:v>Радужный</c:v>
                </c:pt>
                <c:pt idx="7">
                  <c:v>Сургут</c:v>
                </c:pt>
                <c:pt idx="8">
                  <c:v>Сургутский район</c:v>
                </c:pt>
                <c:pt idx="9">
                  <c:v>Урай</c:v>
                </c:pt>
                <c:pt idx="10">
                  <c:v>Ханты-Мансийск (подвед. Депспорта Югры)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3-4916-857D-167584A02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Тренеры по совместительству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3-4916-857D-167584A020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3-4916-857D-167584A0207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33-4916-857D-167584A02070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33-4916-857D-167584A02070}"/>
                </c:ext>
              </c:extLst>
            </c:dLbl>
            <c:dLbl>
              <c:idx val="18"/>
              <c:layout>
                <c:manualLayout>
                  <c:x val="7.085380535949521E-8"/>
                  <c:y val="2.1651313695841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220970912528986E-2"/>
                      <c:h val="5.05193396590585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E533-4916-857D-167584A0207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33-4916-857D-167584A0207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533-4916-857D-167584A02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Березовский район</c:v>
                </c:pt>
                <c:pt idx="1">
                  <c:v>Когалым</c:v>
                </c:pt>
                <c:pt idx="2">
                  <c:v>Лангепас</c:v>
                </c:pt>
                <c:pt idx="3">
                  <c:v>Нижневартовск</c:v>
                </c:pt>
                <c:pt idx="4">
                  <c:v>Нягань</c:v>
                </c:pt>
                <c:pt idx="5">
                  <c:v>Пыть-Ях</c:v>
                </c:pt>
                <c:pt idx="6">
                  <c:v>Радужный</c:v>
                </c:pt>
                <c:pt idx="7">
                  <c:v>Сургут</c:v>
                </c:pt>
                <c:pt idx="8">
                  <c:v>Сургутский район</c:v>
                </c:pt>
                <c:pt idx="9">
                  <c:v>Урай</c:v>
                </c:pt>
                <c:pt idx="10">
                  <c:v>Ханты-Мансийск (подвед. Депспорта Югры)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2">
                  <c:v>2</c:v>
                </c:pt>
                <c:pt idx="3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533-4916-857D-167584A020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 algn="ctr">
              <a:defRPr lang="en-US"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27249806710822"/>
          <c:y val="0.88375586473297851"/>
          <c:w val="0.32186503086958584"/>
          <c:h val="0.10700035212659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72880458984376E-2"/>
          <c:y val="2.6166600308821081E-2"/>
          <c:w val="0.85131286917892013"/>
          <c:h val="0.71266880434338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399E-3"/>
                  <c:y val="-5.4635886329605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E5-4480-AF43-35397EA7240B}"/>
                </c:ext>
              </c:extLst>
            </c:dLbl>
            <c:dLbl>
              <c:idx val="1"/>
              <c:layout>
                <c:manualLayout>
                  <c:x val="-1.4418001340400031E-3"/>
                  <c:y val="1.6912068263858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5-4480-AF43-35397EA7240B}"/>
                </c:ext>
              </c:extLst>
            </c:dLbl>
            <c:dLbl>
              <c:idx val="2"/>
              <c:layout>
                <c:manualLayout>
                  <c:x val="-6.5770627391106612E-4"/>
                  <c:y val="1.29186604628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E5-4480-AF43-35397EA7240B}"/>
                </c:ext>
              </c:extLst>
            </c:dLbl>
            <c:dLbl>
              <c:idx val="3"/>
              <c:layout>
                <c:manualLayout>
                  <c:x val="-7.9942100430053491E-3"/>
                  <c:y val="9.0040372994756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5-4480-AF43-35397EA7240B}"/>
                </c:ext>
              </c:extLst>
            </c:dLbl>
            <c:dLbl>
              <c:idx val="4"/>
              <c:layout>
                <c:manualLayout>
                  <c:x val="9.2592592592593941E-3"/>
                  <c:y val="-1.1075730788926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E5-4480-AF43-35397EA72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E5-4480-AF43-35397EA724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1.5430883639545069E-3"/>
                  <c:y val="-1.7726614203430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E5-4480-AF43-35397EA7240B}"/>
                </c:ext>
              </c:extLst>
            </c:dLbl>
            <c:dLbl>
              <c:idx val="1"/>
              <c:layout>
                <c:manualLayout>
                  <c:x val="8.8560551366676313E-4"/>
                  <c:y val="9.7979440331563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E5-4480-AF43-35397EA7240B}"/>
                </c:ext>
              </c:extLst>
            </c:dLbl>
            <c:dLbl>
              <c:idx val="2"/>
              <c:layout>
                <c:manualLayout>
                  <c:x val="6.1728075411583818E-3"/>
                  <c:y val="1.600317097815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E5-4480-AF43-35397EA7240B}"/>
                </c:ext>
              </c:extLst>
            </c:dLbl>
            <c:dLbl>
              <c:idx val="3"/>
              <c:layout>
                <c:manualLayout>
                  <c:x val="3.3393987475916083E-3"/>
                  <c:y val="1.003741994819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5-4480-AF43-35397EA7240B}"/>
                </c:ext>
              </c:extLst>
            </c:dLbl>
            <c:dLbl>
              <c:idx val="4"/>
              <c:layout>
                <c:manualLayout>
                  <c:x val="9.2592592592593941E-3"/>
                  <c:y val="-6.6454384733561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E5-4480-AF43-35397EA72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E5-4480-AF43-35397EA724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2572852833969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E5-4480-AF43-35397EA7240B}"/>
                </c:ext>
              </c:extLst>
            </c:dLbl>
            <c:dLbl>
              <c:idx val="1"/>
              <c:layout>
                <c:manualLayout>
                  <c:x val="1.4167010988246065E-3"/>
                  <c:y val="9.3292764448257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00-4BF3-8361-7D9135E8EC89}"/>
                </c:ext>
              </c:extLst>
            </c:dLbl>
            <c:dLbl>
              <c:idx val="2"/>
              <c:layout>
                <c:manualLayout>
                  <c:x val="-2.3274056477068702E-3"/>
                  <c:y val="1.154149030416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5-4480-AF43-35397EA7240B}"/>
                </c:ext>
              </c:extLst>
            </c:dLbl>
            <c:dLbl>
              <c:idx val="3"/>
              <c:layout>
                <c:manualLayout>
                  <c:x val="-6.0714008429706189E-3"/>
                  <c:y val="5.138264284444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E5-4480-AF43-35397EA7240B}"/>
                </c:ext>
              </c:extLst>
            </c:dLbl>
            <c:dLbl>
              <c:idx val="4"/>
              <c:layout>
                <c:manualLayout>
                  <c:x val="7.7160493827159648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E5-4480-AF43-35397EA72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3E5-4480-AF43-35397EA724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2.8335137489168371E-3"/>
                  <c:y val="7.8667103502078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E5-4480-AF43-35397EA7240B}"/>
                </c:ext>
              </c:extLst>
            </c:dLbl>
            <c:dLbl>
              <c:idx val="2"/>
              <c:layout>
                <c:manualLayout>
                  <c:x val="-2.833402197649213E-3"/>
                  <c:y val="1.166159555603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8C-4943-9F4B-DDE95DF3C7A8}"/>
                </c:ext>
              </c:extLst>
            </c:dLbl>
            <c:dLbl>
              <c:idx val="3"/>
              <c:layout>
                <c:manualLayout>
                  <c:x val="-5.3109558515779145E-4"/>
                  <c:y val="2.241193383412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E5-4480-AF43-35397EA72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17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3E5-4480-AF43-35397EA724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3E5-4480-AF43-35397EA7240B}"/>
                </c:ext>
              </c:extLst>
            </c:dLbl>
            <c:dLbl>
              <c:idx val="1"/>
              <c:layout>
                <c:manualLayout>
                  <c:x val="-9.5922935029864505E-4"/>
                  <c:y val="5.180319487315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3E5-4480-AF43-35397EA7240B}"/>
                </c:ext>
              </c:extLst>
            </c:dLbl>
            <c:dLbl>
              <c:idx val="3"/>
              <c:layout>
                <c:manualLayout>
                  <c:x val="2.0491967862524964E-3"/>
                  <c:y val="1.2609031327269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E5-4480-AF43-35397EA72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14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E5-4480-AF43-35397EA724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3E5-4480-AF43-35397EA72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3E5-4480-AF43-35397EA7240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9-4C70-9F16-3061BEE3D8E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501032964738202E-3"/>
                  <c:y val="1.1661595556032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FD-4CEA-8F94-699EB5920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0-4500-88F5-1F74801A8CF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16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D-4CEA-8F94-699EB5920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26784"/>
        <c:axId val="74749056"/>
      </c:barChart>
      <c:catAx>
        <c:axId val="7472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solidFill>
                  <a:schemeClr val="tx1"/>
                </a:solidFill>
                <a:latin typeface="+mj-lt"/>
              </a:defRPr>
            </a:pPr>
            <a:endParaRPr lang="ru-RU"/>
          </a:p>
        </c:txPr>
        <c:crossAx val="74749056"/>
        <c:crosses val="autoZero"/>
        <c:auto val="1"/>
        <c:lblAlgn val="ctr"/>
        <c:lblOffset val="100"/>
        <c:noMultiLvlLbl val="0"/>
      </c:catAx>
      <c:valAx>
        <c:axId val="747490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47267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904975721982115"/>
          <c:y val="2.8710297317428999E-2"/>
          <c:w val="9.4905029712795644E-2"/>
          <c:h val="0.56026620759770396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93733122623565E-3"/>
                  <c:y val="1.26402559055118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FB-444E-AD8C-AFEE5A750F3E}"/>
                </c:ext>
              </c:extLst>
            </c:dLbl>
            <c:dLbl>
              <c:idx val="1"/>
              <c:layout>
                <c:manualLayout>
                  <c:x val="-8.9984332806558685E-4"/>
                  <c:y val="-9.1656003937007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48350410045144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FB-444E-AD8C-AFEE5A750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Когалым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Пыть-Ях</c:v>
                </c:pt>
                <c:pt idx="4">
                  <c:v>Радужный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 (подвед.Депспорта Югры)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1</c:v>
                </c:pt>
                <c:pt idx="4">
                  <c:v>1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FB-444E-AD8C-AFEE5A750F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 категория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B-444E-AD8C-AFEE5A750F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FB-444E-AD8C-AFEE5A750F3E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B-444E-AD8C-AFEE5A750F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FB-444E-AD8C-AFEE5A750F3E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FB-444E-AD8C-AFEE5A750F3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FB-444E-AD8C-AFEE5A750F3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FB-444E-AD8C-AFEE5A750F3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FB-444E-AD8C-AFEE5A750F3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FB-444E-AD8C-AFEE5A750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Когалым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Пыть-Ях</c:v>
                </c:pt>
                <c:pt idx="4">
                  <c:v>Радужный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 (подвед.Депспорта Югры)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FB-444E-AD8C-AFEE5A750F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Вторая категория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Когалым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Пыть-Ях</c:v>
                </c:pt>
                <c:pt idx="4">
                  <c:v>Радужный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 (подвед.Депспорта Югры)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3FB-444E-AD8C-AFEE5A750F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60000" spcFirstLastPara="1" vertOverflow="ellipsis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36923561781118"/>
          <c:y val="0.93860260826771658"/>
          <c:w val="0.66486702724640567"/>
          <c:h val="5.8272391732283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0.18931</cdr:x>
      <cdr:y>0.62262</cdr:y>
    </cdr:from>
    <cdr:to>
      <cdr:x>0.29383</cdr:x>
      <cdr:y>0.81087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9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0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02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5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13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9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5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4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7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5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3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EDB4B-E208-468A-A923-CC7503674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21007" r="22355" b="1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4563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 шахмат</a:t>
            </a:r>
            <a:b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 в муниципальных образованиях Ханты-Мансийского автономного округа – Югры в 2014-2022 годах</a:t>
            </a:r>
            <a:b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(по данным статотчета 5 – ФК, </a:t>
            </a:r>
            <a:r>
              <a:rPr lang="ru-RU" sz="3200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  <a:latin typeface="Constantia" panose="02030602050306030303" pitchFamily="18" charset="0"/>
              </a:rPr>
              <a:t>без учета ЦСПСКЮ и ЮКИОР</a:t>
            </a:r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362869" y="188640"/>
            <a:ext cx="6377484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Бюджетное учреждение                                                                           Ханты-Мансийского автономного округа - </a:t>
            </a:r>
            <a:r>
              <a:rPr lang="ru-RU" sz="18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Югры</a:t>
            </a:r>
            <a:r>
              <a:rPr lang="ru-RU" sz="1800" b="1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                                                          «Центр спортивной подготовки сборных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888" y="116632"/>
            <a:ext cx="1296142" cy="129614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8DF21C-73EC-4AF0-8170-4DDC41249D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0" y="116632"/>
            <a:ext cx="1440160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1976"/>
            <a:ext cx="6347713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Квалификационный уровень тренеров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905743"/>
              </p:ext>
            </p:extLst>
          </p:nvPr>
        </p:nvGraphicFramePr>
        <p:xfrm>
          <a:off x="0" y="1628800"/>
          <a:ext cx="896448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97F0F-2C9D-641E-72F9-7CC81348D1D2}"/>
              </a:ext>
            </a:extLst>
          </p:cNvPr>
          <p:cNvSpPr txBox="1">
            <a:spLocks/>
          </p:cNvSpPr>
          <p:nvPr/>
        </p:nvSpPr>
        <p:spPr>
          <a:xfrm>
            <a:off x="274034" y="188640"/>
            <a:ext cx="703427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Квалификационный уровень штатных тренеров в разрезе муниципальных образований в 2022 году,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8BC8364-8ABA-F408-47D4-E01BDFA34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938337"/>
              </p:ext>
            </p:extLst>
          </p:nvPr>
        </p:nvGraphicFramePr>
        <p:xfrm>
          <a:off x="378092" y="1624439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DA12F9-EC6E-04F0-1C47-82C61A160389}"/>
              </a:ext>
            </a:extLst>
          </p:cNvPr>
          <p:cNvSpPr txBox="1"/>
          <p:nvPr/>
        </p:nvSpPr>
        <p:spPr>
          <a:xfrm>
            <a:off x="378092" y="6093296"/>
            <a:ext cx="6707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в Березовском районе и Лангепасе штатные тренеры, имеющие квалификационные категории,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421658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3032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             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всероссийских соревнованиях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85647"/>
              </p:ext>
            </p:extLst>
          </p:nvPr>
        </p:nvGraphicFramePr>
        <p:xfrm>
          <a:off x="107504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6DF569-1938-BA5C-FF17-3F4A568E32F8}"/>
              </a:ext>
            </a:extLst>
          </p:cNvPr>
          <p:cNvSpPr txBox="1"/>
          <p:nvPr/>
        </p:nvSpPr>
        <p:spPr>
          <a:xfrm>
            <a:off x="395536" y="6277291"/>
            <a:ext cx="66247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в 2022 году медали завоеваны спортсменами АУ «Югорская шахматная академия» (г. Ханты-Мансийск) и МАУ «СШ» (г. Нижневартовск)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международных соревнованиях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688244"/>
              </p:ext>
            </p:extLst>
          </p:nvPr>
        </p:nvGraphicFramePr>
        <p:xfrm>
          <a:off x="107504" y="1664296"/>
          <a:ext cx="8856984" cy="4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EBBCEC-54F2-26CE-6ADD-9D3C5F5EEC5F}"/>
              </a:ext>
            </a:extLst>
          </p:cNvPr>
          <p:cNvSpPr txBox="1"/>
          <p:nvPr/>
        </p:nvSpPr>
        <p:spPr>
          <a:xfrm>
            <a:off x="467544" y="6354524"/>
            <a:ext cx="61926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в 2022 году спортсмены автономного округа в международных соревнованиях участие не принимали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17f78b4c3ac403831ec6dde9958a96.jpg"/>
          <p:cNvPicPr>
            <a:picLocks noChangeAspect="1"/>
          </p:cNvPicPr>
          <p:nvPr/>
        </p:nvPicPr>
        <p:blipFill rotWithShape="1">
          <a:blip r:embed="rId2" cstate="print"/>
          <a:srcRect l="14833" b="18092"/>
          <a:stretch/>
        </p:blipFill>
        <p:spPr>
          <a:xfrm>
            <a:off x="0" y="3458404"/>
            <a:ext cx="4641776" cy="3399596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76" y="181334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Кандидаты, состоящие в списках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спортивных сборных команд России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67863"/>
              </p:ext>
            </p:extLst>
          </p:nvPr>
        </p:nvGraphicFramePr>
        <p:xfrm>
          <a:off x="298376" y="1324334"/>
          <a:ext cx="868680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4D0BF0-8385-27F0-B14E-0B71CB7D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6768752" cy="1484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 октября отчетного года, %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3073A0C-485F-970B-3625-5C723EA03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586612"/>
              </p:ext>
            </p:extLst>
          </p:nvPr>
        </p:nvGraphicFramePr>
        <p:xfrm>
          <a:off x="179512" y="1268760"/>
          <a:ext cx="7596336" cy="503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0C1C27-7DC2-2A94-8BD9-691EE3E62B1B}"/>
              </a:ext>
            </a:extLst>
          </p:cNvPr>
          <p:cNvSpPr txBox="1"/>
          <p:nvPr/>
        </p:nvSpPr>
        <p:spPr>
          <a:xfrm>
            <a:off x="467544" y="6211669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i="1" dirty="0"/>
              <a:t>Примечание 1:</a:t>
            </a:r>
            <a:r>
              <a:rPr lang="ru-RU" sz="900" dirty="0"/>
              <a:t> в 2021 году в г. Когалыме реализовывались только спортивно-оздоровительные группы, поэтому информация за 2021 год не представлена.</a:t>
            </a:r>
          </a:p>
          <a:p>
            <a:pPr algn="just"/>
            <a:r>
              <a:rPr lang="ru-RU" sz="900" i="1" dirty="0"/>
              <a:t>Примечание 2: </a:t>
            </a:r>
            <a:r>
              <a:rPr lang="ru-RU" sz="900" dirty="0"/>
              <a:t>в г. Урае отделение «шахматы» открылось в 2022 году.</a:t>
            </a:r>
          </a:p>
          <a:p>
            <a:pPr algn="just"/>
            <a:r>
              <a:rPr lang="ru-RU" sz="900" i="1" dirty="0"/>
              <a:t>Примечание 3: </a:t>
            </a:r>
            <a:r>
              <a:rPr lang="ru-RU" sz="900" dirty="0"/>
              <a:t>организации Нефтеюганского района и г. Нефтеюганска впервые сдавали данный мониторинг.</a:t>
            </a:r>
          </a:p>
        </p:txBody>
      </p:sp>
    </p:spTree>
    <p:extLst>
      <p:ext uri="{BB962C8B-B14F-4D97-AF65-F5344CB8AC3E}">
        <p14:creationId xmlns:p14="http://schemas.microsoft.com/office/powerpoint/2010/main" val="171253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Шахматы развиваются в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14 муниципальных образованиях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автономного округа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9C4EE15-DD79-4D00-B539-099ACD22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3142970" cy="3880773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г. Когалым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sz="1800" dirty="0">
                <a:latin typeface="Book Antiqua" panose="02040602050305030304" pitchFamily="18" charset="0"/>
              </a:rPr>
              <a:t>г. Лангепас</a:t>
            </a:r>
          </a:p>
          <a:p>
            <a:r>
              <a:rPr lang="ru-RU" dirty="0">
                <a:latin typeface="Book Antiqua" panose="02040602050305030304" pitchFamily="18" charset="0"/>
              </a:rPr>
              <a:t>г. Нефтеюганск</a:t>
            </a:r>
            <a:endParaRPr lang="ru-RU" sz="1800" dirty="0">
              <a:latin typeface="Book Antiqua" panose="02040602050305030304" pitchFamily="18" charset="0"/>
            </a:endParaRPr>
          </a:p>
          <a:p>
            <a:r>
              <a:rPr lang="ru-RU" sz="1800" dirty="0">
                <a:latin typeface="Book Antiqua" panose="02040602050305030304" pitchFamily="18" charset="0"/>
              </a:rPr>
              <a:t>г. Нижневартовск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г. Нягань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г. </a:t>
            </a:r>
            <a:r>
              <a:rPr lang="ru-RU" sz="1800" dirty="0" err="1">
                <a:latin typeface="Book Antiqua" panose="02040602050305030304" pitchFamily="18" charset="0"/>
              </a:rPr>
              <a:t>Пыть</a:t>
            </a:r>
            <a:r>
              <a:rPr lang="ru-RU" sz="1800" dirty="0">
                <a:latin typeface="Book Antiqua" panose="02040602050305030304" pitchFamily="18" charset="0"/>
              </a:rPr>
              <a:t>-Ях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г. Радужный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г. Сургут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г. Урай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г. Ханты-Мансийск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BAFCD888-CF69-42F2-9801-748E82DE0693}"/>
              </a:ext>
            </a:extLst>
          </p:cNvPr>
          <p:cNvSpPr txBox="1">
            <a:spLocks/>
          </p:cNvSpPr>
          <p:nvPr/>
        </p:nvSpPr>
        <p:spPr>
          <a:xfrm>
            <a:off x="3399662" y="2060848"/>
            <a:ext cx="358554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Book Antiqua" panose="02040602050305030304" pitchFamily="18" charset="0"/>
              </a:rPr>
              <a:t>Белоярский район</a:t>
            </a:r>
          </a:p>
          <a:p>
            <a:r>
              <a:rPr lang="ru-RU" dirty="0">
                <a:latin typeface="Book Antiqua" panose="02040602050305030304" pitchFamily="18" charset="0"/>
              </a:rPr>
              <a:t>Березовский район</a:t>
            </a:r>
          </a:p>
          <a:p>
            <a:r>
              <a:rPr lang="ru-RU" dirty="0">
                <a:latin typeface="Book Antiqua" panose="02040602050305030304" pitchFamily="18" charset="0"/>
              </a:rPr>
              <a:t>Нефтеюганский район</a:t>
            </a:r>
          </a:p>
          <a:p>
            <a:r>
              <a:rPr lang="ru-RU" dirty="0">
                <a:latin typeface="Book Antiqua" panose="02040602050305030304" pitchFamily="18" charset="0"/>
              </a:rPr>
              <a:t>Сургутский район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54766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Показатели развития шахмат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в 2014 - 2022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60705"/>
              </p:ext>
            </p:extLst>
          </p:nvPr>
        </p:nvGraphicFramePr>
        <p:xfrm>
          <a:off x="213052" y="1412776"/>
          <a:ext cx="83913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CBF62-EE31-C85C-D929-45892837D4AF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 шахматами в 2022 году в разрезе муниципальных образований,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E91A687-AA41-CE73-C6BE-648E93856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257074"/>
              </p:ext>
            </p:extLst>
          </p:nvPr>
        </p:nvGraphicFramePr>
        <p:xfrm>
          <a:off x="181481" y="1772816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01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Численность занимающихся по программе спортивной подготовки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588964"/>
              </p:ext>
            </p:extLst>
          </p:nvPr>
        </p:nvGraphicFramePr>
        <p:xfrm>
          <a:off x="29601" y="1916832"/>
          <a:ext cx="90730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 rotWithShape="1">
          <a:blip r:embed="rId2" cstate="print">
            <a:lum bright="42000" contrast="-54000"/>
          </a:blip>
          <a:srcRect b="18344"/>
          <a:stretch/>
        </p:blipFill>
        <p:spPr>
          <a:xfrm>
            <a:off x="899592" y="5292678"/>
            <a:ext cx="4752528" cy="1565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5807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занимающихся, имеющих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спортивные звания и спортивные разряды,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467930"/>
              </p:ext>
            </p:extLst>
          </p:nvPr>
        </p:nvGraphicFramePr>
        <p:xfrm>
          <a:off x="-468560" y="1700808"/>
          <a:ext cx="9145016" cy="489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76643-E955-4799-BD55-BEF0EC2659CB}"/>
              </a:ext>
            </a:extLst>
          </p:cNvPr>
          <p:cNvSpPr txBox="1">
            <a:spLocks/>
          </p:cNvSpPr>
          <p:nvPr/>
        </p:nvSpPr>
        <p:spPr>
          <a:xfrm>
            <a:off x="253482" y="150284"/>
            <a:ext cx="713396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занимающихся, имеющих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спортивные разряды, из общей численности в разрезе муниципальных образований в 2022 году,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7DFA309-8EB5-C3F0-7DA6-D3A0D42D0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37820"/>
              </p:ext>
            </p:extLst>
          </p:nvPr>
        </p:nvGraphicFramePr>
        <p:xfrm>
          <a:off x="292072" y="1484784"/>
          <a:ext cx="7056784" cy="473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908F5D-E4AD-6B93-9E12-483F0B6073B3}"/>
              </a:ext>
            </a:extLst>
          </p:cNvPr>
          <p:cNvSpPr txBox="1"/>
          <p:nvPr/>
        </p:nvSpPr>
        <p:spPr>
          <a:xfrm>
            <a:off x="467544" y="6217016"/>
            <a:ext cx="6480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Примечание 1:</a:t>
            </a:r>
            <a:r>
              <a:rPr lang="ru-RU" sz="1100" dirty="0"/>
              <a:t> в Березовском районе, г. Нефтеюганске, Нефтеюганском районе и Сургутском районе спортсмены-разрядники отсутствуют.</a:t>
            </a:r>
          </a:p>
          <a:p>
            <a:r>
              <a:rPr lang="ru-RU" sz="1100" i="1" dirty="0"/>
              <a:t>Примечание 2:</a:t>
            </a:r>
            <a:r>
              <a:rPr lang="ru-RU" sz="1100" dirty="0"/>
              <a:t> в автономном округе спортсмены, имеющие спортивные звания,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269380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Тренерский состав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 образовательный уровень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436277"/>
              </p:ext>
            </p:extLst>
          </p:nvPr>
        </p:nvGraphicFramePr>
        <p:xfrm>
          <a:off x="-468560" y="1628800"/>
          <a:ext cx="87129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6E3B6-9A8B-1911-4781-3AF517706F6B}"/>
              </a:ext>
            </a:extLst>
          </p:cNvPr>
          <p:cNvSpPr txBox="1">
            <a:spLocks/>
          </p:cNvSpPr>
          <p:nvPr/>
        </p:nvSpPr>
        <p:spPr>
          <a:xfrm>
            <a:off x="251520" y="354112"/>
            <a:ext cx="713396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тренеров в разрезе муниципальных образований в 2022 году,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491032C-647E-4290-A0A2-258E5A99F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726618"/>
              </p:ext>
            </p:extLst>
          </p:nvPr>
        </p:nvGraphicFramePr>
        <p:xfrm>
          <a:off x="290110" y="1391322"/>
          <a:ext cx="70567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0A95E4-059B-2C2C-1DE5-0DB6B681F97B}"/>
              </a:ext>
            </a:extLst>
          </p:cNvPr>
          <p:cNvSpPr txBox="1"/>
          <p:nvPr/>
        </p:nvSpPr>
        <p:spPr>
          <a:xfrm>
            <a:off x="395536" y="6203806"/>
            <a:ext cx="6480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Примечание 1:</a:t>
            </a:r>
            <a:r>
              <a:rPr lang="ru-RU" sz="1100" dirty="0"/>
              <a:t> в Белоярском и Нефтеюганском районах, г. Нефтеюганске тренеры по шахматам отсутствуют.</a:t>
            </a:r>
          </a:p>
          <a:p>
            <a:r>
              <a:rPr lang="ru-RU" sz="1100" i="1" dirty="0"/>
              <a:t>Примечание 2:</a:t>
            </a:r>
            <a:r>
              <a:rPr lang="ru-RU" sz="1100" dirty="0"/>
              <a:t> в автономном округе тренеры-преподаватели по шахматам не представлены.</a:t>
            </a:r>
          </a:p>
        </p:txBody>
      </p:sp>
    </p:spTree>
    <p:extLst>
      <p:ext uri="{BB962C8B-B14F-4D97-AF65-F5344CB8AC3E}">
        <p14:creationId xmlns:p14="http://schemas.microsoft.com/office/powerpoint/2010/main" val="33028144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866</TotalTime>
  <Words>693</Words>
  <Application>Microsoft Office PowerPoint</Application>
  <PresentationFormat>Экран (4:3)</PresentationFormat>
  <Paragraphs>307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Constantia</vt:lpstr>
      <vt:lpstr>Trebuchet MS</vt:lpstr>
      <vt:lpstr>Wingdings 2</vt:lpstr>
      <vt:lpstr>Wingdings 3</vt:lpstr>
      <vt:lpstr>Аспект</vt:lpstr>
      <vt:lpstr>Развитие шахмат  в муниципальных образованиях Ханты-Мансийского автономного округа – Югры в 2014-2022 годах (по данным статотчета 5 – ФК, без учета ЦСПСКЮ и ЮКИОР)</vt:lpstr>
      <vt:lpstr>Шахматы развиваются в  14 муниципальных образованиях  автономного округа</vt:lpstr>
      <vt:lpstr>Показатели развития шахмат  в 2014 - 2022 гг.</vt:lpstr>
      <vt:lpstr>Презентация PowerPoint</vt:lpstr>
      <vt:lpstr>Численность занимающихся по программе спортивной подготовки</vt:lpstr>
      <vt:lpstr>Количество занимающихся, имеющих  спортивные звания и спортивные разряды, из общей численности</vt:lpstr>
      <vt:lpstr>Презентация PowerPoint</vt:lpstr>
      <vt:lpstr>Тренерский состав  и образовательный уровень</vt:lpstr>
      <vt:lpstr>Презентация PowerPoint</vt:lpstr>
      <vt:lpstr>Квалификационный уровень тренеров</vt:lpstr>
      <vt:lpstr>Презентация PowerPoint</vt:lpstr>
      <vt:lpstr> Результаты выступления на                 всероссийских соревнованиях</vt:lpstr>
      <vt:lpstr>Результаты выступления на международных соревнованиях</vt:lpstr>
      <vt:lpstr>Кандидаты, состоящие в списках  спортивных сборных команд России</vt:lpstr>
      <vt:lpstr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 октября отчетного года,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dc:creator>Костромкина Анна Олеговна</dc:creator>
  <cp:lastModifiedBy>Филиппова Евгения Андреевна</cp:lastModifiedBy>
  <cp:revision>113</cp:revision>
  <dcterms:modified xsi:type="dcterms:W3CDTF">2023-05-16T04:22:28Z</dcterms:modified>
</cp:coreProperties>
</file>