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7" r:id="rId3"/>
    <p:sldId id="258" r:id="rId4"/>
    <p:sldId id="271" r:id="rId5"/>
    <p:sldId id="269" r:id="rId6"/>
    <p:sldId id="268" r:id="rId7"/>
    <p:sldId id="272" r:id="rId8"/>
    <p:sldId id="260" r:id="rId9"/>
    <p:sldId id="273" r:id="rId10"/>
    <p:sldId id="261" r:id="rId11"/>
    <p:sldId id="274" r:id="rId12"/>
    <p:sldId id="262" r:id="rId13"/>
    <p:sldId id="275" r:id="rId14"/>
    <p:sldId id="264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08" autoAdjust="0"/>
  </p:normalViewPr>
  <p:slideViewPr>
    <p:cSldViewPr>
      <p:cViewPr varScale="1">
        <p:scale>
          <a:sx n="109" d="100"/>
          <a:sy n="109" d="100"/>
        </p:scale>
        <p:origin x="57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978799290500294E-2"/>
          <c:y val="7.9126754537747257E-2"/>
          <c:w val="0.76013249485689327"/>
          <c:h val="0.608189728065548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3.46520767780881E-3"/>
                  <c:y val="5.68933328405564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12-4E30-82D3-1960CCD06CB8}"/>
                </c:ext>
              </c:extLst>
            </c:dLbl>
            <c:dLbl>
              <c:idx val="3"/>
              <c:layout>
                <c:manualLayout>
                  <c:x val="-1.039562303342655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12-4E30-82D3-1960CCD06C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отделений</c:v>
                </c:pt>
                <c:pt idx="1">
                  <c:v>кол-во отделений "Олимпийский"</c:v>
                </c:pt>
                <c:pt idx="2">
                  <c:v>общее количество занимающихся</c:v>
                </c:pt>
                <c:pt idx="3">
                  <c:v>из них,  по программе спортивной подготовки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0</c:v>
                </c:pt>
                <c:pt idx="2">
                  <c:v>1215</c:v>
                </c:pt>
                <c:pt idx="3">
                  <c:v>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2F-435A-A4D3-51FDA517DA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1.2705614708953641E-16"/>
                  <c:y val="-2.2757333136222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12-4E30-82D3-1960CCD06CB8}"/>
                </c:ext>
              </c:extLst>
            </c:dLbl>
            <c:dLbl>
              <c:idx val="3"/>
              <c:layout>
                <c:manualLayout>
                  <c:x val="-9.1225496017683858E-3"/>
                  <c:y val="5.68933328405564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651-4AB2-9AFB-819CCFC652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отделений</c:v>
                </c:pt>
                <c:pt idx="1">
                  <c:v>кол-во отделений "Олимпийский"</c:v>
                </c:pt>
                <c:pt idx="2">
                  <c:v>общее количество занимающихся</c:v>
                </c:pt>
                <c:pt idx="3">
                  <c:v>из них,  по программе спортивной подготовки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</c:v>
                </c:pt>
                <c:pt idx="1">
                  <c:v>6</c:v>
                </c:pt>
                <c:pt idx="2">
                  <c:v>1213</c:v>
                </c:pt>
                <c:pt idx="3">
                  <c:v>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2F-435A-A4D3-51FDA517DA3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1.5204249336280642E-3"/>
                  <c:y val="2.2757333136222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651-4AB2-9AFB-819CCFC6520B}"/>
                </c:ext>
              </c:extLst>
            </c:dLbl>
            <c:dLbl>
              <c:idx val="3"/>
              <c:layout>
                <c:manualLayout>
                  <c:x val="-1.0395623033426556E-2"/>
                  <c:y val="-1.7067999852166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12-4E30-82D3-1960CCD06C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отделений</c:v>
                </c:pt>
                <c:pt idx="1">
                  <c:v>кол-во отделений "Олимпийский"</c:v>
                </c:pt>
                <c:pt idx="2">
                  <c:v>общее количество занимающихся</c:v>
                </c:pt>
                <c:pt idx="3">
                  <c:v>из них,  по программе спортивной подготовки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</c:v>
                </c:pt>
                <c:pt idx="1">
                  <c:v>1</c:v>
                </c:pt>
                <c:pt idx="2">
                  <c:v>1057</c:v>
                </c:pt>
                <c:pt idx="3">
                  <c:v>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2F-435A-A4D3-51FDA517DA3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7.6021246681403217E-3"/>
                  <c:y val="1.4223333210139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51-4AB2-9AFB-819CCFC6520B}"/>
                </c:ext>
              </c:extLst>
            </c:dLbl>
            <c:dLbl>
              <c:idx val="3"/>
              <c:layout>
                <c:manualLayout>
                  <c:x val="-5.1978115167132148E-3"/>
                  <c:y val="-1.4223333210139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12-4E30-82D3-1960CCD06C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отделений</c:v>
                </c:pt>
                <c:pt idx="1">
                  <c:v>кол-во отделений "Олимпийский"</c:v>
                </c:pt>
                <c:pt idx="2">
                  <c:v>общее количество занимающихся</c:v>
                </c:pt>
                <c:pt idx="3">
                  <c:v>из них,  по программе спортивной подготовки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9</c:v>
                </c:pt>
                <c:pt idx="1">
                  <c:v>0</c:v>
                </c:pt>
                <c:pt idx="2">
                  <c:v>1115</c:v>
                </c:pt>
                <c:pt idx="3">
                  <c:v>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2F-435A-A4D3-51FDA517DA3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5.5257784166129146E-3"/>
                  <c:y val="-2.4221328504119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2F-435A-A4D3-51FDA517DA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отделений</c:v>
                </c:pt>
                <c:pt idx="1">
                  <c:v>кол-во отделений "Олимпийский"</c:v>
                </c:pt>
                <c:pt idx="2">
                  <c:v>общее количество занимающихся</c:v>
                </c:pt>
                <c:pt idx="3">
                  <c:v>из них,  по программе спортивной подготовки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7</c:v>
                </c:pt>
                <c:pt idx="1">
                  <c:v>1</c:v>
                </c:pt>
                <c:pt idx="2">
                  <c:v>1126</c:v>
                </c:pt>
                <c:pt idx="3">
                  <c:v>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72F-435A-A4D3-51FDA517DA3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9.2718861971228406E-3"/>
                  <c:y val="1.2612624720153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72F-435A-A4D3-51FDA517DA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отделений</c:v>
                </c:pt>
                <c:pt idx="1">
                  <c:v>кол-во отделений "Олимпийский"</c:v>
                </c:pt>
                <c:pt idx="2">
                  <c:v>общее количество занимающихся</c:v>
                </c:pt>
                <c:pt idx="3">
                  <c:v>из них,  по программе спортивной подготовки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7</c:v>
                </c:pt>
                <c:pt idx="1">
                  <c:v>1</c:v>
                </c:pt>
                <c:pt idx="2">
                  <c:v>1132</c:v>
                </c:pt>
                <c:pt idx="3">
                  <c:v>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72F-435A-A4D3-51FDA517DA38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3.6753579104237461E-4"/>
                  <c:y val="1.9222330857129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72F-435A-A4D3-51FDA517DA38}"/>
                </c:ext>
              </c:extLst>
            </c:dLbl>
            <c:dLbl>
              <c:idx val="3"/>
              <c:layout>
                <c:manualLayout>
                  <c:x val="7.2292015446559577E-3"/>
                  <c:y val="1.4223333210139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72F-435A-A4D3-51FDA517DA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отделений</c:v>
                </c:pt>
                <c:pt idx="1">
                  <c:v>кол-во отделений "Олимпийский"</c:v>
                </c:pt>
                <c:pt idx="2">
                  <c:v>общее количество занимающихся</c:v>
                </c:pt>
                <c:pt idx="3">
                  <c:v>из них,  по программе спортивной подготовки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7</c:v>
                </c:pt>
                <c:pt idx="1">
                  <c:v>1</c:v>
                </c:pt>
                <c:pt idx="2">
                  <c:v>932</c:v>
                </c:pt>
                <c:pt idx="3">
                  <c:v>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72F-435A-A4D3-51FDA517DA38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4.5612748008841929E-3"/>
                  <c:y val="4.8359332914472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8D-4695-B868-84F11C96FC7D}"/>
                </c:ext>
              </c:extLst>
            </c:dLbl>
            <c:dLbl>
              <c:idx val="3"/>
              <c:layout>
                <c:manualLayout>
                  <c:x val="1.5204249336279528E-3"/>
                  <c:y val="3.9825332988389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8D-4695-B868-84F11C96FC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отделений</c:v>
                </c:pt>
                <c:pt idx="1">
                  <c:v>кол-во отделений "Олимпийский"</c:v>
                </c:pt>
                <c:pt idx="2">
                  <c:v>общее количество занимающихся</c:v>
                </c:pt>
                <c:pt idx="3">
                  <c:v>из них,  по программе спортивной подготовки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6</c:v>
                </c:pt>
                <c:pt idx="1">
                  <c:v>1</c:v>
                </c:pt>
                <c:pt idx="2">
                  <c:v>920</c:v>
                </c:pt>
                <c:pt idx="3">
                  <c:v>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8D-4695-B868-84F11C96FC7D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9.1225496017683858E-3"/>
                  <c:y val="-1.1378666568111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51-4AB2-9AFB-819CCFC652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отделений</c:v>
                </c:pt>
                <c:pt idx="1">
                  <c:v>кол-во отделений "Олимпийский"</c:v>
                </c:pt>
                <c:pt idx="2">
                  <c:v>общее количество занимающихся</c:v>
                </c:pt>
                <c:pt idx="3">
                  <c:v>из них,  по программе спортивной подготовки</c:v>
                </c:pt>
              </c:strCache>
            </c:str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6</c:v>
                </c:pt>
                <c:pt idx="1">
                  <c:v>1</c:v>
                </c:pt>
                <c:pt idx="2">
                  <c:v>971</c:v>
                </c:pt>
                <c:pt idx="3">
                  <c:v>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51-4AB2-9AFB-819CCFC652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1376384"/>
        <c:axId val="81377920"/>
        <c:axId val="0"/>
      </c:bar3DChart>
      <c:catAx>
        <c:axId val="81376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  <c:crossAx val="81377920"/>
        <c:crosses val="autoZero"/>
        <c:auto val="1"/>
        <c:lblAlgn val="ctr"/>
        <c:lblOffset val="100"/>
        <c:noMultiLvlLbl val="0"/>
      </c:catAx>
      <c:valAx>
        <c:axId val="81377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813763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5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 algn="ctr"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 algn="ctr"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 algn="ctr">
              <a:defRPr lang="en-US" sz="18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88365919928054648"/>
          <c:y val="0"/>
          <c:w val="0.10185350574074145"/>
          <c:h val="0.68334156494743525"/>
        </c:manualLayout>
      </c:layout>
      <c:overlay val="0"/>
      <c:txPr>
        <a:bodyPr/>
        <a:lstStyle/>
        <a:p>
          <a:pPr>
            <a:defRPr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8.3217410323709537E-2"/>
          <c:y val="6.4535657936223137E-2"/>
          <c:w val="0.81017646639081664"/>
          <c:h val="0.8104088580801004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3.5237435598328187E-3"/>
                  <c:y val="-5.02058898846499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97-418F-AC87-9724ECBC9260}"/>
                </c:ext>
              </c:extLst>
            </c:dLbl>
            <c:dLbl>
              <c:idx val="5"/>
              <c:layout>
                <c:manualLayout>
                  <c:x val="9.259259259259406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97-418F-AC87-9724ECBC9260}"/>
                </c:ext>
              </c:extLst>
            </c:dLbl>
            <c:dLbl>
              <c:idx val="6"/>
              <c:layout>
                <c:manualLayout>
                  <c:x val="-9.2592592592594062E-3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97-418F-AC87-9724ECBC92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(ПР,ЧР)</c:v>
                </c:pt>
                <c:pt idx="2">
                  <c:v>серебро (ПР,ЧР)</c:v>
                </c:pt>
                <c:pt idx="3">
                  <c:v>бронза   (ПР,ЧР)</c:v>
                </c:pt>
                <c:pt idx="4">
                  <c:v>Всего на прочих ВС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27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97-418F-AC87-9724ECBC92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92D050"/>
            </a:solidFill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5432098765432241E-3"/>
                  <c:y val="-3.18539943874927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97-418F-AC87-9724ECBC9260}"/>
                </c:ext>
              </c:extLst>
            </c:dLbl>
            <c:dLbl>
              <c:idx val="1"/>
              <c:layout>
                <c:manualLayout>
                  <c:x val="4.6296296296296294E-3"/>
                  <c:y val="8.41809798268336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97-418F-AC87-9724ECBC9260}"/>
                </c:ext>
              </c:extLst>
            </c:dLbl>
            <c:dLbl>
              <c:idx val="3"/>
              <c:layout>
                <c:manualLayout>
                  <c:x val="-4.62962962962974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C97-418F-AC87-9724ECBC9260}"/>
                </c:ext>
              </c:extLst>
            </c:dLbl>
            <c:dLbl>
              <c:idx val="4"/>
              <c:layout>
                <c:manualLayout>
                  <c:x val="3.0864197530864356E-3"/>
                  <c:y val="-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97-418F-AC87-9724ECBC9260}"/>
                </c:ext>
              </c:extLst>
            </c:dLbl>
            <c:dLbl>
              <c:idx val="5"/>
              <c:layout>
                <c:manualLayout>
                  <c:x val="1.3888888888889046E-2"/>
                  <c:y val="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C97-418F-AC87-9724ECBC9260}"/>
                </c:ext>
              </c:extLst>
            </c:dLbl>
            <c:dLbl>
              <c:idx val="6"/>
              <c:layout>
                <c:manualLayout>
                  <c:x val="1.23456790123457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C97-418F-AC87-9724ECBC92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(ПР,ЧР)</c:v>
                </c:pt>
                <c:pt idx="2">
                  <c:v>серебро (ПР,ЧР)</c:v>
                </c:pt>
                <c:pt idx="3">
                  <c:v>бронза   (ПР,ЧР)</c:v>
                </c:pt>
                <c:pt idx="4">
                  <c:v>Всего на прочих ВС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26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C97-418F-AC87-9724ECBC926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9.2592592592593212E-3"/>
                  <c:y val="-1.286083445964281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C97-418F-AC87-9724ECBC9260}"/>
                </c:ext>
              </c:extLst>
            </c:dLbl>
            <c:dLbl>
              <c:idx val="4"/>
              <c:layout>
                <c:manualLayout>
                  <c:x val="1.5432098765432098E-3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48-4072-82AD-2028CC6180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(ПР,ЧР)</c:v>
                </c:pt>
                <c:pt idx="2">
                  <c:v>серебро (ПР,ЧР)</c:v>
                </c:pt>
                <c:pt idx="3">
                  <c:v>бронза   (ПР,ЧР)</c:v>
                </c:pt>
                <c:pt idx="4">
                  <c:v>Всего на прочих ВС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27</c:v>
                </c:pt>
                <c:pt idx="1">
                  <c:v>4</c:v>
                </c:pt>
                <c:pt idx="2">
                  <c:v>8</c:v>
                </c:pt>
                <c:pt idx="3">
                  <c:v>10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C97-418F-AC87-9724ECBC926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8.41809798268336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C97-418F-AC87-9724ECBC9260}"/>
                </c:ext>
              </c:extLst>
            </c:dLbl>
            <c:dLbl>
              <c:idx val="4"/>
              <c:layout>
                <c:manualLayout>
                  <c:x val="1.5432098765432098E-3"/>
                  <c:y val="5.61206532178887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C97-418F-AC87-9724ECBC92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(ПР,ЧР)</c:v>
                </c:pt>
                <c:pt idx="2">
                  <c:v>серебро (ПР,ЧР)</c:v>
                </c:pt>
                <c:pt idx="3">
                  <c:v>бронза   (ПР,ЧР)</c:v>
                </c:pt>
                <c:pt idx="4">
                  <c:v>Всего на прочих ВС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8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C97-418F-AC87-9724ECBC926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(ПР,ЧР)</c:v>
                </c:pt>
                <c:pt idx="2">
                  <c:v>серебро (ПР,ЧР)</c:v>
                </c:pt>
                <c:pt idx="3">
                  <c:v>бронза   (ПР,ЧР)</c:v>
                </c:pt>
                <c:pt idx="4">
                  <c:v>Всего на прочих ВС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20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C97-418F-AC87-9724ECBC926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lang="en-US"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2C1-4F7F-8934-CA5EAFEC5F45}"/>
                </c:ext>
              </c:extLst>
            </c:dLbl>
            <c:dLbl>
              <c:idx val="4"/>
              <c:layout>
                <c:manualLayout>
                  <c:x val="-1.1316741696017772E-16"/>
                  <c:y val="8.41809798268336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48-4072-82AD-2028CC6180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(ПР,ЧР)</c:v>
                </c:pt>
                <c:pt idx="2">
                  <c:v>серебро (ПР,ЧР)</c:v>
                </c:pt>
                <c:pt idx="3">
                  <c:v>бронза   (ПР,ЧР)</c:v>
                </c:pt>
                <c:pt idx="4">
                  <c:v>Всего на прочих ВС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5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DC97-418F-AC87-9724ECBC9260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3.0864197530864196E-3"/>
                  <c:y val="-1.028866756771408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C97-418F-AC87-9724ECBC9260}"/>
                </c:ext>
              </c:extLst>
            </c:dLbl>
            <c:dLbl>
              <c:idx val="4"/>
              <c:layout>
                <c:manualLayout>
                  <c:x val="0"/>
                  <c:y val="-5.61206532178907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48-4072-82AD-2028CC6180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(ПР,ЧР)</c:v>
                </c:pt>
                <c:pt idx="2">
                  <c:v>серебро (ПР,ЧР)</c:v>
                </c:pt>
                <c:pt idx="3">
                  <c:v>бронза   (ПР,ЧР)</c:v>
                </c:pt>
                <c:pt idx="4">
                  <c:v>Всего на прочих ВС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5</c:v>
                </c:pt>
                <c:pt idx="1">
                  <c:v>3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DC97-418F-AC87-9724ECBC9260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098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C1-4F7F-8934-CA5EAFEC5F45}"/>
                </c:ext>
              </c:extLst>
            </c:dLbl>
            <c:dLbl>
              <c:idx val="1"/>
              <c:layout>
                <c:manualLayout>
                  <c:x val="3.0864197530864196E-3"/>
                  <c:y val="-1.028866756771408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2C1-4F7F-8934-CA5EAFEC5F45}"/>
                </c:ext>
              </c:extLst>
            </c:dLbl>
            <c:dLbl>
              <c:idx val="2"/>
              <c:layout>
                <c:manualLayout>
                  <c:x val="6.1728395061727264E-3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C1-4F7F-8934-CA5EAFEC5F45}"/>
                </c:ext>
              </c:extLst>
            </c:dLbl>
            <c:dLbl>
              <c:idx val="3"/>
              <c:layout>
                <c:manualLayout>
                  <c:x val="7.716049382716049E-3"/>
                  <c:y val="5.61206532178907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C1-4F7F-8934-CA5EAFEC5F45}"/>
                </c:ext>
              </c:extLst>
            </c:dLbl>
            <c:dLbl>
              <c:idx val="4"/>
              <c:layout>
                <c:manualLayout>
                  <c:x val="1.5432098765432098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C1-4F7F-8934-CA5EAFEC5F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(ПР,ЧР)</c:v>
                </c:pt>
                <c:pt idx="2">
                  <c:v>серебро (ПР,ЧР)</c:v>
                </c:pt>
                <c:pt idx="3">
                  <c:v>бронза   (ПР,ЧР)</c:v>
                </c:pt>
                <c:pt idx="4">
                  <c:v>Всего на прочих ВС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8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C1-4F7F-8934-CA5EAFEC5F45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6.1728395061728392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5532346651113057E-2"/>
                      <c:h val="6.70641805953782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0E9-4F84-B3CF-A6D3DE012B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(ПР,ЧР)</c:v>
                </c:pt>
                <c:pt idx="2">
                  <c:v>серебро (ПР,ЧР)</c:v>
                </c:pt>
                <c:pt idx="3">
                  <c:v>бронза   (ПР,ЧР)</c:v>
                </c:pt>
                <c:pt idx="4">
                  <c:v>Всего на прочих ВС</c:v>
                </c:pt>
              </c:strCache>
            </c:strRef>
          </c:cat>
          <c:val>
            <c:numRef>
              <c:f>Лист1!$J$2:$J$6</c:f>
              <c:numCache>
                <c:formatCode>General</c:formatCode>
                <c:ptCount val="5"/>
                <c:pt idx="0">
                  <c:v>10</c:v>
                </c:pt>
                <c:pt idx="1">
                  <c:v>4</c:v>
                </c:pt>
                <c:pt idx="2">
                  <c:v>3</c:v>
                </c:pt>
                <c:pt idx="3">
                  <c:v>0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E9-4F84-B3CF-A6D3DE012B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894528"/>
        <c:axId val="119501952"/>
        <c:axId val="0"/>
      </c:bar3DChart>
      <c:catAx>
        <c:axId val="117894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1">
                <a:solidFill>
                  <a:schemeClr val="tx1"/>
                </a:solidFill>
              </a:defRPr>
            </a:pPr>
            <a:endParaRPr lang="ru-RU"/>
          </a:p>
        </c:txPr>
        <c:crossAx val="119501952"/>
        <c:crosses val="autoZero"/>
        <c:auto val="1"/>
        <c:lblAlgn val="ctr"/>
        <c:lblOffset val="100"/>
        <c:noMultiLvlLbl val="0"/>
      </c:catAx>
      <c:valAx>
        <c:axId val="119501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117894528"/>
        <c:crosses val="autoZero"/>
        <c:crossBetween val="between"/>
      </c:valAx>
    </c:plotArea>
    <c:legend>
      <c:legendPos val="r"/>
      <c:legendEntry>
        <c:idx val="6"/>
        <c:txPr>
          <a:bodyPr/>
          <a:lstStyle/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 algn="ctr"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 algn="ctr">
              <a:defRPr lang="en-US" sz="18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88846043550111786"/>
          <c:y val="2.5386862420218631E-3"/>
          <c:w val="0.10337987265480704"/>
          <c:h val="0.67406096779845526"/>
        </c:manualLayout>
      </c:layout>
      <c:overlay val="0"/>
      <c:spPr>
        <a:ln>
          <a:solidFill>
            <a:schemeClr val="accent6">
              <a:lumMod val="60000"/>
              <a:lumOff val="40000"/>
            </a:schemeClr>
          </a:solidFill>
        </a:ln>
      </c:spPr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302780416688392E-2"/>
          <c:y val="3.4375000000000003E-2"/>
          <c:w val="0.88890066636586862"/>
          <c:h val="0.5481446850393700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медалей, завоеванных во всероссийских соревнованиях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5993733122623565E-3"/>
                  <c:y val="1.264025590551181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85-4FFC-B764-0E299AB85FBF}"/>
                </c:ext>
              </c:extLst>
            </c:dLbl>
            <c:dLbl>
              <c:idx val="1"/>
              <c:layout>
                <c:manualLayout>
                  <c:x val="-1.7996866561311947E-3"/>
                  <c:y val="-2.915600393700787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85-4FFC-B764-0E299AB85FBF}"/>
                </c:ext>
              </c:extLst>
            </c:dLbl>
            <c:dLbl>
              <c:idx val="2"/>
              <c:layout>
                <c:manualLayout>
                  <c:x val="8.9984332806555605E-4"/>
                  <c:y val="-7.515255905511810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448350410045144E-2"/>
                      <c:h val="5.29219980314960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085-4FFC-B764-0E299AB85FBF}"/>
                </c:ext>
              </c:extLst>
            </c:dLbl>
            <c:dLbl>
              <c:idx val="3"/>
              <c:layout>
                <c:manualLayout>
                  <c:x val="0"/>
                  <c:y val="-7.515255905511810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85-4FFC-B764-0E299AB85FBF}"/>
                </c:ext>
              </c:extLst>
            </c:dLbl>
            <c:dLbl>
              <c:idx val="4"/>
              <c:layout>
                <c:manualLayout>
                  <c:x val="1.7996866561311121E-3"/>
                  <c:y val="2.101131889763665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85-4FFC-B764-0E299AB85FBF}"/>
                </c:ext>
              </c:extLst>
            </c:dLbl>
            <c:dLbl>
              <c:idx val="6"/>
              <c:layout>
                <c:manualLayout>
                  <c:x val="1.7996866561311782E-3"/>
                  <c:y val="-7.273868110236220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0648663753913966E-2"/>
                      <c:h val="5.29219980314960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085-4FFC-B764-0E299AB85FBF}"/>
                </c:ext>
              </c:extLst>
            </c:dLbl>
            <c:dLbl>
              <c:idx val="7"/>
              <c:layout>
                <c:manualLayout>
                  <c:x val="1.7996866561311121E-3"/>
                  <c:y val="2.101131889763665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085-4FFC-B764-0E299AB85FBF}"/>
                </c:ext>
              </c:extLst>
            </c:dLbl>
            <c:dLbl>
              <c:idx val="10"/>
              <c:layout>
                <c:manualLayout>
                  <c:x val="3.5993733122622901E-3"/>
                  <c:y val="2.101131889763665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085-4FFC-B764-0E299AB85FBF}"/>
                </c:ext>
              </c:extLst>
            </c:dLbl>
            <c:dLbl>
              <c:idx val="11"/>
              <c:layout>
                <c:manualLayout>
                  <c:x val="-1.3053794156725473E-16"/>
                  <c:y val="-7.515255905511810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0648663753913966E-2"/>
                      <c:h val="5.29219980314960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F085-4FFC-B764-0E299AB85FBF}"/>
                </c:ext>
              </c:extLst>
            </c:dLbl>
            <c:dLbl>
              <c:idx val="13"/>
              <c:layout>
                <c:manualLayout>
                  <c:x val="-1.7996866561311782E-3"/>
                  <c:y val="-7.515255905511810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085-4FFC-B764-0E299AB85FBF}"/>
                </c:ext>
              </c:extLst>
            </c:dLbl>
            <c:dLbl>
              <c:idx val="14"/>
              <c:layout>
                <c:manualLayout>
                  <c:x val="-1.7996866561311782E-3"/>
                  <c:y val="2.101131889763665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085-4FFC-B764-0E299AB85FBF}"/>
                </c:ext>
              </c:extLst>
            </c:dLbl>
            <c:dLbl>
              <c:idx val="15"/>
              <c:layout>
                <c:manualLayout>
                  <c:x val="-1.7996866561311782E-3"/>
                  <c:y val="2.101131889763665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085-4FFC-B764-0E299AB85FBF}"/>
                </c:ext>
              </c:extLst>
            </c:dLbl>
            <c:dLbl>
              <c:idx val="18"/>
              <c:layout>
                <c:manualLayout>
                  <c:x val="0"/>
                  <c:y val="2.101131889763665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085-4FFC-B764-0E299AB85F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Нефтеюганск</c:v>
                </c:pt>
                <c:pt idx="1">
                  <c:v>Нижневартовск</c:v>
                </c:pt>
                <c:pt idx="2">
                  <c:v>Сургут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7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085-4FFC-B764-0E299AB85F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77958736"/>
        <c:axId val="577963656"/>
      </c:barChart>
      <c:catAx>
        <c:axId val="57795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7963656"/>
        <c:crosses val="autoZero"/>
        <c:auto val="1"/>
        <c:lblAlgn val="ctr"/>
        <c:lblOffset val="100"/>
        <c:noMultiLvlLbl val="0"/>
      </c:catAx>
      <c:valAx>
        <c:axId val="5779636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7795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789506381377124"/>
          <c:y val="0.75422760826771651"/>
          <c:w val="0.78580611224603159"/>
          <c:h val="5.82723917322834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971833381938373E-2"/>
          <c:y val="4.7543944891221934E-2"/>
          <c:w val="0.82779211626324989"/>
          <c:h val="0.802388531416453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Lbls>
            <c:dLbl>
              <c:idx val="0"/>
              <c:layout>
                <c:manualLayout>
                  <c:x val="-3.8986738499792789E-3"/>
                  <c:y val="-2.23014362975046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CA-4EC0-B527-ECB274BA6502}"/>
                </c:ext>
              </c:extLst>
            </c:dLbl>
            <c:dLbl>
              <c:idx val="1"/>
              <c:layout>
                <c:manualLayout>
                  <c:x val="-3.8174011143344462E-3"/>
                  <c:y val="6.84355119222228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CA-4EC0-B527-ECB274BA6502}"/>
                </c:ext>
              </c:extLst>
            </c:dLbl>
            <c:dLbl>
              <c:idx val="2"/>
              <c:layout>
                <c:manualLayout>
                  <c:x val="-1.6244186581940952E-3"/>
                  <c:y val="8.95835509197653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CA-4EC0-B527-ECB274BA6502}"/>
                </c:ext>
              </c:extLst>
            </c:dLbl>
            <c:dLbl>
              <c:idx val="3"/>
              <c:layout>
                <c:manualLayout>
                  <c:x val="3.2488373163879758E-3"/>
                  <c:y val="6.71676830791158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CA-4EC0-B527-ECB274BA65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юношеский состав</c:v>
                </c:pt>
                <c:pt idx="2">
                  <c:v>юниорский состав</c:v>
                </c:pt>
                <c:pt idx="3">
                  <c:v>основной состав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CA-4EC0-B527-ECB274BA65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FFFF"/>
            </a:solidFill>
          </c:spPr>
          <c:invertIfNegative val="0"/>
          <c:dLbls>
            <c:dLbl>
              <c:idx val="0"/>
              <c:layout>
                <c:manualLayout>
                  <c:x val="-7.878505318414158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CA-4EC0-B527-ECB274BA6502}"/>
                </c:ext>
              </c:extLst>
            </c:dLbl>
            <c:dLbl>
              <c:idx val="1"/>
              <c:layout>
                <c:manualLayout>
                  <c:x val="-2.1929824561403508E-3"/>
                  <c:y val="6.99703476993356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DCA-4EC0-B527-ECB274BA6502}"/>
                </c:ext>
              </c:extLst>
            </c:dLbl>
            <c:dLbl>
              <c:idx val="2"/>
              <c:layout>
                <c:manualLayout>
                  <c:x val="-2.7615462540867674E-3"/>
                  <c:y val="9.09276674583037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DCA-4EC0-B527-ECB274BA6502}"/>
                </c:ext>
              </c:extLst>
            </c:dLbl>
            <c:dLbl>
              <c:idx val="3"/>
              <c:layout>
                <c:manualLayout>
                  <c:x val="-3.5736980245890315E-3"/>
                  <c:y val="1.4228745022000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DCA-4EC0-B527-ECB274BA65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юношеский состав</c:v>
                </c:pt>
                <c:pt idx="2">
                  <c:v>юниорский состав</c:v>
                </c:pt>
                <c:pt idx="3">
                  <c:v>основной состав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DCA-4EC0-B527-ECB274BA650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33CCFF"/>
            </a:solidFill>
          </c:spPr>
          <c:invertIfNegative val="0"/>
          <c:dLbls>
            <c:dLbl>
              <c:idx val="0"/>
              <c:layout>
                <c:manualLayout>
                  <c:x val="-1.023391812865497E-2"/>
                  <c:y val="1.1533972999604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ADCA-4EC0-B527-ECB274BA6502}"/>
                </c:ext>
              </c:extLst>
            </c:dLbl>
            <c:dLbl>
              <c:idx val="1"/>
              <c:layout>
                <c:manualLayout>
                  <c:x val="-5.84795321637426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D2-4AEB-AD96-799ADEECCEFD}"/>
                </c:ext>
              </c:extLst>
            </c:dLbl>
            <c:dLbl>
              <c:idx val="2"/>
              <c:layout>
                <c:manualLayout>
                  <c:x val="1.4619883040935672E-3"/>
                  <c:y val="6.92038379976279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DCA-4EC0-B527-ECB274BA6502}"/>
                </c:ext>
              </c:extLst>
            </c:dLbl>
            <c:dLbl>
              <c:idx val="3"/>
              <c:layout>
                <c:manualLayout>
                  <c:x val="-1.4619883040936745E-3"/>
                  <c:y val="1.1533972999604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DCA-4EC0-B527-ECB274BA65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юношеский состав</c:v>
                </c:pt>
                <c:pt idx="2">
                  <c:v>юниорский состав</c:v>
                </c:pt>
                <c:pt idx="3">
                  <c:v>основной состав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DCA-4EC0-B527-ECB274BA650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510EB"/>
            </a:solidFill>
          </c:spPr>
          <c:invertIfNegative val="0"/>
          <c:dLbls>
            <c:dLbl>
              <c:idx val="0"/>
              <c:layout>
                <c:manualLayout>
                  <c:x val="-1.4619883040935672E-3"/>
                  <c:y val="2.30679459992098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DCA-4EC0-B527-ECB274BA6502}"/>
                </c:ext>
              </c:extLst>
            </c:dLbl>
            <c:dLbl>
              <c:idx val="1"/>
              <c:layout>
                <c:manualLayout>
                  <c:x val="4.385964912280647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DCA-4EC0-B527-ECB274BA6502}"/>
                </c:ext>
              </c:extLst>
            </c:dLbl>
            <c:dLbl>
              <c:idx val="2"/>
              <c:layout>
                <c:manualLayout>
                  <c:x val="-5.8479532163743762E-3"/>
                  <c:y val="1.1533972999604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DCA-4EC0-B527-ECB274BA6502}"/>
                </c:ext>
              </c:extLst>
            </c:dLbl>
            <c:dLbl>
              <c:idx val="3"/>
              <c:layout>
                <c:manualLayout>
                  <c:x val="1.4619883040935672E-3"/>
                  <c:y val="1.3840767599525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DCA-4EC0-B527-ECB274BA65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юношеский состав</c:v>
                </c:pt>
                <c:pt idx="2">
                  <c:v>юниорский состав</c:v>
                </c:pt>
                <c:pt idx="3">
                  <c:v>основной состав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DCA-4EC0-B527-ECB274BA650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6802809280042091E-17"/>
                  <c:y val="1.1533972999604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DCA-4EC0-B527-ECB274BA6502}"/>
                </c:ext>
              </c:extLst>
            </c:dLbl>
            <c:dLbl>
              <c:idx val="1"/>
              <c:layout>
                <c:manualLayout>
                  <c:x val="-2.9239766081871881E-3"/>
                  <c:y val="6.92038379976279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DCA-4EC0-B527-ECB274BA6502}"/>
                </c:ext>
              </c:extLst>
            </c:dLbl>
            <c:dLbl>
              <c:idx val="2"/>
              <c:layout>
                <c:manualLayout>
                  <c:x val="-2.9239766081871343E-3"/>
                  <c:y val="1.3840767599525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ADCA-4EC0-B527-ECB274BA6502}"/>
                </c:ext>
              </c:extLst>
            </c:dLbl>
            <c:dLbl>
              <c:idx val="3"/>
              <c:layout>
                <c:manualLayout>
                  <c:x val="2.9239766081871343E-3"/>
                  <c:y val="1.3840767599525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ADCA-4EC0-B527-ECB274BA65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юношеский состав</c:v>
                </c:pt>
                <c:pt idx="2">
                  <c:v>юниорский состав</c:v>
                </c:pt>
                <c:pt idx="3">
                  <c:v>основной состав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DCA-4EC0-B527-ECB274BA650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5.3605618560084181E-17"/>
                  <c:y val="9.22717839968386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DCA-4EC0-B527-ECB274BA6502}"/>
                </c:ext>
              </c:extLst>
            </c:dLbl>
            <c:dLbl>
              <c:idx val="2"/>
              <c:layout>
                <c:manualLayout>
                  <c:x val="0"/>
                  <c:y val="9.22717839968386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DCA-4EC0-B527-ECB274BA6502}"/>
                </c:ext>
              </c:extLst>
            </c:dLbl>
            <c:dLbl>
              <c:idx val="3"/>
              <c:layout>
                <c:manualLayout>
                  <c:x val="-1.0721123712016836E-16"/>
                  <c:y val="6.92038379976279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DCA-4EC0-B527-ECB274BA65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юношеский состав</c:v>
                </c:pt>
                <c:pt idx="2">
                  <c:v>юниорский состав</c:v>
                </c:pt>
                <c:pt idx="3">
                  <c:v>основной состав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ADCA-4EC0-B527-ECB274BA6502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1"/>
              <c:layout>
                <c:manualLayout>
                  <c:x val="2.9239766081871343E-3"/>
                  <c:y val="9.22717839968386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ADCA-4EC0-B527-ECB274BA6502}"/>
                </c:ext>
              </c:extLst>
            </c:dLbl>
            <c:dLbl>
              <c:idx val="2"/>
              <c:layout>
                <c:manualLayout>
                  <c:x val="1.4619883040935672E-3"/>
                  <c:y val="1.1533972999604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ADCA-4EC0-B527-ECB274BA6502}"/>
                </c:ext>
              </c:extLst>
            </c:dLbl>
            <c:dLbl>
              <c:idx val="3"/>
              <c:layout>
                <c:manualLayout>
                  <c:x val="-1.0721123712016836E-16"/>
                  <c:y val="6.92038379976279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DCA-4EC0-B527-ECB274BA65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юношеский состав</c:v>
                </c:pt>
                <c:pt idx="2">
                  <c:v>юниорский состав</c:v>
                </c:pt>
                <c:pt idx="3">
                  <c:v>основной состав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ADCA-4EC0-B527-ECB274BA6502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юношеский состав</c:v>
                </c:pt>
                <c:pt idx="2">
                  <c:v>юниорский состав</c:v>
                </c:pt>
                <c:pt idx="3">
                  <c:v>основной состав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CD-4279-A4FF-27E3DE2AED1F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2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юношеский состав</c:v>
                </c:pt>
                <c:pt idx="2">
                  <c:v>юниорский состав</c:v>
                </c:pt>
                <c:pt idx="3">
                  <c:v>основной состав</c:v>
                </c:pt>
              </c:strCache>
            </c:str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CC-4729-A42A-488422B110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9794432"/>
        <c:axId val="129795968"/>
        <c:axId val="0"/>
      </c:bar3DChart>
      <c:catAx>
        <c:axId val="129794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1"/>
            </a:pPr>
            <a:endParaRPr lang="ru-RU"/>
          </a:p>
        </c:txPr>
        <c:crossAx val="129795968"/>
        <c:crosses val="autoZero"/>
        <c:auto val="1"/>
        <c:lblAlgn val="ctr"/>
        <c:lblOffset val="100"/>
        <c:noMultiLvlLbl val="0"/>
      </c:catAx>
      <c:valAx>
        <c:axId val="12979596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297944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6"/>
        <c:txPr>
          <a:bodyPr/>
          <a:lstStyle/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 algn="ctr"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 algn="ctr">
              <a:defRPr lang="en-US" sz="18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88732352534880499"/>
          <c:y val="5.2471766741289366E-2"/>
          <c:w val="9.7938826725606665E-2"/>
          <c:h val="0.62096247937605253"/>
        </c:manualLayout>
      </c:layout>
      <c:overlay val="0"/>
      <c:txPr>
        <a:bodyPr/>
        <a:lstStyle/>
        <a:p>
          <a:pPr>
            <a:defRPr lang="en-US"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5089465079124851E-18"/>
                  <c:y val="8.52934789665385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43-4CA6-8BB0-9FC521674744}"/>
                </c:ext>
              </c:extLst>
            </c:dLbl>
            <c:dLbl>
              <c:idx val="2"/>
              <c:layout>
                <c:manualLayout>
                  <c:x val="-1.2995632064273628E-2"/>
                  <c:y val="1.13724638622051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08-4D64-ACA7-3952093B8A02}"/>
                </c:ext>
              </c:extLst>
            </c:dLbl>
            <c:dLbl>
              <c:idx val="6"/>
              <c:layout>
                <c:manualLayout>
                  <c:x val="-1.4338966853728087E-3"/>
                  <c:y val="-2.29051028962149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31-4C9B-B44E-9F89E373EA02}"/>
                </c:ext>
              </c:extLst>
            </c:dLbl>
            <c:dLbl>
              <c:idx val="8"/>
              <c:layout>
                <c:manualLayout>
                  <c:x val="-1.051512088782681E-16"/>
                  <c:y val="-4.199220354554213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31-4C9B-B44E-9F89E373EA02}"/>
                </c:ext>
              </c:extLst>
            </c:dLbl>
            <c:dLbl>
              <c:idx val="15"/>
              <c:layout>
                <c:manualLayout>
                  <c:x val="-8.603380112236852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31-4C9B-B44E-9F89E373EA02}"/>
                </c:ext>
              </c:extLst>
            </c:dLbl>
            <c:dLbl>
              <c:idx val="17"/>
              <c:layout>
                <c:manualLayout>
                  <c:x val="4.3016900561184263E-3"/>
                  <c:y val="-4.95286587639211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31-4C9B-B44E-9F89E373EA02}"/>
                </c:ext>
              </c:extLst>
            </c:dLbl>
            <c:dLbl>
              <c:idx val="18"/>
              <c:layout>
                <c:manualLayout>
                  <c:x val="-1.433896685372808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531-4C9B-B44E-9F89E373EA02}"/>
                </c:ext>
              </c:extLst>
            </c:dLbl>
            <c:dLbl>
              <c:idx val="19"/>
              <c:layout>
                <c:manualLayout>
                  <c:x val="1.2905070168355277E-2"/>
                  <c:y val="2.47643293819603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31-4C9B-B44E-9F89E373EA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Нефтеюганск, МБУ "СШОР "Спартак"</c:v>
                </c:pt>
                <c:pt idx="1">
                  <c:v>Нижневартовск, МАУ "СШОР"</c:v>
                </c:pt>
                <c:pt idx="2">
                  <c:v>Нягань, МАУ  "СШ им. А.Ф. Орловского"</c:v>
                </c:pt>
                <c:pt idx="3">
                  <c:v>Сургут, МАУ СП СШ "Аверс"</c:v>
                </c:pt>
                <c:pt idx="4">
                  <c:v>Югорск, МБУ СШОР "Центр Югорского спорта"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41.5</c:v>
                </c:pt>
                <c:pt idx="1">
                  <c:v>49.3</c:v>
                </c:pt>
                <c:pt idx="2">
                  <c:v>14.4</c:v>
                </c:pt>
                <c:pt idx="3">
                  <c:v>51.4</c:v>
                </c:pt>
                <c:pt idx="4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531-4C9B-B44E-9F89E373EA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282594331623971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08-4D64-ACA7-3952093B8A02}"/>
                </c:ext>
              </c:extLst>
            </c:dLbl>
            <c:dLbl>
              <c:idx val="4"/>
              <c:layout>
                <c:manualLayout>
                  <c:x val="5.5695565989743829E-3"/>
                  <c:y val="-6.5153988212785296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08-4D64-ACA7-3952093B8A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Нефтеюганск, МБУ "СШОР "Спартак"</c:v>
                </c:pt>
                <c:pt idx="1">
                  <c:v>Нижневартовск, МАУ "СШОР"</c:v>
                </c:pt>
                <c:pt idx="2">
                  <c:v>Нягань, МАУ  "СШ им. А.Ф. Орловского"</c:v>
                </c:pt>
                <c:pt idx="3">
                  <c:v>Сургут, МАУ СП СШ "Аверс"</c:v>
                </c:pt>
                <c:pt idx="4">
                  <c:v>Югорск, МБУ СШОР "Центр Югорского спорта"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41.9</c:v>
                </c:pt>
                <c:pt idx="1">
                  <c:v>50</c:v>
                </c:pt>
                <c:pt idx="2">
                  <c:v>15.3</c:v>
                </c:pt>
                <c:pt idx="3">
                  <c:v>25</c:v>
                </c:pt>
                <c:pt idx="4">
                  <c:v>71.400000000000006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43-4CA6-8BB0-9FC5216747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2920544"/>
        <c:axId val="532923824"/>
      </c:barChart>
      <c:catAx>
        <c:axId val="53292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2923824"/>
        <c:crosses val="autoZero"/>
        <c:auto val="1"/>
        <c:lblAlgn val="ctr"/>
        <c:lblOffset val="100"/>
        <c:noMultiLvlLbl val="0"/>
      </c:catAx>
      <c:valAx>
        <c:axId val="5329238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32920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5991264128547121E-2"/>
          <c:y val="0.11421490822555981"/>
          <c:w val="0.12436849122027377"/>
          <c:h val="0.151770903058700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796553217442961E-2"/>
          <c:y val="3.1071732330259821E-2"/>
          <c:w val="0.96040689356511411"/>
          <c:h val="0.722112619794094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программе спортивной подготовки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Нефтеюганск</c:v>
                </c:pt>
                <c:pt idx="1">
                  <c:v>Нижневартовск</c:v>
                </c:pt>
                <c:pt idx="2">
                  <c:v>Нягань</c:v>
                </c:pt>
                <c:pt idx="3">
                  <c:v>Сургут</c:v>
                </c:pt>
                <c:pt idx="4">
                  <c:v>Сургутский район</c:v>
                </c:pt>
                <c:pt idx="5">
                  <c:v>Югорск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228</c:v>
                </c:pt>
                <c:pt idx="1">
                  <c:v>220</c:v>
                </c:pt>
                <c:pt idx="2">
                  <c:v>101</c:v>
                </c:pt>
                <c:pt idx="3">
                  <c:v>125</c:v>
                </c:pt>
                <c:pt idx="5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217-4660-B12B-1C6F88615CD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 общеразвивающим программам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F217-4660-B12B-1C6F88615C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Нефтеюганск</c:v>
                </c:pt>
                <c:pt idx="1">
                  <c:v>Нижневартовск</c:v>
                </c:pt>
                <c:pt idx="2">
                  <c:v>Нягань</c:v>
                </c:pt>
                <c:pt idx="3">
                  <c:v>Сургут</c:v>
                </c:pt>
                <c:pt idx="4">
                  <c:v>Сургутский район</c:v>
                </c:pt>
                <c:pt idx="5">
                  <c:v>Югорск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5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217-4660-B12B-1C6F88615CD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 спортивно-оздоровительных группах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Нефтеюганск</c:v>
                </c:pt>
                <c:pt idx="1">
                  <c:v>Нижневартовск</c:v>
                </c:pt>
                <c:pt idx="2">
                  <c:v>Нягань</c:v>
                </c:pt>
                <c:pt idx="3">
                  <c:v>Сургут</c:v>
                </c:pt>
                <c:pt idx="4">
                  <c:v>Сургутский район</c:v>
                </c:pt>
                <c:pt idx="5">
                  <c:v>Югорск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1">
                  <c:v>50</c:v>
                </c:pt>
                <c:pt idx="3">
                  <c:v>63</c:v>
                </c:pt>
                <c:pt idx="4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217-4660-B12B-1C6F88615C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77958736"/>
        <c:axId val="577963656"/>
      </c:barChart>
      <c:catAx>
        <c:axId val="57795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7963656"/>
        <c:crosses val="autoZero"/>
        <c:auto val="1"/>
        <c:lblAlgn val="ctr"/>
        <c:lblOffset val="100"/>
        <c:noMultiLvlLbl val="0"/>
      </c:catAx>
      <c:valAx>
        <c:axId val="5779636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7795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198112908089581"/>
          <c:y val="0.86656792810041172"/>
          <c:w val="0.73563084827309422"/>
          <c:h val="0.130607283464566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96812709291144"/>
          <c:y val="6.4239740222615291E-2"/>
          <c:w val="0.8115062378689949"/>
          <c:h val="0.832592502907249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0768166878457141E-2"/>
                  <c:y val="-1.7219412896774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C3-4B20-8121-E9C1C9F42668}"/>
                </c:ext>
              </c:extLst>
            </c:dLbl>
            <c:dLbl>
              <c:idx val="1"/>
              <c:layout>
                <c:manualLayout>
                  <c:x val="-4.7968108977348104E-3"/>
                  <c:y val="-2.25086997502069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C3-4B20-8121-E9C1C9F42668}"/>
                </c:ext>
              </c:extLst>
            </c:dLbl>
            <c:dLbl>
              <c:idx val="2"/>
              <c:layout>
                <c:manualLayout>
                  <c:x val="7.4524866051292322E-4"/>
                  <c:y val="6.17045330744122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C3-4B20-8121-E9C1C9F42668}"/>
                </c:ext>
              </c:extLst>
            </c:dLbl>
            <c:dLbl>
              <c:idx val="3"/>
              <c:layout>
                <c:manualLayout>
                  <c:x val="3.958805874773038E-3"/>
                  <c:y val="-6.57453831294731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C3-4B20-8121-E9C1C9F42668}"/>
                </c:ext>
              </c:extLst>
            </c:dLbl>
            <c:dLbl>
              <c:idx val="4"/>
              <c:layout>
                <c:manualLayout>
                  <c:x val="6.4368431518812413E-3"/>
                  <c:y val="1.0356241124314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2C3-4B20-8121-E9C1C9F42668}"/>
                </c:ext>
              </c:extLst>
            </c:dLbl>
            <c:dLbl>
              <c:idx val="5"/>
              <c:layout>
                <c:manualLayout>
                  <c:x val="2.1092546894627292E-3"/>
                  <c:y val="6.65159068347246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C3-4B20-8121-E9C1C9F426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245</c:v>
                </c:pt>
                <c:pt idx="1">
                  <c:v>173</c:v>
                </c:pt>
                <c:pt idx="2">
                  <c:v>66</c:v>
                </c:pt>
                <c:pt idx="3">
                  <c:v>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2C3-4B20-8121-E9C1C9F4266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9474624474004237E-3"/>
                  <c:y val="7.02005332740807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2C3-4B20-8121-E9C1C9F42668}"/>
                </c:ext>
              </c:extLst>
            </c:dLbl>
            <c:dLbl>
              <c:idx val="1"/>
              <c:layout>
                <c:manualLayout>
                  <c:x val="-8.0534935894144353E-4"/>
                  <c:y val="1.6042175157062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2C3-4B20-8121-E9C1C9F42668}"/>
                </c:ext>
              </c:extLst>
            </c:dLbl>
            <c:dLbl>
              <c:idx val="2"/>
              <c:layout>
                <c:manualLayout>
                  <c:x val="-3.3667183776011963E-3"/>
                  <c:y val="7.97872816998829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2C3-4B20-8121-E9C1C9F42668}"/>
                </c:ext>
              </c:extLst>
            </c:dLbl>
            <c:dLbl>
              <c:idx val="3"/>
              <c:layout>
                <c:manualLayout>
                  <c:x val="1.3541912709979004E-3"/>
                  <c:y val="1.0128077461921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2C3-4B20-8121-E9C1C9F42668}"/>
                </c:ext>
              </c:extLst>
            </c:dLbl>
            <c:dLbl>
              <c:idx val="4"/>
              <c:layout>
                <c:manualLayout>
                  <c:x val="6.3716076364997726E-3"/>
                  <c:y val="1.0504129403916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2C3-4B20-8121-E9C1C9F42668}"/>
                </c:ext>
              </c:extLst>
            </c:dLbl>
            <c:dLbl>
              <c:idx val="5"/>
              <c:layout>
                <c:manualLayout>
                  <c:x val="3.3419847105391645E-3"/>
                  <c:y val="-6.65159068347237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2C3-4B20-8121-E9C1C9F426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377</c:v>
                </c:pt>
                <c:pt idx="1">
                  <c:v>143</c:v>
                </c:pt>
                <c:pt idx="2">
                  <c:v>233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2C3-4B20-8121-E9C1C9F4266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87468464574496E-3"/>
                  <c:y val="2.84466600485250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2C3-4B20-8121-E9C1C9F42668}"/>
                </c:ext>
              </c:extLst>
            </c:dLbl>
            <c:dLbl>
              <c:idx val="1"/>
              <c:layout>
                <c:manualLayout>
                  <c:x val="1.2873670970865363E-3"/>
                  <c:y val="-1.4223330024262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2C3-4B20-8121-E9C1C9F42668}"/>
                </c:ext>
              </c:extLst>
            </c:dLbl>
            <c:dLbl>
              <c:idx val="2"/>
              <c:layout>
                <c:manualLayout>
                  <c:x val="-9.7904621241897485E-3"/>
                  <c:y val="-5.12066154560692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2C3-4B20-8121-E9C1C9F42668}"/>
                </c:ext>
              </c:extLst>
            </c:dLbl>
            <c:dLbl>
              <c:idx val="3"/>
              <c:layout>
                <c:manualLayout>
                  <c:x val="8.9789276448275126E-4"/>
                  <c:y val="8.72349717793803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2C3-4B20-8121-E9C1C9F42668}"/>
                </c:ext>
              </c:extLst>
            </c:dLbl>
            <c:dLbl>
              <c:idx val="4"/>
              <c:layout>
                <c:manualLayout>
                  <c:x val="6.2420702088190018E-3"/>
                  <c:y val="1.1757715515511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2C3-4B20-8121-E9C1C9F42668}"/>
                </c:ext>
              </c:extLst>
            </c:dLbl>
            <c:dLbl>
              <c:idx val="5"/>
              <c:layout>
                <c:manualLayout>
                  <c:x val="3.8621012912597153E-3"/>
                  <c:y val="-5.68933200970501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2C3-4B20-8121-E9C1C9F426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424</c:v>
                </c:pt>
                <c:pt idx="1">
                  <c:v>146</c:v>
                </c:pt>
                <c:pt idx="2">
                  <c:v>277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2C3-4B20-8121-E9C1C9F4266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149468388346159E-3"/>
                  <c:y val="-2.5602442022571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2C3-4B20-8121-E9C1C9F42668}"/>
                </c:ext>
              </c:extLst>
            </c:dLbl>
            <c:dLbl>
              <c:idx val="1"/>
              <c:layout>
                <c:manualLayout>
                  <c:x val="-7.605364109870145E-3"/>
                  <c:y val="-5.87897721517051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2C3-4B20-8121-E9C1C9F42668}"/>
                </c:ext>
              </c:extLst>
            </c:dLbl>
            <c:dLbl>
              <c:idx val="2"/>
              <c:layout>
                <c:manualLayout>
                  <c:x val="3.8621012912596147E-3"/>
                  <c:y val="-1.4223330024262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2C3-4B20-8121-E9C1C9F42668}"/>
                </c:ext>
              </c:extLst>
            </c:dLbl>
            <c:dLbl>
              <c:idx val="3"/>
              <c:layout>
                <c:manualLayout>
                  <c:x val="8.9789276448275126E-4"/>
                  <c:y val="1.1757715515511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2C3-4B20-8121-E9C1C9F42668}"/>
                </c:ext>
              </c:extLst>
            </c:dLbl>
            <c:dLbl>
              <c:idx val="4"/>
              <c:layout>
                <c:manualLayout>
                  <c:x val="6.8262723376206411E-3"/>
                  <c:y val="8.91319555274379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2C3-4B20-8121-E9C1C9F42668}"/>
                </c:ext>
              </c:extLst>
            </c:dLbl>
            <c:dLbl>
              <c:idx val="5"/>
              <c:layout>
                <c:manualLayout>
                  <c:x val="5.1494683883461893E-3"/>
                  <c:y val="2.84466600485241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2C3-4B20-8121-E9C1C9F426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706</c:v>
                </c:pt>
                <c:pt idx="1">
                  <c:v>349</c:v>
                </c:pt>
                <c:pt idx="2">
                  <c:v>355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E2C3-4B20-8121-E9C1C9F4266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2">
                <a:lumMod val="1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7.7242025825192172E-3"/>
                  <c:y val="8.5339980145575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2C3-4B20-8121-E9C1C9F42668}"/>
                </c:ext>
              </c:extLst>
            </c:dLbl>
            <c:dLbl>
              <c:idx val="1"/>
              <c:layout>
                <c:manualLayout>
                  <c:x val="7.7242025825192823E-3"/>
                  <c:y val="1.1378664019410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2C3-4B20-8121-E9C1C9F42668}"/>
                </c:ext>
              </c:extLst>
            </c:dLbl>
            <c:dLbl>
              <c:idx val="2"/>
              <c:layout>
                <c:manualLayout>
                  <c:x val="7.1399629733017523E-3"/>
                  <c:y val="-9.2921144726958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E2C3-4B20-8121-E9C1C9F42668}"/>
                </c:ext>
              </c:extLst>
            </c:dLbl>
            <c:dLbl>
              <c:idx val="3"/>
              <c:layout>
                <c:manualLayout>
                  <c:x val="3.862101291259614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E2C3-4B20-8121-E9C1C9F42668}"/>
                </c:ext>
              </c:extLst>
            </c:dLbl>
            <c:dLbl>
              <c:idx val="4"/>
              <c:layout>
                <c:manualLayout>
                  <c:x val="5.928379573137999E-3"/>
                  <c:y val="9.10265501271982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14-4612-9D59-81D1850796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665</c:v>
                </c:pt>
                <c:pt idx="1">
                  <c:v>332</c:v>
                </c:pt>
                <c:pt idx="2">
                  <c:v>325</c:v>
                </c:pt>
                <c:pt idx="3">
                  <c:v>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E2C3-4B20-8121-E9C1C9F4266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2"/>
              <c:layout>
                <c:manualLayout>
                  <c:x val="6.9453067306247014E-3"/>
                  <c:y val="8.15487988318020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E2C3-4B20-8121-E9C1C9F42668}"/>
                </c:ext>
              </c:extLst>
            </c:dLbl>
            <c:dLbl>
              <c:idx val="3"/>
              <c:layout>
                <c:manualLayout>
                  <c:x val="7.0323652180570042E-4"/>
                  <c:y val="1.460247439310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E2C3-4B20-8121-E9C1C9F42668}"/>
                </c:ext>
              </c:extLst>
            </c:dLbl>
            <c:dLbl>
              <c:idx val="4"/>
              <c:layout>
                <c:manualLayout>
                  <c:x val="5.9283795731378897E-3"/>
                  <c:y val="8.91319555274379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E2C3-4B20-8121-E9C1C9F426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877</c:v>
                </c:pt>
                <c:pt idx="1">
                  <c:v>565</c:v>
                </c:pt>
                <c:pt idx="2">
                  <c:v>307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E2C3-4B20-8121-E9C1C9F42668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4368431518813506E-3"/>
                  <c:y val="-1.5171091687866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E2C3-4B20-8121-E9C1C9F42668}"/>
                </c:ext>
              </c:extLst>
            </c:dLbl>
            <c:dLbl>
              <c:idx val="1"/>
              <c:layout>
                <c:manualLayout>
                  <c:x val="5.9283795731379443E-3"/>
                  <c:y val="6.06843667514655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14-4612-9D59-81D18507969C}"/>
                </c:ext>
              </c:extLst>
            </c:dLbl>
            <c:dLbl>
              <c:idx val="2"/>
              <c:layout>
                <c:manualLayout>
                  <c:x val="3.3969731654466032E-3"/>
                  <c:y val="3.33765211707208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07191264462678E-2"/>
                      <c:h val="6.15105342326724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8-E2C3-4B20-8121-E9C1C9F42668}"/>
                </c:ext>
              </c:extLst>
            </c:dLbl>
            <c:dLbl>
              <c:idx val="3"/>
              <c:layout>
                <c:manualLayout>
                  <c:x val="1.2873219502221509E-3"/>
                  <c:y val="2.46560104281533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E2C3-4B20-8121-E9C1C9F42668}"/>
                </c:ext>
              </c:extLst>
            </c:dLbl>
            <c:dLbl>
              <c:idx val="4"/>
              <c:layout>
                <c:manualLayout>
                  <c:x val="5.928379573137999E-3"/>
                  <c:y val="9.10265501271982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14-4612-9D59-81D1850796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726</c:v>
                </c:pt>
                <c:pt idx="1">
                  <c:v>463</c:v>
                </c:pt>
                <c:pt idx="2">
                  <c:v>257</c:v>
                </c:pt>
                <c:pt idx="3">
                  <c:v>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E2C3-4B20-8121-E9C1C9F42668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820948932844997E-3"/>
                  <c:y val="2.4273746700586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F9-4752-9A7A-25F2090995B4}"/>
                </c:ext>
              </c:extLst>
            </c:dLbl>
            <c:dLbl>
              <c:idx val="1"/>
              <c:layout>
                <c:manualLayout>
                  <c:x val="7.4104744664224981E-3"/>
                  <c:y val="2.730796503815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F9-4752-9A7A-25F2090995B4}"/>
                </c:ext>
              </c:extLst>
            </c:dLbl>
            <c:dLbl>
              <c:idx val="2"/>
              <c:layout>
                <c:manualLayout>
                  <c:x val="2.9641897865689995E-3"/>
                  <c:y val="1.5171091687866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F9-4752-9A7A-25F2090995B4}"/>
                </c:ext>
              </c:extLst>
            </c:dLbl>
            <c:dLbl>
              <c:idx val="3"/>
              <c:layout>
                <c:manualLayout>
                  <c:x val="5.9283795731378897E-3"/>
                  <c:y val="3.03421833757327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7F9-4752-9A7A-25F2090995B4}"/>
                </c:ext>
              </c:extLst>
            </c:dLbl>
            <c:dLbl>
              <c:idx val="4"/>
              <c:layout>
                <c:manualLayout>
                  <c:x val="2.9641897865689995E-3"/>
                  <c:y val="-1.112533871690645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F9-4752-9A7A-25F2090995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704</c:v>
                </c:pt>
                <c:pt idx="1">
                  <c:v>419</c:v>
                </c:pt>
                <c:pt idx="2">
                  <c:v>279</c:v>
                </c:pt>
                <c:pt idx="3">
                  <c:v>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F9-4752-9A7A-25F2090995B4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7785138719414052E-2"/>
                  <c:y val="1.5171091687866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E4-4D3D-A5C2-914F80BF1D47}"/>
                </c:ext>
              </c:extLst>
            </c:dLbl>
            <c:dLbl>
              <c:idx val="2"/>
              <c:layout>
                <c:manualLayout>
                  <c:x val="1.4820948932844996E-2"/>
                  <c:y val="-3.03421833757327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9E4-4D3D-A5C2-914F80BF1D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кол-во заним-ся</c:v>
                </c:pt>
                <c:pt idx="1">
                  <c:v>НП</c:v>
                </c:pt>
                <c:pt idx="2">
                  <c:v>Т (СС)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Лист1!$J$2:$J$6</c:f>
              <c:numCache>
                <c:formatCode>General</c:formatCode>
                <c:ptCount val="5"/>
                <c:pt idx="0">
                  <c:v>778</c:v>
                </c:pt>
                <c:pt idx="1">
                  <c:v>445</c:v>
                </c:pt>
                <c:pt idx="2">
                  <c:v>326</c:v>
                </c:pt>
                <c:pt idx="3">
                  <c:v>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E4-4D3D-A5C2-914F80BF1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8721792"/>
        <c:axId val="98723328"/>
        <c:axId val="0"/>
      </c:bar3DChart>
      <c:catAx>
        <c:axId val="98721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1" baseline="0">
                <a:solidFill>
                  <a:schemeClr val="tx1"/>
                </a:solidFill>
              </a:defRPr>
            </a:pPr>
            <a:endParaRPr lang="ru-RU"/>
          </a:p>
        </c:txPr>
        <c:crossAx val="98723328"/>
        <c:crosses val="autoZero"/>
        <c:auto val="1"/>
        <c:lblAlgn val="ctr"/>
        <c:lblOffset val="100"/>
        <c:noMultiLvlLbl val="0"/>
      </c:catAx>
      <c:valAx>
        <c:axId val="98723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98721792"/>
        <c:crosses val="autoZero"/>
        <c:crossBetween val="between"/>
      </c:valAx>
    </c:plotArea>
    <c:legend>
      <c:legendPos val="r"/>
      <c:legendEntry>
        <c:idx val="6"/>
        <c:txPr>
          <a:bodyPr/>
          <a:lstStyle/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 algn="ctr">
              <a:defRPr lang="en-US" sz="18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88952639716035287"/>
          <c:y val="3.6028356323311037E-3"/>
          <c:w val="9.9285770301899223E-2"/>
          <c:h val="0.72887538967008725"/>
        </c:manualLayout>
      </c:layout>
      <c:overlay val="0"/>
      <c:txPr>
        <a:bodyPr/>
        <a:lstStyle/>
        <a:p>
          <a:pPr>
            <a:defRPr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7.9592325264897484E-2"/>
          <c:y val="5.0473457250976253E-2"/>
          <c:w val="0.79960909400213864"/>
          <c:h val="0.6131539298929301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gradFill>
              <a:gsLst>
                <a:gs pos="0">
                  <a:srgbClr val="7030A0"/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-3.0866627782638201E-3"/>
                  <c:y val="8.41787703522985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BF-4C74-A865-B818E687CDFC}"/>
                </c:ext>
              </c:extLst>
            </c:dLbl>
            <c:dLbl>
              <c:idx val="2"/>
              <c:layout>
                <c:manualLayout>
                  <c:x val="0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BF-4C74-A865-B818E687CDFC}"/>
                </c:ext>
              </c:extLst>
            </c:dLbl>
            <c:dLbl>
              <c:idx val="3"/>
              <c:layout>
                <c:manualLayout>
                  <c:x val="0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BF-4C74-A865-B818E687CDFC}"/>
                </c:ext>
              </c:extLst>
            </c:dLbl>
            <c:dLbl>
              <c:idx val="5"/>
              <c:layout>
                <c:manualLayout>
                  <c:x val="-6.1728586485077144E-3"/>
                  <c:y val="1.6665243452784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BF-4C74-A865-B818E687CDFC}"/>
                </c:ext>
              </c:extLst>
            </c:dLbl>
            <c:dLbl>
              <c:idx val="6"/>
              <c:layout>
                <c:manualLayout>
                  <c:x val="-9.2592592592593281E-3"/>
                  <c:y val="1.1224130643578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BF-4C74-A865-B818E687CD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</c:v>
                </c:pt>
                <c:pt idx="1">
                  <c:v>ЗМС</c:v>
                </c:pt>
                <c:pt idx="2">
                  <c:v>МСМК</c:v>
                </c:pt>
                <c:pt idx="3">
                  <c:v>МС</c:v>
                </c:pt>
                <c:pt idx="4">
                  <c:v>КМС</c:v>
                </c:pt>
                <c:pt idx="5">
                  <c:v>I разряд</c:v>
                </c:pt>
                <c:pt idx="6">
                  <c:v>другие разряды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826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7</c:v>
                </c:pt>
                <c:pt idx="5">
                  <c:v>35</c:v>
                </c:pt>
                <c:pt idx="6">
                  <c:v>783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0BF-4C74-A865-B818E687CD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-2.3758043978019537E-4"/>
                  <c:y val="1.076077017083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BF-4C74-A865-B818E687CDFC}"/>
                </c:ext>
              </c:extLst>
            </c:dLbl>
            <c:dLbl>
              <c:idx val="3"/>
              <c:layout>
                <c:manualLayout>
                  <c:x val="1.543209876543153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BF-4C74-A865-B818E687CDFC}"/>
                </c:ext>
              </c:extLst>
            </c:dLbl>
            <c:dLbl>
              <c:idx val="4"/>
              <c:layout>
                <c:manualLayout>
                  <c:x val="1.543209876543216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0BF-4C74-A865-B818E687CDFC}"/>
                </c:ext>
              </c:extLst>
            </c:dLbl>
            <c:dLbl>
              <c:idx val="5"/>
              <c:layout>
                <c:manualLayout>
                  <c:x val="1.5432607299753888E-3"/>
                  <c:y val="-2.2565441446676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0BF-4C74-A865-B818E687CDFC}"/>
                </c:ext>
              </c:extLst>
            </c:dLbl>
            <c:dLbl>
              <c:idx val="6"/>
              <c:layout>
                <c:manualLayout>
                  <c:x val="7.716049382716094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0BF-4C74-A865-B818E687CD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</c:v>
                </c:pt>
                <c:pt idx="1">
                  <c:v>ЗМС</c:v>
                </c:pt>
                <c:pt idx="2">
                  <c:v>МСМК</c:v>
                </c:pt>
                <c:pt idx="3">
                  <c:v>МС</c:v>
                </c:pt>
                <c:pt idx="4">
                  <c:v>КМС</c:v>
                </c:pt>
                <c:pt idx="5">
                  <c:v>I разряд</c:v>
                </c:pt>
                <c:pt idx="6">
                  <c:v>другие разряды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627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3</c:v>
                </c:pt>
                <c:pt idx="5">
                  <c:v>46</c:v>
                </c:pt>
                <c:pt idx="6">
                  <c:v>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0BF-4C74-A865-B818E687CDF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gradFill flip="none" rotWithShape="1">
              <a:gsLst>
                <a:gs pos="0">
                  <a:srgbClr val="F79646">
                    <a:lumMod val="75000"/>
                    <a:tint val="66000"/>
                    <a:satMod val="160000"/>
                  </a:srgbClr>
                </a:gs>
                <a:gs pos="50000">
                  <a:srgbClr val="F79646">
                    <a:lumMod val="75000"/>
                    <a:tint val="44500"/>
                    <a:satMod val="160000"/>
                  </a:srgbClr>
                </a:gs>
                <a:gs pos="100000">
                  <a:srgbClr val="F79646">
                    <a:lumMod val="75000"/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4.6296296296296528E-3"/>
                  <c:y val="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0BF-4C74-A865-B818E687CDFC}"/>
                </c:ext>
              </c:extLst>
            </c:dLbl>
            <c:dLbl>
              <c:idx val="3"/>
              <c:layout>
                <c:manualLayout>
                  <c:x val="4.629629629629629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0BF-4C74-A865-B818E687CDFC}"/>
                </c:ext>
              </c:extLst>
            </c:dLbl>
            <c:dLbl>
              <c:idx val="4"/>
              <c:layout>
                <c:manualLayout>
                  <c:x val="0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0BF-4C74-A865-B818E687CDFC}"/>
                </c:ext>
              </c:extLst>
            </c:dLbl>
            <c:dLbl>
              <c:idx val="5"/>
              <c:layout>
                <c:manualLayout>
                  <c:x val="-1.2518618458590442E-3"/>
                  <c:y val="2.80609846769162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0BF-4C74-A865-B818E687CDFC}"/>
                </c:ext>
              </c:extLst>
            </c:dLbl>
            <c:dLbl>
              <c:idx val="6"/>
              <c:layout>
                <c:manualLayout>
                  <c:x val="0"/>
                  <c:y val="1.3859284069762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FC-46EB-8906-929F7BB4D5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</c:v>
                </c:pt>
                <c:pt idx="1">
                  <c:v>ЗМС</c:v>
                </c:pt>
                <c:pt idx="2">
                  <c:v>МСМК</c:v>
                </c:pt>
                <c:pt idx="3">
                  <c:v>МС</c:v>
                </c:pt>
                <c:pt idx="4">
                  <c:v>КМС</c:v>
                </c:pt>
                <c:pt idx="5">
                  <c:v>I разряд</c:v>
                </c:pt>
                <c:pt idx="6">
                  <c:v>другие разряды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562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6</c:v>
                </c:pt>
                <c:pt idx="5">
                  <c:v>43</c:v>
                </c:pt>
                <c:pt idx="6">
                  <c:v>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0BF-4C74-A865-B818E687CDF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-6.1728395061728392E-3"/>
                  <c:y val="1.683619596536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0BF-4C74-A865-B818E687CDFC}"/>
                </c:ext>
              </c:extLst>
            </c:dLbl>
            <c:dLbl>
              <c:idx val="3"/>
              <c:layout>
                <c:manualLayout>
                  <c:x val="1.54320987654320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0BF-4C74-A865-B818E687CDFC}"/>
                </c:ext>
              </c:extLst>
            </c:dLbl>
            <c:dLbl>
              <c:idx val="4"/>
              <c:layout>
                <c:manualLayout>
                  <c:x val="3.0864197530864335E-3"/>
                  <c:y val="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0BF-4C74-A865-B818E687CDFC}"/>
                </c:ext>
              </c:extLst>
            </c:dLbl>
            <c:dLbl>
              <c:idx val="5"/>
              <c:layout>
                <c:manualLayout>
                  <c:x val="4.2914601036050069E-3"/>
                  <c:y val="2.0959711770542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0BF-4C74-A865-B818E687CDFC}"/>
                </c:ext>
              </c:extLst>
            </c:dLbl>
            <c:dLbl>
              <c:idx val="6"/>
              <c:layout>
                <c:manualLayout>
                  <c:x val="-5.1062702434871696E-5"/>
                  <c:y val="1.1038730739319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0BF-4C74-A865-B818E687CD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</c:v>
                </c:pt>
                <c:pt idx="1">
                  <c:v>ЗМС</c:v>
                </c:pt>
                <c:pt idx="2">
                  <c:v>МСМК</c:v>
                </c:pt>
                <c:pt idx="3">
                  <c:v>МС</c:v>
                </c:pt>
                <c:pt idx="4">
                  <c:v>КМС</c:v>
                </c:pt>
                <c:pt idx="5">
                  <c:v>I разряд</c:v>
                </c:pt>
                <c:pt idx="6">
                  <c:v>другие разряды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711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12</c:v>
                </c:pt>
                <c:pt idx="5">
                  <c:v>38</c:v>
                </c:pt>
                <c:pt idx="6">
                  <c:v>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0BF-4C74-A865-B818E687CDF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</c:spPr>
          <c:invertIfNegative val="0"/>
          <c:dLbls>
            <c:dLbl>
              <c:idx val="4"/>
              <c:layout>
                <c:manualLayout>
                  <c:x val="4.6296296296296294E-3"/>
                  <c:y val="-1.683619596536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0BF-4C74-A865-B818E687CDFC}"/>
                </c:ext>
              </c:extLst>
            </c:dLbl>
            <c:dLbl>
              <c:idx val="6"/>
              <c:layout>
                <c:manualLayout>
                  <c:x val="1.0802469135802387E-2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0BF-4C74-A865-B818E687CD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</c:v>
                </c:pt>
                <c:pt idx="1">
                  <c:v>ЗМС</c:v>
                </c:pt>
                <c:pt idx="2">
                  <c:v>МСМК</c:v>
                </c:pt>
                <c:pt idx="3">
                  <c:v>МС</c:v>
                </c:pt>
                <c:pt idx="4">
                  <c:v>КМС</c:v>
                </c:pt>
                <c:pt idx="5">
                  <c:v>I разряд</c:v>
                </c:pt>
                <c:pt idx="6">
                  <c:v>другие разряды</c:v>
                </c:pt>
              </c:strCache>
            </c:strRef>
          </c:cat>
          <c:val>
            <c:numRef>
              <c:f>Лист1!$F$2:$F$8</c:f>
              <c:numCache>
                <c:formatCode>General</c:formatCode>
                <c:ptCount val="7"/>
                <c:pt idx="0">
                  <c:v>740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21</c:v>
                </c:pt>
                <c:pt idx="5">
                  <c:v>86</c:v>
                </c:pt>
                <c:pt idx="6">
                  <c:v>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20BF-4C74-A865-B818E687CDF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spPr>
            <a:gradFill flip="none" rotWithShape="1">
              <a:gsLst>
                <a:gs pos="0">
                  <a:srgbClr val="1F497D">
                    <a:lumMod val="50000"/>
                    <a:tint val="66000"/>
                    <a:satMod val="160000"/>
                  </a:srgbClr>
                </a:gs>
                <a:gs pos="50000">
                  <a:srgbClr val="1F497D">
                    <a:lumMod val="50000"/>
                    <a:tint val="44500"/>
                    <a:satMod val="160000"/>
                  </a:srgbClr>
                </a:gs>
                <a:gs pos="100000">
                  <a:srgbClr val="1F497D">
                    <a:lumMod val="50000"/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1.7807850409783529E-3"/>
                  <c:y val="2.4976284686316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0BF-4C74-A865-B818E687CDFC}"/>
                </c:ext>
              </c:extLst>
            </c:dLbl>
            <c:dLbl>
              <c:idx val="4"/>
              <c:layout>
                <c:manualLayout>
                  <c:x val="0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0BF-4C74-A865-B818E687CDFC}"/>
                </c:ext>
              </c:extLst>
            </c:dLbl>
            <c:dLbl>
              <c:idx val="5"/>
              <c:layout>
                <c:manualLayout>
                  <c:x val="1.5432098765432098E-3"/>
                  <c:y val="1.683619596536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0BF-4C74-A865-B818E687CD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</c:v>
                </c:pt>
                <c:pt idx="1">
                  <c:v>ЗМС</c:v>
                </c:pt>
                <c:pt idx="2">
                  <c:v>МСМК</c:v>
                </c:pt>
                <c:pt idx="3">
                  <c:v>МС</c:v>
                </c:pt>
                <c:pt idx="4">
                  <c:v>КМС</c:v>
                </c:pt>
                <c:pt idx="5">
                  <c:v>I разряд</c:v>
                </c:pt>
                <c:pt idx="6">
                  <c:v>другие разряды</c:v>
                </c:pt>
              </c:strCache>
            </c:strRef>
          </c:cat>
          <c:val>
            <c:numRef>
              <c:f>Лист1!$G$2:$G$8</c:f>
              <c:numCache>
                <c:formatCode>General</c:formatCode>
                <c:ptCount val="7"/>
                <c:pt idx="0">
                  <c:v>544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15</c:v>
                </c:pt>
                <c:pt idx="5">
                  <c:v>53</c:v>
                </c:pt>
                <c:pt idx="6">
                  <c:v>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20BF-4C74-A865-B818E687CDFC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spPr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4.678152521659552E-3"/>
                  <c:y val="6.4437284746139321E-4"/>
                </c:manualLayout>
              </c:layout>
              <c:tx>
                <c:rich>
                  <a:bodyPr/>
                  <a:lstStyle/>
                  <a:p>
                    <a:fld id="{60D2B94E-E7E5-47C0-83DC-8A49CA6E056E}" type="VALUE">
                      <a:rPr lang="en-US" sz="120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0-20BF-4C74-A865-B818E687CDFC}"/>
                </c:ext>
              </c:extLst>
            </c:dLbl>
            <c:dLbl>
              <c:idx val="4"/>
              <c:layout>
                <c:manualLayout>
                  <c:x val="2.7482117343234427E-3"/>
                  <c:y val="-1.2858851103545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20BF-4C74-A865-B818E687CDFC}"/>
                </c:ext>
              </c:extLst>
            </c:dLbl>
            <c:dLbl>
              <c:idx val="5"/>
              <c:layout>
                <c:manualLayout>
                  <c:x val="3.2805912337422805E-3"/>
                  <c:y val="-1.6280242366232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20BF-4C74-A865-B818E687CDFC}"/>
                </c:ext>
              </c:extLst>
            </c:dLbl>
            <c:dLbl>
              <c:idx val="6"/>
              <c:layout>
                <c:manualLayout>
                  <c:x val="-1.8897472930368115E-4"/>
                  <c:y val="2.6299855571603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20BF-4C74-A865-B818E687CD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</c:v>
                </c:pt>
                <c:pt idx="1">
                  <c:v>ЗМС</c:v>
                </c:pt>
                <c:pt idx="2">
                  <c:v>МСМК</c:v>
                </c:pt>
                <c:pt idx="3">
                  <c:v>МС</c:v>
                </c:pt>
                <c:pt idx="4">
                  <c:v>КМС</c:v>
                </c:pt>
                <c:pt idx="5">
                  <c:v>I разряд</c:v>
                </c:pt>
                <c:pt idx="6">
                  <c:v>другие разряды</c:v>
                </c:pt>
              </c:strCache>
            </c:strRef>
          </c:cat>
          <c:val>
            <c:numRef>
              <c:f>Лист1!$H$2:$H$8</c:f>
              <c:numCache>
                <c:formatCode>General</c:formatCode>
                <c:ptCount val="7"/>
                <c:pt idx="0">
                  <c:v>553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19</c:v>
                </c:pt>
                <c:pt idx="5">
                  <c:v>56</c:v>
                </c:pt>
                <c:pt idx="6">
                  <c:v>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20BF-4C74-A865-B818E687CDFC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6684898259167782E-3"/>
                  <c:y val="2.9847111004760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54B-4545-8350-BD233EAA6753}"/>
                </c:ext>
              </c:extLst>
            </c:dLbl>
            <c:dLbl>
              <c:idx val="4"/>
              <c:layout>
                <c:manualLayout>
                  <c:x val="2.9893100389975502E-3"/>
                  <c:y val="1.6280242366232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4B-4545-8350-BD233EAA6753}"/>
                </c:ext>
              </c:extLst>
            </c:dLbl>
            <c:dLbl>
              <c:idx val="5"/>
              <c:layout>
                <c:manualLayout>
                  <c:x val="2.9893100389974405E-3"/>
                  <c:y val="2.4420363549349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54B-4545-8350-BD233EAA6753}"/>
                </c:ext>
              </c:extLst>
            </c:dLbl>
            <c:dLbl>
              <c:idx val="6"/>
              <c:layout>
                <c:manualLayout>
                  <c:x val="-1.8855810892806782E-3"/>
                  <c:y val="4.612735337099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4B-4545-8350-BD233EAA67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</c:v>
                </c:pt>
                <c:pt idx="1">
                  <c:v>ЗМС</c:v>
                </c:pt>
                <c:pt idx="2">
                  <c:v>МСМК</c:v>
                </c:pt>
                <c:pt idx="3">
                  <c:v>МС</c:v>
                </c:pt>
                <c:pt idx="4">
                  <c:v>КМС</c:v>
                </c:pt>
                <c:pt idx="5">
                  <c:v>I разряд</c:v>
                </c:pt>
                <c:pt idx="6">
                  <c:v>другие разряды</c:v>
                </c:pt>
              </c:strCache>
            </c:strRef>
          </c:cat>
          <c:val>
            <c:numRef>
              <c:f>Лист1!$I$2:$I$8</c:f>
              <c:numCache>
                <c:formatCode>General</c:formatCode>
                <c:ptCount val="7"/>
                <c:pt idx="0">
                  <c:v>517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</c:v>
                </c:pt>
                <c:pt idx="5">
                  <c:v>51</c:v>
                </c:pt>
                <c:pt idx="6">
                  <c:v>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4B-4545-8350-BD233EAA6753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133737277054686E-3"/>
                  <c:y val="-2.71337372770546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72-4704-A472-FD92E125F0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</c:v>
                </c:pt>
                <c:pt idx="1">
                  <c:v>ЗМС</c:v>
                </c:pt>
                <c:pt idx="2">
                  <c:v>МСМК</c:v>
                </c:pt>
                <c:pt idx="3">
                  <c:v>МС</c:v>
                </c:pt>
                <c:pt idx="4">
                  <c:v>КМС</c:v>
                </c:pt>
                <c:pt idx="5">
                  <c:v>I разряд</c:v>
                </c:pt>
                <c:pt idx="6">
                  <c:v>другие разряды</c:v>
                </c:pt>
              </c:strCache>
            </c:strRef>
          </c:cat>
          <c:val>
            <c:numRef>
              <c:f>Лист1!$J$2:$J$8</c:f>
              <c:numCache>
                <c:formatCode>General</c:formatCode>
                <c:ptCount val="7"/>
                <c:pt idx="0">
                  <c:v>603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11</c:v>
                </c:pt>
                <c:pt idx="5">
                  <c:v>47</c:v>
                </c:pt>
                <c:pt idx="6">
                  <c:v>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72-4704-A472-FD92E125F0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8802688"/>
        <c:axId val="99115776"/>
        <c:axId val="0"/>
      </c:bar3DChart>
      <c:catAx>
        <c:axId val="98802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1"/>
            </a:pPr>
            <a:endParaRPr lang="ru-RU"/>
          </a:p>
        </c:txPr>
        <c:crossAx val="99115776"/>
        <c:crosses val="autoZero"/>
        <c:auto val="1"/>
        <c:lblAlgn val="ctr"/>
        <c:lblOffset val="100"/>
        <c:noMultiLvlLbl val="0"/>
      </c:catAx>
      <c:valAx>
        <c:axId val="9911577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98802688"/>
        <c:crosses val="autoZero"/>
        <c:crossBetween val="between"/>
      </c:valAx>
    </c:plotArea>
    <c:legend>
      <c:legendPos val="r"/>
      <c:legendEntry>
        <c:idx val="6"/>
        <c:txPr>
          <a:bodyPr/>
          <a:lstStyle/>
          <a:p>
            <a:pPr>
              <a:defRPr lang="en-US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 algn="ctr">
              <a:defRPr lang="en-US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 algn="ctr">
              <a:defRPr lang="en-US" sz="18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90647943542996168"/>
          <c:y val="0"/>
          <c:w val="8.4887897071265581E-2"/>
          <c:h val="0.6518025774913898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Спортивные разряды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BF8-42D9-AE13-8E0AD54E4F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Нефтеюганск</c:v>
                </c:pt>
                <c:pt idx="1">
                  <c:v>Нижневартовск</c:v>
                </c:pt>
                <c:pt idx="2">
                  <c:v>Нягань</c:v>
                </c:pt>
                <c:pt idx="3">
                  <c:v>Сургут</c:v>
                </c:pt>
                <c:pt idx="4">
                  <c:v>Югорск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210</c:v>
                </c:pt>
                <c:pt idx="1">
                  <c:v>195</c:v>
                </c:pt>
                <c:pt idx="2">
                  <c:v>61</c:v>
                </c:pt>
                <c:pt idx="3">
                  <c:v>78</c:v>
                </c:pt>
                <c:pt idx="4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BF8-42D9-AE13-8E0AD54E4F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Спортивные звания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BF8-42D9-AE13-8E0AD54E4F23}"/>
                </c:ext>
              </c:extLst>
            </c:dLbl>
            <c:dLbl>
              <c:idx val="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BF8-42D9-AE13-8E0AD54E4F2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BF8-42D9-AE13-8E0AD54E4F2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BF8-42D9-AE13-8E0AD54E4F23}"/>
                </c:ext>
              </c:extLst>
            </c:dLbl>
            <c:dLbl>
              <c:idx val="5"/>
              <c:layout>
                <c:manualLayout>
                  <c:x val="0"/>
                  <c:y val="-1.250000000000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BF8-42D9-AE13-8E0AD54E4F23}"/>
                </c:ext>
              </c:extLst>
            </c:dLbl>
            <c:dLbl>
              <c:idx val="7"/>
              <c:layout>
                <c:manualLayout>
                  <c:x val="1.7996866561311782E-3"/>
                  <c:y val="-7.305364173228360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BF8-42D9-AE13-8E0AD54E4F23}"/>
                </c:ext>
              </c:extLst>
            </c:dLbl>
            <c:dLbl>
              <c:idx val="8"/>
              <c:layout>
                <c:manualLayout>
                  <c:x val="3.5993733122622901E-3"/>
                  <c:y val="-2.1875000000000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BF8-42D9-AE13-8E0AD54E4F2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BF8-42D9-AE13-8E0AD54E4F23}"/>
                </c:ext>
              </c:extLst>
            </c:dLbl>
            <c:dLbl>
              <c:idx val="10"/>
              <c:layout>
                <c:manualLayout>
                  <c:x val="1.7996866561311091E-3"/>
                  <c:y val="-1.04302411417322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220970912528986E-2"/>
                      <c:h val="5.28124999999999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2BF8-42D9-AE13-8E0AD54E4F23}"/>
                </c:ext>
              </c:extLst>
            </c:dLbl>
            <c:dLbl>
              <c:idx val="15"/>
              <c:layout>
                <c:manualLayout>
                  <c:x val="-4.3368086899420177E-19"/>
                  <c:y val="-8.978223425196791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0621597600266635E-2"/>
                      <c:h val="4.656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2BF8-42D9-AE13-8E0AD54E4F23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BF8-42D9-AE13-8E0AD54E4F23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BF8-42D9-AE13-8E0AD54E4F23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BF8-42D9-AE13-8E0AD54E4F23}"/>
                </c:ext>
              </c:extLst>
            </c:dLbl>
            <c:dLbl>
              <c:idx val="20"/>
              <c:layout>
                <c:manualLayout>
                  <c:x val="-1.3197549685741814E-16"/>
                  <c:y val="-2.16995570866141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BF8-42D9-AE13-8E0AD54E4F23}"/>
                </c:ext>
              </c:extLst>
            </c:dLbl>
            <c:dLbl>
              <c:idx val="21"/>
              <c:layout>
                <c:manualLayout>
                  <c:x val="0"/>
                  <c:y val="-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BF8-42D9-AE13-8E0AD54E4F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Нефтеюганск</c:v>
                </c:pt>
                <c:pt idx="1">
                  <c:v>Нижневартовск</c:v>
                </c:pt>
                <c:pt idx="2">
                  <c:v>Нягань</c:v>
                </c:pt>
                <c:pt idx="3">
                  <c:v>Сургут</c:v>
                </c:pt>
                <c:pt idx="4">
                  <c:v>Югорск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2BF8-42D9-AE13-8E0AD54E4F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77958736"/>
        <c:axId val="577963656"/>
      </c:barChart>
      <c:catAx>
        <c:axId val="57795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7963656"/>
        <c:crosses val="autoZero"/>
        <c:auto val="1"/>
        <c:lblAlgn val="ctr"/>
        <c:lblOffset val="100"/>
        <c:noMultiLvlLbl val="0"/>
      </c:catAx>
      <c:valAx>
        <c:axId val="5779636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7795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4463364614816"/>
          <c:y val="0.93860260826771658"/>
          <c:w val="0.49467250237501964"/>
          <c:h val="5.8272391732283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01043679656031"/>
          <c:y val="2.2256897827952184E-2"/>
          <c:w val="0.78828541273191866"/>
          <c:h val="0.538368672249629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9.4388043201811369E-4"/>
                  <c:y val="7.5706457452439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43-4005-9672-3DAE613AB59E}"/>
                </c:ext>
              </c:extLst>
            </c:dLbl>
            <c:dLbl>
              <c:idx val="1"/>
              <c:layout>
                <c:manualLayout>
                  <c:x val="-6.4638134789431114E-3"/>
                  <c:y val="1.214489239757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43-4005-9672-3DAE613AB59E}"/>
                </c:ext>
              </c:extLst>
            </c:dLbl>
            <c:dLbl>
              <c:idx val="2"/>
              <c:layout>
                <c:manualLayout>
                  <c:x val="-4.3701526276694689E-3"/>
                  <c:y val="1.121586980531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43-4005-9672-3DAE613AB59E}"/>
                </c:ext>
              </c:extLst>
            </c:dLbl>
            <c:dLbl>
              <c:idx val="3"/>
              <c:layout>
                <c:manualLayout>
                  <c:x val="-7.7839147349100793E-3"/>
                  <c:y val="2.80381428207313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43-4005-9672-3DAE613AB59E}"/>
                </c:ext>
              </c:extLst>
            </c:dLbl>
            <c:dLbl>
              <c:idx val="4"/>
              <c:layout>
                <c:manualLayout>
                  <c:x val="-5.5244091336041782E-3"/>
                  <c:y val="3.27271643020056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43-4005-9672-3DAE613AB5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  <c:pt idx="3">
                  <c:v>со средним физкультурным</c:v>
                </c:pt>
                <c:pt idx="4">
                  <c:v>другое профессиональное высшее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28</c:v>
                </c:pt>
                <c:pt idx="1">
                  <c:v>18</c:v>
                </c:pt>
                <c:pt idx="2">
                  <c:v>17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743-4005-9672-3DAE613AB59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293189645594934E-3"/>
                  <c:y val="1.0374664252991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743-4005-9672-3DAE613AB59E}"/>
                </c:ext>
              </c:extLst>
            </c:dLbl>
            <c:dLbl>
              <c:idx val="1"/>
              <c:layout>
                <c:manualLayout>
                  <c:x val="-5.8131741101310141E-4"/>
                  <c:y val="1.016451603416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43-4005-9672-3DAE613AB59E}"/>
                </c:ext>
              </c:extLst>
            </c:dLbl>
            <c:dLbl>
              <c:idx val="2"/>
              <c:layout>
                <c:manualLayout>
                  <c:x val="-5.8373908867793917E-3"/>
                  <c:y val="1.0374664252991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743-4005-9672-3DAE613AB59E}"/>
                </c:ext>
              </c:extLst>
            </c:dLbl>
            <c:dLbl>
              <c:idx val="3"/>
              <c:layout>
                <c:manualLayout>
                  <c:x val="-1.1321056154458503E-3"/>
                  <c:y val="3.51737878797771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43-4005-9672-3DAE613AB59E}"/>
                </c:ext>
              </c:extLst>
            </c:dLbl>
            <c:dLbl>
              <c:idx val="4"/>
              <c:layout>
                <c:manualLayout>
                  <c:x val="-6.9087824034244133E-3"/>
                  <c:y val="3.01437095224713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743-4005-9672-3DAE613AB5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  <c:pt idx="3">
                  <c:v>со средним физкультурным</c:v>
                </c:pt>
                <c:pt idx="4">
                  <c:v>другое профессиональное высшее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33</c:v>
                </c:pt>
                <c:pt idx="1">
                  <c:v>20</c:v>
                </c:pt>
                <c:pt idx="2">
                  <c:v>19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743-4005-9672-3DAE613AB59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1476108389390596E-3"/>
                  <c:y val="-2.72944907058520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743-4005-9672-3DAE613AB59E}"/>
                </c:ext>
              </c:extLst>
            </c:dLbl>
            <c:dLbl>
              <c:idx val="1"/>
              <c:layout>
                <c:manualLayout>
                  <c:x val="-1.4575974570318632E-3"/>
                  <c:y val="1.2968330316239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D8-4908-9C69-19CB26A7C3C5}"/>
                </c:ext>
              </c:extLst>
            </c:dLbl>
            <c:dLbl>
              <c:idx val="2"/>
              <c:layout>
                <c:manualLayout>
                  <c:x val="-7.2879872851594231E-3"/>
                  <c:y val="1.2968330316239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D8-4908-9C69-19CB26A7C3C5}"/>
                </c:ext>
              </c:extLst>
            </c:dLbl>
            <c:dLbl>
              <c:idx val="3"/>
              <c:layout>
                <c:manualLayout>
                  <c:x val="-1.4928322931979092E-3"/>
                  <c:y val="9.90596633053834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532443527780066E-2"/>
                      <c:h val="5.07858564577162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8D8-4908-9C69-19CB26A7C3C5}"/>
                </c:ext>
              </c:extLst>
            </c:dLbl>
            <c:dLbl>
              <c:idx val="4"/>
              <c:layout>
                <c:manualLayout>
                  <c:x val="-8.745584742191179E-3"/>
                  <c:y val="2.5936660632478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8D8-4908-9C69-19CB26A7C3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  <c:pt idx="3">
                  <c:v>со средним физкультурным</c:v>
                </c:pt>
                <c:pt idx="4">
                  <c:v>другое профессиональное высшее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28</c:v>
                </c:pt>
                <c:pt idx="1">
                  <c:v>17</c:v>
                </c:pt>
                <c:pt idx="2">
                  <c:v>17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743-4005-9672-3DAE613AB59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5.5504943895122762E-3"/>
                  <c:y val="1.8155662442735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D8-4908-9C69-19CB26A7C3C5}"/>
                </c:ext>
              </c:extLst>
            </c:dLbl>
            <c:dLbl>
              <c:idx val="1"/>
              <c:layout>
                <c:manualLayout>
                  <c:x val="2.9151949140637265E-3"/>
                  <c:y val="1.0374664252991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8D8-4908-9C69-19CB26A7C3C5}"/>
                </c:ext>
              </c:extLst>
            </c:dLbl>
            <c:dLbl>
              <c:idx val="2"/>
              <c:layout>
                <c:manualLayout>
                  <c:x val="0"/>
                  <c:y val="1.2968330316239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D8-4908-9C69-19CB26A7C3C5}"/>
                </c:ext>
              </c:extLst>
            </c:dLbl>
            <c:dLbl>
              <c:idx val="3"/>
              <c:layout>
                <c:manualLayout>
                  <c:x val="-4.3727923710956971E-3"/>
                  <c:y val="2.5936660632478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D8-4908-9C69-19CB26A7C3C5}"/>
                </c:ext>
              </c:extLst>
            </c:dLbl>
            <c:dLbl>
              <c:idx val="4"/>
              <c:layout>
                <c:manualLayout>
                  <c:x val="-1.0203182199223042E-2"/>
                  <c:y val="2.5936660632478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8D8-4908-9C69-19CB26A7C3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  <c:pt idx="3">
                  <c:v>со средним физкультурным</c:v>
                </c:pt>
                <c:pt idx="4">
                  <c:v>другое профессиональное высшее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25</c:v>
                </c:pt>
                <c:pt idx="1">
                  <c:v>20</c:v>
                </c:pt>
                <c:pt idx="2">
                  <c:v>17</c:v>
                </c:pt>
                <c:pt idx="3">
                  <c:v>0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743-4005-9672-3DAE613AB59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7.2879872851592895E-3"/>
                  <c:y val="7.7809981897436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D8-4908-9C69-19CB26A7C3C5}"/>
                </c:ext>
              </c:extLst>
            </c:dLbl>
            <c:dLbl>
              <c:idx val="3"/>
              <c:layout>
                <c:manualLayout>
                  <c:x val="-5.830389828127453E-3"/>
                  <c:y val="2.5936660632478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8D8-4908-9C69-19CB26A7C3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  <c:pt idx="3">
                  <c:v>со средним физкультурным</c:v>
                </c:pt>
                <c:pt idx="4">
                  <c:v>другое профессиональное высшее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27</c:v>
                </c:pt>
                <c:pt idx="1">
                  <c:v>16</c:v>
                </c:pt>
                <c:pt idx="2">
                  <c:v>16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743-4005-9672-3DAE613AB59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198755693811799E-3"/>
                  <c:y val="1.7468238823137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743-4005-9672-3DAE613AB59E}"/>
                </c:ext>
              </c:extLst>
            </c:dLbl>
            <c:dLbl>
              <c:idx val="1"/>
              <c:layout>
                <c:manualLayout>
                  <c:x val="-5.3444622694326349E-17"/>
                  <c:y val="1.2968330316239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8D8-4908-9C69-19CB26A7C3C5}"/>
                </c:ext>
              </c:extLst>
            </c:dLbl>
            <c:dLbl>
              <c:idx val="2"/>
              <c:layout>
                <c:manualLayout>
                  <c:x val="-4.4660593267414729E-3"/>
                  <c:y val="1.2968330316239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8D8-4908-9C69-19CB26A7C3C5}"/>
                </c:ext>
              </c:extLst>
            </c:dLbl>
            <c:dLbl>
              <c:idx val="3"/>
              <c:layout>
                <c:manualLayout>
                  <c:x val="-7.2879872851594231E-3"/>
                  <c:y val="2.5936660632478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8D8-4908-9C69-19CB26A7C3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  <c:pt idx="3">
                  <c:v>со средним физкультурным</c:v>
                </c:pt>
                <c:pt idx="4">
                  <c:v>другое профессиональное высшее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23</c:v>
                </c:pt>
                <c:pt idx="1">
                  <c:v>15</c:v>
                </c:pt>
                <c:pt idx="2">
                  <c:v>15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743-4005-9672-3DAE613AB59E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4487279191200977E-3"/>
                  <c:y val="1.8155662442735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8D8-4908-9C69-19CB26A7C3C5}"/>
                </c:ext>
              </c:extLst>
            </c:dLbl>
            <c:dLbl>
              <c:idx val="1"/>
              <c:layout>
                <c:manualLayout>
                  <c:x val="4.4193978446839238E-3"/>
                  <c:y val="1.5561996379487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8D8-4908-9C69-19CB26A7C3C5}"/>
                </c:ext>
              </c:extLst>
            </c:dLbl>
            <c:dLbl>
              <c:idx val="2"/>
              <c:layout>
                <c:manualLayout>
                  <c:x val="0"/>
                  <c:y val="1.0374664252991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8D8-4908-9C69-19CB26A7C3C5}"/>
                </c:ext>
              </c:extLst>
            </c:dLbl>
            <c:dLbl>
              <c:idx val="3"/>
              <c:layout>
                <c:manualLayout>
                  <c:x val="-8.74558474219117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8D8-4908-9C69-19CB26A7C3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  <c:pt idx="3">
                  <c:v>со средним физкультурным</c:v>
                </c:pt>
                <c:pt idx="4">
                  <c:v>другое профессиональное высшее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22</c:v>
                </c:pt>
                <c:pt idx="1">
                  <c:v>15</c:v>
                </c:pt>
                <c:pt idx="2">
                  <c:v>15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743-4005-9672-3DAE613AB59E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2328630152205313E-3"/>
                  <c:y val="1.8155662442735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EE-4456-801F-E209D590E3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  <c:pt idx="3">
                  <c:v>со средним физкультурным</c:v>
                </c:pt>
                <c:pt idx="4">
                  <c:v>другое профессиональное высшее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22</c:v>
                </c:pt>
                <c:pt idx="1">
                  <c:v>16</c:v>
                </c:pt>
                <c:pt idx="2">
                  <c:v>15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EE-4456-801F-E209D590E3C9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2.8219086768135841E-3"/>
                  <c:y val="2.59366606324782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AA-45A4-8386-6DCCE871E2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  <c:pt idx="3">
                  <c:v>со средним физкультурным</c:v>
                </c:pt>
                <c:pt idx="4">
                  <c:v>другое профессиональное высшее</c:v>
                </c:pt>
              </c:strCache>
            </c:strRef>
          </c:cat>
          <c:val>
            <c:numRef>
              <c:f>Лист1!$J$2:$J$6</c:f>
              <c:numCache>
                <c:formatCode>General</c:formatCode>
                <c:ptCount val="5"/>
                <c:pt idx="0">
                  <c:v>24</c:v>
                </c:pt>
                <c:pt idx="1">
                  <c:v>16</c:v>
                </c:pt>
                <c:pt idx="2">
                  <c:v>15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AA-45A4-8386-6DCCE871E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162368"/>
        <c:axId val="99205120"/>
      </c:barChart>
      <c:catAx>
        <c:axId val="99162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effectLst>
            <a:glow rad="76200">
              <a:schemeClr val="accent1">
                <a:alpha val="40000"/>
              </a:schemeClr>
            </a:glow>
          </a:effectLst>
        </c:spPr>
        <c:txPr>
          <a:bodyPr/>
          <a:lstStyle/>
          <a:p>
            <a:pPr>
              <a:defRPr sz="1000" b="1" i="1">
                <a:solidFill>
                  <a:srgbClr val="002060"/>
                </a:solidFill>
              </a:defRPr>
            </a:pPr>
            <a:endParaRPr lang="ru-RU"/>
          </a:p>
        </c:txPr>
        <c:crossAx val="99205120"/>
        <c:crosses val="autoZero"/>
        <c:auto val="1"/>
        <c:lblAlgn val="ctr"/>
        <c:lblOffset val="100"/>
        <c:noMultiLvlLbl val="0"/>
      </c:catAx>
      <c:valAx>
        <c:axId val="99205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99162368"/>
        <c:crosses val="autoZero"/>
        <c:crossBetween val="between"/>
      </c:valAx>
    </c:plotArea>
    <c:legend>
      <c:legendPos val="r"/>
      <c:legendEntry>
        <c:idx val="6"/>
        <c:txPr>
          <a:bodyPr/>
          <a:lstStyle/>
          <a:p>
            <a:pPr>
              <a:defRPr lang="en-US"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 algn="ctr">
              <a:defRPr lang="en-US"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 algn="ctr">
              <a:defRPr lang="en-US" sz="18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90027072290406662"/>
          <c:y val="1.1700088879013442E-3"/>
          <c:w val="9.4520053327408066E-2"/>
          <c:h val="0.62304658142559322"/>
        </c:manualLayout>
      </c:layout>
      <c:overlay val="0"/>
      <c:txPr>
        <a:bodyPr/>
        <a:lstStyle/>
        <a:p>
          <a:pPr>
            <a:defRPr b="1" i="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Штатные тренеры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FB-4706-AD91-1A3D798AA1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Нефтеюганск</c:v>
                </c:pt>
                <c:pt idx="1">
                  <c:v>Нижневартовск</c:v>
                </c:pt>
                <c:pt idx="2">
                  <c:v>Нягань</c:v>
                </c:pt>
                <c:pt idx="3">
                  <c:v>Сургут</c:v>
                </c:pt>
                <c:pt idx="4">
                  <c:v>Сургутский район</c:v>
                </c:pt>
                <c:pt idx="5">
                  <c:v>Югорск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FB-4706-AD91-1A3D798AA17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Тренеры по совместительству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Нефтеюганск</c:v>
                </c:pt>
                <c:pt idx="1">
                  <c:v>Нижневартовск</c:v>
                </c:pt>
                <c:pt idx="2">
                  <c:v>Нягань</c:v>
                </c:pt>
                <c:pt idx="3">
                  <c:v>Сургут</c:v>
                </c:pt>
                <c:pt idx="4">
                  <c:v>Сургутский район</c:v>
                </c:pt>
                <c:pt idx="5">
                  <c:v>Югорск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0FFB-4706-AD91-1A3D798AA1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77958736"/>
        <c:axId val="577963656"/>
      </c:barChart>
      <c:catAx>
        <c:axId val="57795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7963656"/>
        <c:crosses val="autoZero"/>
        <c:auto val="1"/>
        <c:lblAlgn val="ctr"/>
        <c:lblOffset val="100"/>
        <c:noMultiLvlLbl val="0"/>
      </c:catAx>
      <c:valAx>
        <c:axId val="5779636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7795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266557117236407"/>
          <c:y val="0.94425784140745195"/>
          <c:w val="0.58186746257218591"/>
          <c:h val="5.57421585925480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622818172997976E-2"/>
          <c:y val="0.15395422106306786"/>
          <c:w val="0.79597389896100623"/>
          <c:h val="0.7126688043433840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2321705227335907E-3"/>
                  <c:y val="-1.1075827912921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67-410A-ACBB-3F39239281E4}"/>
                </c:ext>
              </c:extLst>
            </c:dLbl>
            <c:dLbl>
              <c:idx val="1"/>
              <c:layout>
                <c:manualLayout>
                  <c:x val="1.0802469135802522E-2"/>
                  <c:y val="1.484766888284327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67-410A-ACBB-3F39239281E4}"/>
                </c:ext>
              </c:extLst>
            </c:dLbl>
            <c:dLbl>
              <c:idx val="2"/>
              <c:layout>
                <c:manualLayout>
                  <c:x val="4.6296706156899754E-3"/>
                  <c:y val="-8.87755766105218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67-410A-ACBB-3F39239281E4}"/>
                </c:ext>
              </c:extLst>
            </c:dLbl>
            <c:dLbl>
              <c:idx val="3"/>
              <c:layout>
                <c:manualLayout>
                  <c:x val="2.6456051106534067E-3"/>
                  <c:y val="2.48340503072025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67-410A-ACBB-3F39239281E4}"/>
                </c:ext>
              </c:extLst>
            </c:dLbl>
            <c:dLbl>
              <c:idx val="4"/>
              <c:layout>
                <c:manualLayout>
                  <c:x val="9.259259259259401E-3"/>
                  <c:y val="-1.1075730788926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667-410A-ACBB-3F39239281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 с категорией</c:v>
                </c:pt>
                <c:pt idx="1">
                  <c:v> II  категория</c:v>
                </c:pt>
                <c:pt idx="2">
                  <c:v> I  категория</c:v>
                </c:pt>
                <c:pt idx="3">
                  <c:v> высшая  категория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1</c:v>
                </c:pt>
                <c:pt idx="2">
                  <c:v>6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667-410A-ACBB-3F39239281E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9.6725544945740032E-3"/>
                  <c:y val="5.7033213300004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667-410A-ACBB-3F39239281E4}"/>
                </c:ext>
              </c:extLst>
            </c:dLbl>
            <c:dLbl>
              <c:idx val="1"/>
              <c:layout>
                <c:manualLayout>
                  <c:x val="1.0802469135802595E-2"/>
                  <c:y val="-8.86058463114172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67-410A-ACBB-3F39239281E4}"/>
                </c:ext>
              </c:extLst>
            </c:dLbl>
            <c:dLbl>
              <c:idx val="2"/>
              <c:layout>
                <c:manualLayout>
                  <c:x val="4.1887917617624212E-3"/>
                  <c:y val="-4.43033116516875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667-410A-ACBB-3F39239281E4}"/>
                </c:ext>
              </c:extLst>
            </c:dLbl>
            <c:dLbl>
              <c:idx val="3"/>
              <c:layout>
                <c:manualLayout>
                  <c:x val="1.2345679012345723E-2"/>
                  <c:y val="-4.430292315570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667-410A-ACBB-3F39239281E4}"/>
                </c:ext>
              </c:extLst>
            </c:dLbl>
            <c:dLbl>
              <c:idx val="4"/>
              <c:layout>
                <c:manualLayout>
                  <c:x val="9.259259259259401E-3"/>
                  <c:y val="-6.64543847335615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667-410A-ACBB-3F39239281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en-US"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 с категорией</c:v>
                </c:pt>
                <c:pt idx="1">
                  <c:v> II  категория</c:v>
                </c:pt>
                <c:pt idx="2">
                  <c:v> I  категория</c:v>
                </c:pt>
                <c:pt idx="3">
                  <c:v> высшая  категория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</c:v>
                </c:pt>
                <c:pt idx="1">
                  <c:v>1</c:v>
                </c:pt>
                <c:pt idx="2">
                  <c:v>3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667-410A-ACBB-3F39239281E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7.716049382716088E-3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667-410A-ACBB-3F39239281E4}"/>
                </c:ext>
              </c:extLst>
            </c:dLbl>
            <c:dLbl>
              <c:idx val="1"/>
              <c:layout>
                <c:manualLayout>
                  <c:x val="7.716049382716088E-3"/>
                  <c:y val="-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667-410A-ACBB-3F39239281E4}"/>
                </c:ext>
              </c:extLst>
            </c:dLbl>
            <c:dLbl>
              <c:idx val="2"/>
              <c:layout>
                <c:manualLayout>
                  <c:x val="1.9566212390289333E-3"/>
                  <c:y val="-6.24000881060209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667-410A-ACBB-3F39239281E4}"/>
                </c:ext>
              </c:extLst>
            </c:dLbl>
            <c:dLbl>
              <c:idx val="3"/>
              <c:layout>
                <c:manualLayout>
                  <c:x val="6.7240664965713404E-3"/>
                  <c:y val="5.14097797683207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667-410A-ACBB-3F39239281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 с категорией</c:v>
                </c:pt>
                <c:pt idx="1">
                  <c:v> II  категория</c:v>
                </c:pt>
                <c:pt idx="2">
                  <c:v> I  категория</c:v>
                </c:pt>
                <c:pt idx="3">
                  <c:v> высшая  категория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</c:v>
                </c:pt>
                <c:pt idx="1">
                  <c:v>1</c:v>
                </c:pt>
                <c:pt idx="2">
                  <c:v>2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667-410A-ACBB-3F39239281E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2345679012345718E-2"/>
                  <c:y val="-5.6120653217889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667-410A-ACBB-3F39239281E4}"/>
                </c:ext>
              </c:extLst>
            </c:dLbl>
            <c:dLbl>
              <c:idx val="1"/>
              <c:layout>
                <c:manualLayout>
                  <c:x val="1.2345679012345718E-2"/>
                  <c:y val="-2.80603266089453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667-410A-ACBB-3F39239281E4}"/>
                </c:ext>
              </c:extLst>
            </c:dLbl>
            <c:dLbl>
              <c:idx val="2"/>
              <c:layout>
                <c:manualLayout>
                  <c:x val="7.0270600462833234E-3"/>
                  <c:y val="-1.5894125931537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C8-43AC-A810-61E09F1E560B}"/>
                </c:ext>
              </c:extLst>
            </c:dLbl>
            <c:dLbl>
              <c:idx val="3"/>
              <c:layout>
                <c:manualLayout>
                  <c:x val="4.9052198993946323E-3"/>
                  <c:y val="-2.96294040495396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667-410A-ACBB-3F39239281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 с категорией</c:v>
                </c:pt>
                <c:pt idx="1">
                  <c:v> II  категория</c:v>
                </c:pt>
                <c:pt idx="2">
                  <c:v> I  категория</c:v>
                </c:pt>
                <c:pt idx="3">
                  <c:v> высшая  категория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13</c:v>
                </c:pt>
                <c:pt idx="1">
                  <c:v>1</c:v>
                </c:pt>
                <c:pt idx="2">
                  <c:v>3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9667-410A-ACBB-3F39239281E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3.5440507042150218E-3"/>
                  <c:y val="2.4624609356317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667-410A-ACBB-3F39239281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 с категорией</c:v>
                </c:pt>
                <c:pt idx="1">
                  <c:v> II  категория</c:v>
                </c:pt>
                <c:pt idx="2">
                  <c:v> I  категория</c:v>
                </c:pt>
                <c:pt idx="3">
                  <c:v> высшая  категория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10</c:v>
                </c:pt>
                <c:pt idx="1">
                  <c:v>0</c:v>
                </c:pt>
                <c:pt idx="2">
                  <c:v>2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9667-410A-ACBB-3F39239281E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3.8028014398500338E-3"/>
                  <c:y val="9.36022180023285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667-410A-ACBB-3F39239281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 с категорией</c:v>
                </c:pt>
                <c:pt idx="1">
                  <c:v> II  категория</c:v>
                </c:pt>
                <c:pt idx="2">
                  <c:v> I  категория</c:v>
                </c:pt>
                <c:pt idx="3">
                  <c:v> высшая  категория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11</c:v>
                </c:pt>
                <c:pt idx="1">
                  <c:v>1</c:v>
                </c:pt>
                <c:pt idx="2">
                  <c:v>1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9667-410A-ACBB-3F39239281E4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5.8530274571627662E-3"/>
                  <c:y val="1.6416406237544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C8-43AC-A810-61E09F1E560B}"/>
                </c:ext>
              </c:extLst>
            </c:dLbl>
            <c:dLbl>
              <c:idx val="2"/>
              <c:layout>
                <c:manualLayout>
                  <c:x val="1.4054120092566852E-3"/>
                  <c:y val="7.94706296576880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C8-43AC-A810-61E09F1E56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 с категорией</c:v>
                </c:pt>
                <c:pt idx="1">
                  <c:v> II  категория</c:v>
                </c:pt>
                <c:pt idx="2">
                  <c:v> I  категория</c:v>
                </c:pt>
                <c:pt idx="3">
                  <c:v> высшая  категория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14</c:v>
                </c:pt>
                <c:pt idx="1">
                  <c:v>3</c:v>
                </c:pt>
                <c:pt idx="2">
                  <c:v>1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9667-410A-ACBB-3F39239281E4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516834040809641E-3"/>
                  <c:y val="1.3680338531287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A5-4008-8E76-446677F17590}"/>
                </c:ext>
              </c:extLst>
            </c:dLbl>
            <c:dLbl>
              <c:idx val="1"/>
              <c:layout>
                <c:manualLayout>
                  <c:x val="5.621648037026741E-3"/>
                  <c:y val="2.73606770625749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BE-470D-A7A3-FE311CD93AD7}"/>
                </c:ext>
              </c:extLst>
            </c:dLbl>
            <c:dLbl>
              <c:idx val="2"/>
              <c:layout>
                <c:manualLayout>
                  <c:x val="5.6216480370266386E-3"/>
                  <c:y val="-2.7360677062575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BE-470D-A7A3-FE311CD93AD7}"/>
                </c:ext>
              </c:extLst>
            </c:dLbl>
            <c:dLbl>
              <c:idx val="3"/>
              <c:layout>
                <c:manualLayout>
                  <c:x val="-1.7293321433339613E-3"/>
                  <c:y val="5.47213541251498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BE-470D-A7A3-FE311CD93A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 с категорией</c:v>
                </c:pt>
                <c:pt idx="1">
                  <c:v> II  категория</c:v>
                </c:pt>
                <c:pt idx="2">
                  <c:v> I  категория</c:v>
                </c:pt>
                <c:pt idx="3">
                  <c:v> высшая  категория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15</c:v>
                </c:pt>
                <c:pt idx="1">
                  <c:v>2</c:v>
                </c:pt>
                <c:pt idx="2">
                  <c:v>0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BE-470D-A7A3-FE311CD93AD7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7.2584170204049005E-3"/>
                  <c:y val="-5.47213541251498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A5-4008-8E76-446677F17590}"/>
                </c:ext>
              </c:extLst>
            </c:dLbl>
            <c:dLbl>
              <c:idx val="2"/>
              <c:layout>
                <c:manualLayout>
                  <c:x val="7.2584170204049534E-3"/>
                  <c:y val="-1.003213236422833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A5-4008-8E76-446677F175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 с категорией</c:v>
                </c:pt>
                <c:pt idx="1">
                  <c:v> II  категория</c:v>
                </c:pt>
                <c:pt idx="2">
                  <c:v> I  категория</c:v>
                </c:pt>
                <c:pt idx="3">
                  <c:v> высшая  категория</c:v>
                </c:pt>
              </c:strCache>
            </c:str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16</c:v>
                </c:pt>
                <c:pt idx="1">
                  <c:v>2</c:v>
                </c:pt>
                <c:pt idx="2">
                  <c:v>0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A5-4008-8E76-446677F175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1132928"/>
        <c:axId val="101175680"/>
        <c:axId val="0"/>
      </c:bar3DChart>
      <c:catAx>
        <c:axId val="101132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i="1">
                <a:solidFill>
                  <a:schemeClr val="tx1"/>
                </a:solidFill>
                <a:latin typeface="+mj-lt"/>
              </a:defRPr>
            </a:pPr>
            <a:endParaRPr lang="ru-RU"/>
          </a:p>
        </c:txPr>
        <c:crossAx val="101175680"/>
        <c:crosses val="autoZero"/>
        <c:auto val="1"/>
        <c:lblAlgn val="ctr"/>
        <c:lblOffset val="100"/>
        <c:noMultiLvlLbl val="0"/>
      </c:catAx>
      <c:valAx>
        <c:axId val="101175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101132928"/>
        <c:crosses val="autoZero"/>
        <c:crossBetween val="between"/>
      </c:valAx>
    </c:plotArea>
    <c:legend>
      <c:legendPos val="r"/>
      <c:legendEntry>
        <c:idx val="6"/>
        <c:txPr>
          <a:bodyPr/>
          <a:lstStyle/>
          <a:p>
            <a:pPr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 algn="ctr">
              <a:defRPr lang="en-US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 algn="ctr">
              <a:defRPr lang="en-US" sz="18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88287212475241372"/>
          <c:y val="1.8411365840690197E-3"/>
          <c:w val="0.10905418431932631"/>
          <c:h val="0.58422585872669874"/>
        </c:manualLayout>
      </c:layout>
      <c:overlay val="0"/>
      <c:txPr>
        <a:bodyPr/>
        <a:lstStyle/>
        <a:p>
          <a:pPr>
            <a:defRPr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Высшая категория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Нефтеюганск</c:v>
                </c:pt>
                <c:pt idx="1">
                  <c:v>Нижневартовск</c:v>
                </c:pt>
                <c:pt idx="2">
                  <c:v>Нягань</c:v>
                </c:pt>
                <c:pt idx="3">
                  <c:v>Сургут</c:v>
                </c:pt>
                <c:pt idx="4">
                  <c:v>Югорск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20-470E-9C1F-9F0315852EE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Вторая категория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20-470E-9C1F-9F0315852EE4}"/>
                </c:ext>
              </c:extLst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20-470E-9C1F-9F0315852EE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20-470E-9C1F-9F0315852EE4}"/>
                </c:ext>
              </c:extLst>
            </c:dLbl>
            <c:dLbl>
              <c:idx val="3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620-470E-9C1F-9F0315852EE4}"/>
                </c:ext>
              </c:extLst>
            </c:dLbl>
            <c:dLbl>
              <c:idx val="4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7B-46D3-9DEB-DBABDF717705}"/>
                </c:ext>
              </c:extLst>
            </c:dLbl>
            <c:dLbl>
              <c:idx val="7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620-470E-9C1F-9F0315852EE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620-470E-9C1F-9F0315852EE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620-470E-9C1F-9F0315852EE4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620-470E-9C1F-9F0315852EE4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620-470E-9C1F-9F0315852E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Нефтеюганск</c:v>
                </c:pt>
                <c:pt idx="1">
                  <c:v>Нижневартовск</c:v>
                </c:pt>
                <c:pt idx="2">
                  <c:v>Нягань</c:v>
                </c:pt>
                <c:pt idx="3">
                  <c:v>Сургут</c:v>
                </c:pt>
                <c:pt idx="4">
                  <c:v>Югорск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620-470E-9C1F-9F0315852E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77958736"/>
        <c:axId val="577963656"/>
      </c:barChart>
      <c:catAx>
        <c:axId val="57795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7963656"/>
        <c:crosses val="autoZero"/>
        <c:auto val="1"/>
        <c:lblAlgn val="ctr"/>
        <c:lblOffset val="100"/>
        <c:noMultiLvlLbl val="0"/>
      </c:catAx>
      <c:valAx>
        <c:axId val="5779636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7795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103859775217714"/>
          <c:y val="0.93860260826771658"/>
          <c:w val="0.44414807084927072"/>
          <c:h val="5.8272391732283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0.18931</cdr:x>
      <cdr:y>0.62262</cdr:y>
    </cdr:from>
    <cdr:to>
      <cdr:x>0.29383</cdr:x>
      <cdr:y>0.81087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56184" y="30243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1DA51-472F-4EF1-9223-1291EA25504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E4C69-9F09-4043-8F16-EA9A6F4492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839B1-0DDC-436E-A968-ABC7F3353F6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46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786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8198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424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0170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713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38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43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536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514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499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308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086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46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37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035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26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00DB02-553B-4ED2-803E-84F00D5792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3" r="20134" b="7183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029876"/>
            <a:ext cx="7488832" cy="367240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stA="99000" endPos="0" dist="50800" dir="5400000" sy="-100000" algn="bl" rotWithShape="0"/>
                </a:effectLst>
              </a:rPr>
              <a:t>Развитие легкой атлетики</a:t>
            </a:r>
            <a:br>
              <a:rPr lang="ru-RU" sz="3200" b="1" dirty="0"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stA="99000" endPos="0" dist="50800" dir="5400000" sy="-100000" algn="bl" rotWithShape="0"/>
                </a:effectLst>
              </a:rPr>
            </a:br>
            <a:r>
              <a:rPr lang="ru-RU" sz="3200" b="1" dirty="0"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stA="99000" endPos="0" dist="50800" dir="5400000" sy="-100000" algn="bl" rotWithShape="0"/>
                </a:effectLst>
              </a:rPr>
              <a:t> </a:t>
            </a:r>
            <a:r>
              <a:rPr lang="ru-RU" sz="3200" b="1" dirty="0"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stA="99000" endPos="0" dist="50800" dir="5400000" sy="-100000" algn="bl" rotWithShape="0"/>
                </a:effectLst>
                <a:cs typeface="Times New Roman" panose="02020603050405020304" pitchFamily="18" charset="0"/>
              </a:rPr>
              <a:t>в муниципальных образованиях Ханты-Мансийского автономного округа – Югры в 2014-2022 годах</a:t>
            </a:r>
            <a:br>
              <a:rPr lang="ru-RU" sz="3200" b="1" dirty="0"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stA="99000" endPos="0" dist="50800" dir="5400000" sy="-100000" algn="bl" rotWithShape="0"/>
                </a:effectLst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stA="99000" endPos="0" dist="50800" dir="5400000" sy="-100000" algn="bl" rotWithShape="0"/>
                </a:effectLst>
                <a:cs typeface="Times New Roman" panose="02020603050405020304" pitchFamily="18" charset="0"/>
              </a:rPr>
              <a:t>(по данным </a:t>
            </a:r>
            <a:r>
              <a:rPr lang="ru-RU" sz="3200" dirty="0" err="1"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stA="99000" endPos="0" dist="50800" dir="5400000" sy="-100000" algn="bl" rotWithShape="0"/>
                </a:effectLst>
                <a:cs typeface="Times New Roman" panose="02020603050405020304" pitchFamily="18" charset="0"/>
              </a:rPr>
              <a:t>статотчета</a:t>
            </a:r>
            <a:r>
              <a:rPr lang="ru-RU" sz="3200" dirty="0"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stA="99000" endPos="0" dist="50800" dir="5400000" sy="-100000" algn="bl" rotWithShape="0"/>
                </a:effectLst>
                <a:cs typeface="Times New Roman" panose="02020603050405020304" pitchFamily="18" charset="0"/>
              </a:rPr>
              <a:t> 5-ФК, </a:t>
            </a:r>
            <a:r>
              <a:rPr lang="ru-RU" sz="3200" dirty="0"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stA="99000" endPos="0" dist="50800" dir="5400000" sy="-100000" algn="bl" rotWithShape="0"/>
                </a:effectLst>
              </a:rPr>
              <a:t>без учета ЦСПСКЮ и ЮКИОР</a:t>
            </a:r>
            <a:r>
              <a:rPr lang="ru-RU" sz="3200" dirty="0"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stA="99000" endPos="0" dist="50800" dir="5400000" sy="-100000" algn="bl" rotWithShape="0"/>
                </a:effectLst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Подзаголовок 4"/>
          <p:cNvSpPr>
            <a:spLocks noGrp="1"/>
          </p:cNvSpPr>
          <p:nvPr/>
        </p:nvSpPr>
        <p:spPr>
          <a:xfrm>
            <a:off x="1205371" y="359324"/>
            <a:ext cx="6624737" cy="1008112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chemeClr val="bg1"/>
                </a:solidFill>
                <a:latin typeface="+mj-lt"/>
              </a:rPr>
              <a:t>Бюджетное учреждение                                                                           Ханты-Мансийского автономного округа - Югры                                                                                             «Центр спортивной подготовки </a:t>
            </a:r>
            <a:r>
              <a:rPr lang="ru-RU" sz="1400" b="1" dirty="0">
                <a:solidFill>
                  <a:schemeClr val="bg1"/>
                </a:solidFill>
                <a:latin typeface="+mj-lt"/>
              </a:rPr>
              <a:t>сборных</a:t>
            </a:r>
            <a:r>
              <a:rPr lang="ru-RU" sz="1800" b="1" dirty="0">
                <a:solidFill>
                  <a:schemeClr val="bg1"/>
                </a:solidFill>
                <a:latin typeface="+mj-lt"/>
              </a:rPr>
              <a:t> команд Югры» </a:t>
            </a:r>
          </a:p>
        </p:txBody>
      </p:sp>
      <p:pic>
        <p:nvPicPr>
          <p:cNvPr id="5" name="Picture 4" descr="http://www.csp-ugra.ru/img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7896" y="116632"/>
            <a:ext cx="1296142" cy="1296144"/>
          </a:xfrm>
          <a:prstGeom prst="rect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4E68843-20B2-48F1-A09A-D56694ADA5B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1440160" cy="1296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71477"/>
            <a:ext cx="6347713" cy="13208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Квалификационный уровень штатных тренеров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956321"/>
              </p:ext>
            </p:extLst>
          </p:nvPr>
        </p:nvGraphicFramePr>
        <p:xfrm>
          <a:off x="4228" y="1671462"/>
          <a:ext cx="8748464" cy="4641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B9CA22-B44D-A8AD-4720-DFD8E7BEE0F4}"/>
              </a:ext>
            </a:extLst>
          </p:cNvPr>
          <p:cNvSpPr txBox="1">
            <a:spLocks/>
          </p:cNvSpPr>
          <p:nvPr/>
        </p:nvSpPr>
        <p:spPr>
          <a:xfrm>
            <a:off x="274034" y="188640"/>
            <a:ext cx="703427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Квалификационный уровень штатных тренеров в разрезе муниципальных образований в 2022 году, чел.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F1C419BB-E387-9085-929F-8841AB8B3E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0111140"/>
              </p:ext>
            </p:extLst>
          </p:nvPr>
        </p:nvGraphicFramePr>
        <p:xfrm>
          <a:off x="378092" y="1624439"/>
          <a:ext cx="705678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CEDDE0D-0030-0DFE-0FA9-BD582095D776}"/>
              </a:ext>
            </a:extLst>
          </p:cNvPr>
          <p:cNvSpPr txBox="1"/>
          <p:nvPr/>
        </p:nvSpPr>
        <p:spPr>
          <a:xfrm>
            <a:off x="437523" y="5877272"/>
            <a:ext cx="643873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i="1" dirty="0"/>
              <a:t>Примечание 1:</a:t>
            </a:r>
            <a:r>
              <a:rPr lang="ru-RU" sz="1100" dirty="0"/>
              <a:t> в Сургутском районе штатные тренеры отсутствуют.</a:t>
            </a:r>
          </a:p>
          <a:p>
            <a:pPr algn="just"/>
            <a:r>
              <a:rPr lang="ru-RU" sz="1100" i="1" dirty="0"/>
              <a:t>Примечание 2:</a:t>
            </a:r>
            <a:r>
              <a:rPr lang="ru-RU" sz="1100" dirty="0"/>
              <a:t> в автономном округе штатные тренеры по легкой атлетике, имеющие первую квалификационную категорию, отсутствуют.</a:t>
            </a:r>
          </a:p>
        </p:txBody>
      </p:sp>
    </p:spTree>
    <p:extLst>
      <p:ext uri="{BB962C8B-B14F-4D97-AF65-F5344CB8AC3E}">
        <p14:creationId xmlns:p14="http://schemas.microsoft.com/office/powerpoint/2010/main" val="2837447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Результаты выступления на              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всероссийских соревнованиях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221217"/>
              </p:ext>
            </p:extLst>
          </p:nvPr>
        </p:nvGraphicFramePr>
        <p:xfrm>
          <a:off x="22046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FAC8C5-397B-665E-193B-B8173F6E5E63}"/>
              </a:ext>
            </a:extLst>
          </p:cNvPr>
          <p:cNvSpPr txBox="1">
            <a:spLocks/>
          </p:cNvSpPr>
          <p:nvPr/>
        </p:nvSpPr>
        <p:spPr>
          <a:xfrm>
            <a:off x="274034" y="188640"/>
            <a:ext cx="6530214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Результаты выступления на соревнованиях в разрезе муниципальных образований в 2022 году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BED1AFC6-F5AB-7BC0-AD6E-84E8349D7F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4352334"/>
              </p:ext>
            </p:extLst>
          </p:nvPr>
        </p:nvGraphicFramePr>
        <p:xfrm>
          <a:off x="277116" y="1669256"/>
          <a:ext cx="7056784" cy="3775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1BFCCA8-8BD6-8506-E062-2019F891579C}"/>
              </a:ext>
            </a:extLst>
          </p:cNvPr>
          <p:cNvSpPr txBox="1"/>
          <p:nvPr/>
        </p:nvSpPr>
        <p:spPr>
          <a:xfrm>
            <a:off x="451862" y="5398119"/>
            <a:ext cx="6707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i="1" dirty="0"/>
              <a:t>Примечание 1:</a:t>
            </a:r>
            <a:r>
              <a:rPr lang="ru-RU" sz="1100" dirty="0"/>
              <a:t> в Нягани, Сургутском районе и Югорске медали, завоеванные во всероссийских соревнованиях, отсутствуют.</a:t>
            </a:r>
          </a:p>
          <a:p>
            <a:pPr algn="just"/>
            <a:r>
              <a:rPr lang="ru-RU" sz="1100" i="1" dirty="0"/>
              <a:t>Примечание 2:</a:t>
            </a:r>
            <a:r>
              <a:rPr lang="ru-RU" sz="1100" dirty="0"/>
              <a:t> в автономном округе медали, завоеванные в международных соревнованиях по легкой атлетике, отсутствуют.</a:t>
            </a:r>
          </a:p>
        </p:txBody>
      </p:sp>
    </p:spTree>
    <p:extLst>
      <p:ext uri="{BB962C8B-B14F-4D97-AF65-F5344CB8AC3E}">
        <p14:creationId xmlns:p14="http://schemas.microsoft.com/office/powerpoint/2010/main" val="2411208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617f78b4c3ac403831ec6dde9958a96.jpg"/>
          <p:cNvPicPr>
            <a:picLocks noChangeAspect="1"/>
          </p:cNvPicPr>
          <p:nvPr/>
        </p:nvPicPr>
        <p:blipFill rotWithShape="1">
          <a:blip r:embed="rId2" cstate="print"/>
          <a:srcRect l="14833" b="18092"/>
          <a:stretch/>
        </p:blipFill>
        <p:spPr>
          <a:xfrm>
            <a:off x="58616" y="2507629"/>
            <a:ext cx="4641776" cy="3399596"/>
          </a:xfrm>
          <a:prstGeom prst="rect">
            <a:avLst/>
          </a:prstGeom>
          <a:effectLst>
            <a:softEdge rad="444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261" y="181334"/>
            <a:ext cx="8229600" cy="1143000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chemeClr val="accent1">
                    <a:lumMod val="75000"/>
                  </a:schemeClr>
                </a:solidFill>
              </a:rPr>
              <a:t>Кандидаты, состоящие в списках </a:t>
            </a:r>
            <a:br>
              <a:rPr lang="ru-RU" sz="3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</a:rPr>
              <a:t>спортивных сборных команд России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7098857"/>
              </p:ext>
            </p:extLst>
          </p:nvPr>
        </p:nvGraphicFramePr>
        <p:xfrm>
          <a:off x="298376" y="1324335"/>
          <a:ext cx="8686800" cy="4912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450513D-F4AC-4482-62A3-54B21F842444}"/>
              </a:ext>
            </a:extLst>
          </p:cNvPr>
          <p:cNvSpPr txBox="1"/>
          <p:nvPr/>
        </p:nvSpPr>
        <p:spPr>
          <a:xfrm>
            <a:off x="395536" y="6215001"/>
            <a:ext cx="6707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i="1" dirty="0"/>
              <a:t>Примечание:</a:t>
            </a:r>
            <a:r>
              <a:rPr lang="ru-RU" sz="1200" dirty="0"/>
              <a:t> в состав кандидатов спортивной сборной команды России по легкой атлетике вошел один спортсмен МАУ «СШОР» г. Нижневартовск.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8B976B5-0C56-4F42-5472-68BCD99C8D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"/>
          <a:stretch/>
        </p:blipFill>
        <p:spPr bwMode="auto">
          <a:xfrm>
            <a:off x="143508" y="1241015"/>
            <a:ext cx="7127776" cy="4544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4C227C4-9556-B75E-3214-C5A870196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08" y="12794"/>
            <a:ext cx="6840760" cy="14847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Мониторинг обеспеченности спортивным оборудованием, инвентарем и экипировкой в соответствии с требованиями ФССП организаций, осуществляющих спортивную подготовку в Ханты-Мансийском автономном округе – Югре, по состоянию на 01 октября отчетного года, %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E334E19B-A2C8-8A75-A034-C5E766F5CE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0218914"/>
              </p:ext>
            </p:extLst>
          </p:nvPr>
        </p:nvGraphicFramePr>
        <p:xfrm>
          <a:off x="287016" y="1700808"/>
          <a:ext cx="6840760" cy="4466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84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264" y="82128"/>
            <a:ext cx="8229600" cy="13407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Легкая атлетика развивается в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6 муниципальных образованиях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автономного округа: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3200" b="1" dirty="0"/>
            </a:br>
            <a:br>
              <a:rPr lang="ru-RU" sz="3200" b="1" dirty="0"/>
            </a:br>
            <a:endParaRPr lang="ru-RU" sz="3200" b="1" i="1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31A9291-0CEF-4992-ABA0-27CA890C40D5}"/>
              </a:ext>
            </a:extLst>
          </p:cNvPr>
          <p:cNvSpPr/>
          <p:nvPr/>
        </p:nvSpPr>
        <p:spPr>
          <a:xfrm>
            <a:off x="4253393" y="1862077"/>
            <a:ext cx="2808312" cy="1872208"/>
          </a:xfrm>
          <a:prstGeom prst="roundRect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6B97953-8C89-42F0-BB7D-6BB3954EFFF3}"/>
              </a:ext>
            </a:extLst>
          </p:cNvPr>
          <p:cNvSpPr/>
          <p:nvPr/>
        </p:nvSpPr>
        <p:spPr>
          <a:xfrm>
            <a:off x="4253393" y="3851180"/>
            <a:ext cx="2808311" cy="1872208"/>
          </a:xfrm>
          <a:prstGeom prst="roundRect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C1E77A-317E-4EA1-8EEB-3D57580DC887}"/>
              </a:ext>
            </a:extLst>
          </p:cNvPr>
          <p:cNvSpPr txBox="1"/>
          <p:nvPr/>
        </p:nvSpPr>
        <p:spPr>
          <a:xfrm>
            <a:off x="4123677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9DE7DF-8035-44AE-AAA2-59AE624F826F}"/>
              </a:ext>
            </a:extLst>
          </p:cNvPr>
          <p:cNvSpPr txBox="1"/>
          <p:nvPr/>
        </p:nvSpPr>
        <p:spPr>
          <a:xfrm>
            <a:off x="4123677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FC5401-62A4-4CDB-B76E-85AC20E6AD98}"/>
              </a:ext>
            </a:extLst>
          </p:cNvPr>
          <p:cNvSpPr txBox="1"/>
          <p:nvPr/>
        </p:nvSpPr>
        <p:spPr>
          <a:xfrm>
            <a:off x="251520" y="2151727"/>
            <a:ext cx="4032448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г. Нефтеюганск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г. Нижневартовск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rebuchet MS" panose="020B0603020202020204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г. Нягань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rebuchet MS" panose="020B0603020202020204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г. Сургут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rebuchet MS" panose="020B0603020202020204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г. Югорск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Сургутский район</a:t>
            </a:r>
            <a:br>
              <a:rPr lang="ru-RU" sz="1600" b="1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ru-RU" sz="1600" b="1" i="1" dirty="0">
                <a:solidFill>
                  <a:schemeClr val="bg2">
                    <a:lumMod val="25000"/>
                  </a:schemeClr>
                </a:solidFill>
              </a:rPr>
            </a:b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991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Показатели развития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легкой атлетики в 2014 – 2022 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0397063"/>
              </p:ext>
            </p:extLst>
          </p:nvPr>
        </p:nvGraphicFramePr>
        <p:xfrm>
          <a:off x="286991" y="1772816"/>
          <a:ext cx="8352928" cy="44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1155AE-21EE-6E2E-6258-BF202DC87277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6851104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Количество занимающихся легкой атлетикой в 2022 году в разрезе муниципальных образований, чел.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1F53FC28-1FA6-FD92-0D14-EF3C9F9DB1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7267386"/>
              </p:ext>
            </p:extLst>
          </p:nvPr>
        </p:nvGraphicFramePr>
        <p:xfrm>
          <a:off x="251520" y="1700808"/>
          <a:ext cx="7056784" cy="4496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5203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722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Численность занимающихся по программе спортивной подготовки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0533543"/>
              </p:ext>
            </p:extLst>
          </p:nvPr>
        </p:nvGraphicFramePr>
        <p:xfrm>
          <a:off x="-252536" y="1763688"/>
          <a:ext cx="8568952" cy="4185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azryadi_adult.jpg"/>
          <p:cNvPicPr>
            <a:picLocks noChangeAspect="1"/>
          </p:cNvPicPr>
          <p:nvPr/>
        </p:nvPicPr>
        <p:blipFill>
          <a:blip r:embed="rId2" cstate="print">
            <a:lum bright="42000" contrast="-54000"/>
          </a:blip>
          <a:stretch>
            <a:fillRect/>
          </a:stretch>
        </p:blipFill>
        <p:spPr>
          <a:xfrm>
            <a:off x="1403648" y="4941168"/>
            <a:ext cx="4752528" cy="19169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5807"/>
            <a:ext cx="8229600" cy="1417638"/>
          </a:xfrm>
        </p:spPr>
        <p:txBody>
          <a:bodyPr>
            <a:noAutofit/>
          </a:bodyPr>
          <a:lstStyle/>
          <a:p>
            <a:r>
              <a:rPr lang="ru-RU" sz="2500" b="1" dirty="0">
                <a:solidFill>
                  <a:schemeClr val="accent1">
                    <a:lumMod val="75000"/>
                  </a:schemeClr>
                </a:solidFill>
              </a:rPr>
              <a:t>Количество занимающихся, имеющих </a:t>
            </a:r>
            <a:br>
              <a:rPr lang="ru-RU" sz="25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</a:rPr>
              <a:t>спортивные звания и спортивные разряды,</a:t>
            </a:r>
            <a:br>
              <a:rPr lang="ru-RU" sz="25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</a:rPr>
              <a:t>из общей численности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368761"/>
              </p:ext>
            </p:extLst>
          </p:nvPr>
        </p:nvGraphicFramePr>
        <p:xfrm>
          <a:off x="-612576" y="1772816"/>
          <a:ext cx="936104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1CA24B-C5EF-4ACD-D955-CAE2E8C31808}"/>
              </a:ext>
            </a:extLst>
          </p:cNvPr>
          <p:cNvSpPr txBox="1">
            <a:spLocks/>
          </p:cNvSpPr>
          <p:nvPr/>
        </p:nvSpPr>
        <p:spPr>
          <a:xfrm>
            <a:off x="251520" y="116632"/>
            <a:ext cx="7272808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Количество занимающихся, имеющих 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спортивные звания и спортивные разряды, 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из общей численности в разрезе муниципальных образований в 2022 году, чел.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BD93E3B6-D62D-47F5-7285-26ACF50A65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7725372"/>
              </p:ext>
            </p:extLst>
          </p:nvPr>
        </p:nvGraphicFramePr>
        <p:xfrm>
          <a:off x="251520" y="1772816"/>
          <a:ext cx="705678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A73873B-9F9E-A84C-ABCF-291AC043F821}"/>
              </a:ext>
            </a:extLst>
          </p:cNvPr>
          <p:cNvSpPr txBox="1"/>
          <p:nvPr/>
        </p:nvSpPr>
        <p:spPr>
          <a:xfrm>
            <a:off x="647564" y="6322180"/>
            <a:ext cx="6480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/>
              <a:t>Примечание:</a:t>
            </a:r>
            <a:r>
              <a:rPr lang="ru-RU" sz="1100" dirty="0"/>
              <a:t> в Сургутском районе спортсмены-разрядники отсутствуют.</a:t>
            </a:r>
          </a:p>
        </p:txBody>
      </p:sp>
    </p:spTree>
    <p:extLst>
      <p:ext uri="{BB962C8B-B14F-4D97-AF65-F5344CB8AC3E}">
        <p14:creationId xmlns:p14="http://schemas.microsoft.com/office/powerpoint/2010/main" val="2202898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Тренерский состав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и образовательный уровень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08664"/>
              </p:ext>
            </p:extLst>
          </p:nvPr>
        </p:nvGraphicFramePr>
        <p:xfrm>
          <a:off x="-396552" y="1961456"/>
          <a:ext cx="90010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76E78-176E-8992-734C-F1BCBBFA44F7}"/>
              </a:ext>
            </a:extLst>
          </p:cNvPr>
          <p:cNvSpPr txBox="1">
            <a:spLocks/>
          </p:cNvSpPr>
          <p:nvPr/>
        </p:nvSpPr>
        <p:spPr>
          <a:xfrm>
            <a:off x="390364" y="116632"/>
            <a:ext cx="7133964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Количество тренеров в разрезе муниципальных образований в 2022 году, чел.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16B91E56-CA7E-11BB-531C-D7C7C78F23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5668064"/>
              </p:ext>
            </p:extLst>
          </p:nvPr>
        </p:nvGraphicFramePr>
        <p:xfrm>
          <a:off x="251520" y="1484784"/>
          <a:ext cx="705678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EBB4832-2301-A806-34C6-6F53EC66C7DA}"/>
              </a:ext>
            </a:extLst>
          </p:cNvPr>
          <p:cNvSpPr txBox="1"/>
          <p:nvPr/>
        </p:nvSpPr>
        <p:spPr>
          <a:xfrm>
            <a:off x="393202" y="6073001"/>
            <a:ext cx="6555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/>
              <a:t>Примечание:</a:t>
            </a:r>
            <a:r>
              <a:rPr lang="ru-RU" sz="1100" dirty="0"/>
              <a:t> тренеры-преподаватели по легкой атлетике в автономном округе не представлены</a:t>
            </a:r>
          </a:p>
        </p:txBody>
      </p:sp>
    </p:spTree>
    <p:extLst>
      <p:ext uri="{BB962C8B-B14F-4D97-AF65-F5344CB8AC3E}">
        <p14:creationId xmlns:p14="http://schemas.microsoft.com/office/powerpoint/2010/main" val="205549441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723</TotalTime>
  <Words>559</Words>
  <Application>Microsoft Office PowerPoint</Application>
  <PresentationFormat>Экран (4:3)</PresentationFormat>
  <Paragraphs>232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Trebuchet MS</vt:lpstr>
      <vt:lpstr>Wingdings</vt:lpstr>
      <vt:lpstr>Wingdings 2</vt:lpstr>
      <vt:lpstr>Wingdings 3</vt:lpstr>
      <vt:lpstr>Аспект</vt:lpstr>
      <vt:lpstr>Развитие легкой атлетики  в муниципальных образованиях Ханты-Мансийского автономного округа – Югры в 2014-2022 годах (по данным статотчета 5-ФК, без учета ЦСПСКЮ и ЮКИОР)</vt:lpstr>
      <vt:lpstr>Легкая атлетика развивается в 6 муниципальных образованиях  автономного округа:   </vt:lpstr>
      <vt:lpstr>Показатели развития легкой атлетики в 2014 – 2022 гг.</vt:lpstr>
      <vt:lpstr>Презентация PowerPoint</vt:lpstr>
      <vt:lpstr>Численность занимающихся по программе спортивной подготовки</vt:lpstr>
      <vt:lpstr>Количество занимающихся, имеющих  спортивные звания и спортивные разряды, из общей численности</vt:lpstr>
      <vt:lpstr>Презентация PowerPoint</vt:lpstr>
      <vt:lpstr>Тренерский состав  и образовательный уровень</vt:lpstr>
      <vt:lpstr>Презентация PowerPoint</vt:lpstr>
      <vt:lpstr>Квалификационный уровень штатных тренеров</vt:lpstr>
      <vt:lpstr>Презентация PowerPoint</vt:lpstr>
      <vt:lpstr> Результаты выступления на                 всероссийских соревнованиях</vt:lpstr>
      <vt:lpstr>Презентация PowerPoint</vt:lpstr>
      <vt:lpstr>Кандидаты, состоящие в списках  спортивных сборных команд России</vt:lpstr>
      <vt:lpstr>Мониторинг обеспеченности спортивным оборудованием, инвентарем и экипировкой в соответствии с требованиями ФССП организаций, осуществляющих спортивную подготовку в Ханты-Мансийском автономном округе – Югре, по состоянию на 01 октября отчетного года, %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бокса  в муниципальных образованиях Ханты-Мансийского автономного округа – Югры в 2014-2017 годах (по данным 5 ФК)</dc:title>
  <cp:lastModifiedBy>Филиппова Евгения Андреевна</cp:lastModifiedBy>
  <cp:revision>90</cp:revision>
  <dcterms:modified xsi:type="dcterms:W3CDTF">2023-05-15T11:15:12Z</dcterms:modified>
</cp:coreProperties>
</file>