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69" r:id="rId4"/>
    <p:sldId id="267" r:id="rId5"/>
    <p:sldId id="272" r:id="rId6"/>
    <p:sldId id="266" r:id="rId7"/>
    <p:sldId id="260" r:id="rId8"/>
    <p:sldId id="262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838436862058915E-2"/>
          <c:y val="6.1697587894554165E-2"/>
          <c:w val="0.79960909400213864"/>
          <c:h val="0.71984812955828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отделений</c:v>
                </c:pt>
                <c:pt idx="1">
                  <c:v>Общее кол-во занимающихся</c:v>
                </c:pt>
                <c:pt idx="2">
                  <c:v>из них, по программе спортивной подготовки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251</c:v>
                </c:pt>
                <c:pt idx="2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1-4E5A-A8E2-5FC9747794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8182401268130096E-3"/>
                  <c:y val="-1.60335720273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D0-480D-A4AD-276BF08A5E34}"/>
                </c:ext>
              </c:extLst>
            </c:dLbl>
            <c:dLbl>
              <c:idx val="2"/>
              <c:layout>
                <c:manualLayout>
                  <c:x val="7.2729605072517712E-3"/>
                  <c:y val="6.8715308688644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D0-480D-A4AD-276BF08A5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отделений</c:v>
                </c:pt>
                <c:pt idx="1">
                  <c:v>Общее кол-во занимающихся</c:v>
                </c:pt>
                <c:pt idx="2">
                  <c:v>из них, по программе спортивной подготовки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173</c:v>
                </c:pt>
                <c:pt idx="2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D1-4E5A-A8E2-5FC9747794E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432134115682451E-3"/>
                  <c:y val="1.0995711876169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D1-4E5A-A8E2-5FC9747794E1}"/>
                </c:ext>
              </c:extLst>
            </c:dLbl>
            <c:dLbl>
              <c:idx val="2"/>
              <c:layout>
                <c:manualLayout>
                  <c:x val="6.1728395061728452E-3"/>
                  <c:y val="1.6836195965366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D1-4E5A-A8E2-5FC974779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отделений</c:v>
                </c:pt>
                <c:pt idx="1">
                  <c:v>Общее кол-во занимающихся</c:v>
                </c:pt>
                <c:pt idx="2">
                  <c:v>из них, по программе спортивной подготовки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167</c:v>
                </c:pt>
                <c:pt idx="2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D1-4E5A-A8E2-5FC9747794E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8182401268129428E-3"/>
                  <c:y val="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D0-480D-A4AD-276BF08A5E34}"/>
                </c:ext>
              </c:extLst>
            </c:dLbl>
            <c:dLbl>
              <c:idx val="2"/>
              <c:layout>
                <c:manualLayout>
                  <c:x val="1.5432098765432103E-2"/>
                  <c:y val="-1.1224130643577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D1-4E5A-A8E2-5FC974779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отделений</c:v>
                </c:pt>
                <c:pt idx="1">
                  <c:v>Общее кол-во занимающихся</c:v>
                </c:pt>
                <c:pt idx="2">
                  <c:v>из них, по программе спортивной подготовки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135</c:v>
                </c:pt>
                <c:pt idx="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D1-4E5A-A8E2-5FC9747794E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отделений</c:v>
                </c:pt>
                <c:pt idx="1">
                  <c:v>Общее кол-во занимающихся</c:v>
                </c:pt>
                <c:pt idx="2">
                  <c:v>из них, по программе спортивной подготовки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</c:v>
                </c:pt>
                <c:pt idx="1">
                  <c:v>57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D1-4E5A-A8E2-5FC9747794E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2729605072517712E-3"/>
                  <c:y val="1.3743061737728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D0-480D-A4AD-276BF08A5E34}"/>
                </c:ext>
              </c:extLst>
            </c:dLbl>
            <c:dLbl>
              <c:idx val="2"/>
              <c:layout>
                <c:manualLayout>
                  <c:x val="-1.8182401268129428E-3"/>
                  <c:y val="1.3743061737728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D0-480D-A4AD-276BF08A5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отделений</c:v>
                </c:pt>
                <c:pt idx="1">
                  <c:v>Общее кол-во занимающихся</c:v>
                </c:pt>
                <c:pt idx="2">
                  <c:v>из них, по программе спортивной подготовки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</c:v>
                </c:pt>
                <c:pt idx="1">
                  <c:v>51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D1-4E5A-A8E2-5FC9747794E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8182401268130096E-3"/>
                  <c:y val="6.7494352479354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D0-480D-A4AD-276BF08A5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отделений</c:v>
                </c:pt>
                <c:pt idx="1">
                  <c:v>Общее кол-во занимающихся</c:v>
                </c:pt>
                <c:pt idx="2">
                  <c:v>из них, по программе спортивной подготовки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</c:v>
                </c:pt>
                <c:pt idx="1">
                  <c:v>19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AD1-4E5A-A8E2-5FC9747794E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5.4547203804388954E-3"/>
                  <c:y val="1.410954338406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28-4A59-A491-FA44C56C1CAA}"/>
                </c:ext>
              </c:extLst>
            </c:dLbl>
            <c:dLbl>
              <c:idx val="2"/>
              <c:layout>
                <c:manualLayout>
                  <c:x val="-7.2729605072517712E-3"/>
                  <c:y val="2.35159056401140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28-4A59-A491-FA44C56C1C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отделений</c:v>
                </c:pt>
                <c:pt idx="1">
                  <c:v>Общее кол-во занимающихся</c:v>
                </c:pt>
                <c:pt idx="2">
                  <c:v>из них, по программе спортивной подготовки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2</c:v>
                </c:pt>
                <c:pt idx="1">
                  <c:v>43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D4-4D9D-807E-12DDF48C63B4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Кол-во отделений</c:v>
                </c:pt>
                <c:pt idx="1">
                  <c:v>Общее кол-во занимающихся</c:v>
                </c:pt>
                <c:pt idx="2">
                  <c:v>из них, по программе спортивной подготовки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2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8-4A59-A491-FA44C56C1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430144"/>
        <c:axId val="97448320"/>
      </c:barChart>
      <c:catAx>
        <c:axId val="9743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448320"/>
        <c:crosses val="autoZero"/>
        <c:auto val="1"/>
        <c:lblAlgn val="ctr"/>
        <c:lblOffset val="100"/>
        <c:noMultiLvlLbl val="0"/>
      </c:catAx>
      <c:valAx>
        <c:axId val="974483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7430144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8705928436359305E-2"/>
          <c:y val="5.0461564876629866E-2"/>
          <c:w val="0.12180419243222688"/>
          <c:h val="0.56489556715920453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76885304754937"/>
          <c:y val="1.6941940116106502E-2"/>
          <c:w val="0.75815082142510493"/>
          <c:h val="0.83259250290724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3927698220068006E-3"/>
                  <c:y val="-8.6854148822174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29-46B1-8337-D3EE1CECDF65}"/>
                </c:ext>
              </c:extLst>
            </c:dLbl>
            <c:dLbl>
              <c:idx val="1"/>
              <c:layout>
                <c:manualLayout>
                  <c:x val="6.7894929760440948E-3"/>
                  <c:y val="-7.9402019847257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29-46B1-8337-D3EE1CECDF65}"/>
                </c:ext>
              </c:extLst>
            </c:dLbl>
            <c:dLbl>
              <c:idx val="2"/>
              <c:layout>
                <c:manualLayout>
                  <c:x val="9.2238373881322645E-3"/>
                  <c:y val="-5.8451216863135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29-46B1-8337-D3EE1CECDF65}"/>
                </c:ext>
              </c:extLst>
            </c:dLbl>
            <c:dLbl>
              <c:idx val="3"/>
              <c:layout>
                <c:manualLayout>
                  <c:x val="-2.4780296106596432E-3"/>
                  <c:y val="-1.2263646333203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29-46B1-8337-D3EE1CECDF65}"/>
                </c:ext>
              </c:extLst>
            </c:dLbl>
            <c:dLbl>
              <c:idx val="4"/>
              <c:layout>
                <c:manualLayout>
                  <c:x val="0"/>
                  <c:y val="-7.0907255543049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29-46B1-8337-D3EE1CECDF65}"/>
                </c:ext>
              </c:extLst>
            </c:dLbl>
            <c:dLbl>
              <c:idx val="5"/>
              <c:layout>
                <c:manualLayout>
                  <c:x val="2.1092546894627292E-3"/>
                  <c:y val="6.6515906834724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29-46B1-8337-D3EE1CECD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251</c:v>
                </c:pt>
                <c:pt idx="1">
                  <c:v>184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29-46B1-8337-D3EE1CECDF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2348295444869484E-3"/>
                  <c:y val="-7.20327669685450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29-46B1-8337-D3EE1CECDF65}"/>
                </c:ext>
              </c:extLst>
            </c:dLbl>
            <c:dLbl>
              <c:idx val="1"/>
              <c:layout>
                <c:manualLayout>
                  <c:x val="3.9546498077667434E-3"/>
                  <c:y val="-4.4392468937143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29-46B1-8337-D3EE1CECDF65}"/>
                </c:ext>
              </c:extLst>
            </c:dLbl>
            <c:dLbl>
              <c:idx val="2"/>
              <c:layout>
                <c:manualLayout>
                  <c:x val="5.6448043881258377E-3"/>
                  <c:y val="-7.3059875602544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29-46B1-8337-D3EE1CECDF65}"/>
                </c:ext>
              </c:extLst>
            </c:dLbl>
            <c:dLbl>
              <c:idx val="3"/>
              <c:layout>
                <c:manualLayout>
                  <c:x val="9.647143829112256E-4"/>
                  <c:y val="-7.1293601786180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29-46B1-8337-D3EE1CECDF65}"/>
                </c:ext>
              </c:extLst>
            </c:dLbl>
            <c:dLbl>
              <c:idx val="4"/>
              <c:layout>
                <c:manualLayout>
                  <c:x val="4.8894607817299776E-3"/>
                  <c:y val="1.4015019836505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29-46B1-8337-D3EE1CECDF65}"/>
                </c:ext>
              </c:extLst>
            </c:dLbl>
            <c:dLbl>
              <c:idx val="5"/>
              <c:layout>
                <c:manualLayout>
                  <c:x val="3.3419847105391636E-3"/>
                  <c:y val="-6.6515906834723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929-46B1-8337-D3EE1CECD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173</c:v>
                </c:pt>
                <c:pt idx="1">
                  <c:v>149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929-46B1-8337-D3EE1CECDF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0322654691260203E-3"/>
                  <c:y val="3.1418565433027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929-46B1-8337-D3EE1CECDF65}"/>
                </c:ext>
              </c:extLst>
            </c:dLbl>
            <c:dLbl>
              <c:idx val="1"/>
              <c:layout>
                <c:manualLayout>
                  <c:x val="1.2873670970865363E-3"/>
                  <c:y val="-1.4223330024262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29-46B1-8337-D3EE1CECDF65}"/>
                </c:ext>
              </c:extLst>
            </c:dLbl>
            <c:dLbl>
              <c:idx val="2"/>
              <c:layout>
                <c:manualLayout>
                  <c:x val="4.2983056978976621E-3"/>
                  <c:y val="-5.0525066037438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929-46B1-8337-D3EE1CECDF65}"/>
                </c:ext>
              </c:extLst>
            </c:dLbl>
            <c:dLbl>
              <c:idx val="3"/>
              <c:layout>
                <c:manualLayout>
                  <c:x val="5.1494683883461677E-3"/>
                  <c:y val="-5.689332009705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929-46B1-8337-D3EE1CECDF65}"/>
                </c:ext>
              </c:extLst>
            </c:dLbl>
            <c:dLbl>
              <c:idx val="4"/>
              <c:layout>
                <c:manualLayout>
                  <c:x val="5.1494683883461859E-3"/>
                  <c:y val="-2.8446660048524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929-46B1-8337-D3EE1CECDF65}"/>
                </c:ext>
              </c:extLst>
            </c:dLbl>
            <c:dLbl>
              <c:idx val="5"/>
              <c:layout>
                <c:manualLayout>
                  <c:x val="3.8621012912597136E-3"/>
                  <c:y val="-5.689332009705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929-46B1-8337-D3EE1CECD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104</c:v>
                </c:pt>
                <c:pt idx="1">
                  <c:v>80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29-46B1-8337-D3EE1CECDF6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8944396444472192E-3"/>
                  <c:y val="-2.1696386968612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929-46B1-8337-D3EE1CECDF65}"/>
                </c:ext>
              </c:extLst>
            </c:dLbl>
            <c:dLbl>
              <c:idx val="1"/>
              <c:layout>
                <c:manualLayout>
                  <c:x val="7.7241012150312573E-3"/>
                  <c:y val="-2.8446660048525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929-46B1-8337-D3EE1CECDF65}"/>
                </c:ext>
              </c:extLst>
            </c:dLbl>
            <c:dLbl>
              <c:idx val="2"/>
              <c:layout>
                <c:manualLayout>
                  <c:x val="1.2873670970865362E-2"/>
                  <c:y val="-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929-46B1-8337-D3EE1CECDF65}"/>
                </c:ext>
              </c:extLst>
            </c:dLbl>
            <c:dLbl>
              <c:idx val="3"/>
              <c:layout>
                <c:manualLayout>
                  <c:x val="3.8621012912597084E-3"/>
                  <c:y val="-2.8446660048524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929-46B1-8337-D3EE1CECDF65}"/>
                </c:ext>
              </c:extLst>
            </c:dLbl>
            <c:dLbl>
              <c:idx val="4"/>
              <c:layout>
                <c:manualLayout>
                  <c:x val="3.8621012912596286E-3"/>
                  <c:y val="2.8446660048526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929-46B1-8337-D3EE1CECDF65}"/>
                </c:ext>
              </c:extLst>
            </c:dLbl>
            <c:dLbl>
              <c:idx val="5"/>
              <c:layout>
                <c:manualLayout>
                  <c:x val="5.1494683883461859E-3"/>
                  <c:y val="2.8446660048524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929-46B1-8337-D3EE1CECD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105</c:v>
                </c:pt>
                <c:pt idx="1">
                  <c:v>73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B929-46B1-8337-D3EE1CECDF6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4368354854327106E-3"/>
                  <c:y val="-2.8446660048525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929-46B1-8337-D3EE1CECDF65}"/>
                </c:ext>
              </c:extLst>
            </c:dLbl>
            <c:dLbl>
              <c:idx val="1"/>
              <c:layout>
                <c:manualLayout>
                  <c:x val="8.7455847421910732E-3"/>
                  <c:y val="-9.65193932240819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6A-4219-A88B-89792BDBDD8E}"/>
                </c:ext>
              </c:extLst>
            </c:dLbl>
            <c:dLbl>
              <c:idx val="2"/>
              <c:layout>
                <c:manualLayout>
                  <c:x val="4.3727923710955895E-3"/>
                  <c:y val="-1.0529509988110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6A-4219-A88B-89792BDBDD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B929-46B1-8337-D3EE1CECDF6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1494683883461486E-3"/>
                  <c:y val="2.8446660048525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929-46B1-8337-D3EE1CECDF65}"/>
                </c:ext>
              </c:extLst>
            </c:dLbl>
            <c:dLbl>
              <c:idx val="1"/>
              <c:layout>
                <c:manualLayout>
                  <c:x val="5.14946838834614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929-46B1-8337-D3EE1CECDF65}"/>
                </c:ext>
              </c:extLst>
            </c:dLbl>
            <c:dLbl>
              <c:idx val="2"/>
              <c:layout>
                <c:manualLayout>
                  <c:x val="1.723637685803399E-3"/>
                  <c:y val="2.122483903115242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929-46B1-8337-D3EE1CECD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51</c:v>
                </c:pt>
                <c:pt idx="1">
                  <c:v>0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B929-46B1-8337-D3EE1CECDF6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75974570318632E-3"/>
                  <c:y val="7.897132491083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6A-4219-A88B-89792BDBDD8E}"/>
                </c:ext>
              </c:extLst>
            </c:dLbl>
            <c:dLbl>
              <c:idx val="2"/>
              <c:layout>
                <c:manualLayout>
                  <c:x val="1.4575974570317563E-3"/>
                  <c:y val="2.632377497027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6A-4219-A88B-89792BDBDD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19</c:v>
                </c:pt>
                <c:pt idx="1">
                  <c:v>0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B929-46B1-8337-D3EE1CECDF6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91519491406372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CF-4FCF-A434-343AC98EC1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43</c:v>
                </c:pt>
                <c:pt idx="1">
                  <c:v>24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CF-4FCF-A434-343AC98EC19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75974570318632E-3"/>
                  <c:y val="2.632377497027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73-4B46-ABE2-C7300E17D7CA}"/>
                </c:ext>
              </c:extLst>
            </c:dLbl>
            <c:dLbl>
              <c:idx val="1"/>
              <c:layout>
                <c:manualLayout>
                  <c:x val="5.83038982812734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73-4B46-ABE2-C7300E17D7CA}"/>
                </c:ext>
              </c:extLst>
            </c:dLbl>
            <c:dLbl>
              <c:idx val="2"/>
              <c:layout>
                <c:manualLayout>
                  <c:x val="4.3727923710955895E-3"/>
                  <c:y val="-9.65193932240819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73-4B46-ABE2-C7300E17D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54</c:v>
                </c:pt>
                <c:pt idx="1">
                  <c:v>24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3-4B46-ABE2-C7300E17D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161152"/>
        <c:axId val="112162688"/>
        <c:axId val="0"/>
      </c:bar3DChart>
      <c:catAx>
        <c:axId val="11216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 baseline="0">
                <a:solidFill>
                  <a:schemeClr val="tx1"/>
                </a:solidFill>
              </a:defRPr>
            </a:pPr>
            <a:endParaRPr lang="ru-RU"/>
          </a:p>
        </c:txPr>
        <c:crossAx val="112162688"/>
        <c:crosses val="autoZero"/>
        <c:auto val="1"/>
        <c:lblAlgn val="ctr"/>
        <c:lblOffset val="100"/>
        <c:noMultiLvlLbl val="0"/>
      </c:catAx>
      <c:valAx>
        <c:axId val="1121626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2161152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946778090964802"/>
          <c:y val="3.0287472204580911E-2"/>
          <c:w val="8.9507626257015208E-2"/>
          <c:h val="0.63234578413343789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Этап начальной подготовки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99373312262373E-3"/>
                  <c:y val="-8.11097440944881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45-4348-9D4F-F13F0B2D05A1}"/>
                </c:ext>
              </c:extLst>
            </c:dLbl>
            <c:dLbl>
              <c:idx val="1"/>
              <c:layout>
                <c:manualLayout>
                  <c:x val="-7.1987466245247295E-3"/>
                  <c:y val="-1.22906003937008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45-4348-9D4F-F13F0B2D05A1}"/>
                </c:ext>
              </c:extLst>
            </c:dLbl>
            <c:dLbl>
              <c:idx val="12"/>
              <c:layout>
                <c:manualLayout>
                  <c:x val="0"/>
                  <c:y val="5.26796259842519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45-4348-9D4F-F13F0B2D05A1}"/>
                </c:ext>
              </c:extLst>
            </c:dLbl>
            <c:dLbl>
              <c:idx val="20"/>
              <c:layout>
                <c:manualLayout>
                  <c:x val="-3.5993733122624883E-3"/>
                  <c:y val="-6.53174212598425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45-4348-9D4F-F13F0B2D05A1}"/>
                </c:ext>
              </c:extLst>
            </c:dLbl>
            <c:dLbl>
              <c:idx val="21"/>
              <c:layout>
                <c:manualLayout>
                  <c:x val="-1.7996866561313101E-3"/>
                  <c:y val="5.65329724409437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45-4348-9D4F-F13F0B2D05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Сургут, МАУ «Ледовый Дворец спорта» </c:v>
                </c:pt>
                <c:pt idx="1">
                  <c:v>Ханты-Мансийск, МБУ «СК «Дружба»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45-4348-9D4F-F13F0B2D05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Тренировочный этап (этап спортивной специализации)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6995299841967341E-3"/>
                  <c:y val="-1.56237696850405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581367376413957E-2"/>
                      <c:h val="3.7187499999999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C45-4348-9D4F-F13F0B2D05A1}"/>
                </c:ext>
              </c:extLst>
            </c:dLbl>
            <c:dLbl>
              <c:idx val="18"/>
              <c:layout>
                <c:manualLayout>
                  <c:x val="-3.5993733122623565E-3"/>
                  <c:y val="-2.500000000000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45-4348-9D4F-F13F0B2D05A1}"/>
                </c:ext>
              </c:extLst>
            </c:dLbl>
            <c:dLbl>
              <c:idx val="21"/>
              <c:layout>
                <c:manualLayout>
                  <c:x val="-1.7996866561313101E-3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45-4348-9D4F-F13F0B2D05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Сургут, МАУ «Ледовый Дворец спорта» </c:v>
                </c:pt>
                <c:pt idx="1">
                  <c:v>Ханты-Мансийск, МБУ «СК «Дружба»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C45-4348-9D4F-F13F0B2D05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98896267761632"/>
          <c:y val="0.9193927165354332"/>
          <c:w val="0.89301103732238363"/>
          <c:h val="6.18612204724409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442306400591012E-3"/>
                  <c:y val="1.0290507217860371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2C-4573-BB76-28D1B2B17F47}"/>
                </c:ext>
              </c:extLst>
            </c:dLbl>
            <c:dLbl>
              <c:idx val="2"/>
              <c:layout>
                <c:manualLayout>
                  <c:x val="0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2C-4573-BB76-28D1B2B17F47}"/>
                </c:ext>
              </c:extLst>
            </c:dLbl>
            <c:dLbl>
              <c:idx val="3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2C-4573-BB76-28D1B2B17F47}"/>
                </c:ext>
              </c:extLst>
            </c:dLbl>
            <c:dLbl>
              <c:idx val="5"/>
              <c:layout>
                <c:manualLayout>
                  <c:x val="-6.1728395061728392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2C-4573-BB76-28D1B2B17F47}"/>
                </c:ext>
              </c:extLst>
            </c:dLbl>
            <c:dLbl>
              <c:idx val="6"/>
              <c:layout>
                <c:manualLayout>
                  <c:x val="-9.2592592592593264E-3"/>
                  <c:y val="1.1224130643578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2C-4573-BB76-28D1B2B17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КМС</c:v>
                </c:pt>
                <c:pt idx="2">
                  <c:v>I разряд</c:v>
                </c:pt>
                <c:pt idx="3">
                  <c:v>другие разряды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3</c:v>
                </c:pt>
                <c:pt idx="2">
                  <c:v>12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2C-4573-BB76-28D1B2B17F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3177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2C-4573-BB76-28D1B2B17F47}"/>
                </c:ext>
              </c:extLst>
            </c:dLbl>
            <c:dLbl>
              <c:idx val="3"/>
              <c:layout>
                <c:manualLayout>
                  <c:x val="6.17283950617283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2C-4573-BB76-28D1B2B17F47}"/>
                </c:ext>
              </c:extLst>
            </c:dLbl>
            <c:dLbl>
              <c:idx val="4"/>
              <c:layout>
                <c:manualLayout>
                  <c:x val="1.54320987654321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2C-4573-BB76-28D1B2B17F47}"/>
                </c:ext>
              </c:extLst>
            </c:dLbl>
            <c:dLbl>
              <c:idx val="5"/>
              <c:layout>
                <c:manualLayout>
                  <c:x val="3.08641975308643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2C-4573-BB76-28D1B2B17F47}"/>
                </c:ext>
              </c:extLst>
            </c:dLbl>
            <c:dLbl>
              <c:idx val="6"/>
              <c:layout>
                <c:manualLayout>
                  <c:x val="7.71604938271609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2C-4573-BB76-28D1B2B17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КМС</c:v>
                </c:pt>
                <c:pt idx="2">
                  <c:v>I разряд</c:v>
                </c:pt>
                <c:pt idx="3">
                  <c:v>другие разряды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143</c:v>
                </c:pt>
                <c:pt idx="1">
                  <c:v>4</c:v>
                </c:pt>
                <c:pt idx="2">
                  <c:v>16</c:v>
                </c:pt>
                <c:pt idx="3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92C-4573-BB76-28D1B2B17F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2962962962964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92C-4573-BB76-28D1B2B17F47}"/>
                </c:ext>
              </c:extLst>
            </c:dLbl>
            <c:dLbl>
              <c:idx val="2"/>
              <c:layout>
                <c:manualLayout>
                  <c:x val="6.7702352736721009E-3"/>
                  <c:y val="1.574571586347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0A-4D74-9C5D-2073307C3482}"/>
                </c:ext>
              </c:extLst>
            </c:dLbl>
            <c:dLbl>
              <c:idx val="3"/>
              <c:layout>
                <c:manualLayout>
                  <c:x val="1.2345679012345696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2C-4573-BB76-28D1B2B17F47}"/>
                </c:ext>
              </c:extLst>
            </c:dLbl>
            <c:dLbl>
              <c:idx val="4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92C-4573-BB76-28D1B2B17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КМС</c:v>
                </c:pt>
                <c:pt idx="2">
                  <c:v>I разряд</c:v>
                </c:pt>
                <c:pt idx="3">
                  <c:v>другие разряды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125</c:v>
                </c:pt>
                <c:pt idx="1">
                  <c:v>15</c:v>
                </c:pt>
                <c:pt idx="2">
                  <c:v>3</c:v>
                </c:pt>
                <c:pt idx="3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92C-4573-BB76-28D1B2B17F4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3108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92C-4573-BB76-28D1B2B17F47}"/>
                </c:ext>
              </c:extLst>
            </c:dLbl>
            <c:dLbl>
              <c:idx val="2"/>
              <c:layout>
                <c:manualLayout>
                  <c:x val="-8.4627940920901264E-3"/>
                  <c:y val="1.259657269077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0A-4D74-9C5D-2073307C3482}"/>
                </c:ext>
              </c:extLst>
            </c:dLbl>
            <c:dLbl>
              <c:idx val="3"/>
              <c:layout>
                <c:manualLayout>
                  <c:x val="3.0864197530864291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92C-4573-BB76-28D1B2B17F47}"/>
                </c:ext>
              </c:extLst>
            </c:dLbl>
            <c:dLbl>
              <c:idx val="4"/>
              <c:layout>
                <c:manualLayout>
                  <c:x val="3.0864197530864326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92C-4573-BB76-28D1B2B17F47}"/>
                </c:ext>
              </c:extLst>
            </c:dLbl>
            <c:dLbl>
              <c:idx val="5"/>
              <c:layout>
                <c:manualLayout>
                  <c:x val="7.71604938271608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92C-4573-BB76-28D1B2B17F47}"/>
                </c:ext>
              </c:extLst>
            </c:dLbl>
            <c:dLbl>
              <c:idx val="6"/>
              <c:layout>
                <c:manualLayout>
                  <c:x val="1.0802469135802529E-2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92C-4573-BB76-28D1B2B17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КМС</c:v>
                </c:pt>
                <c:pt idx="2">
                  <c:v>I разряд</c:v>
                </c:pt>
                <c:pt idx="3">
                  <c:v>другие разряды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58</c:v>
                </c:pt>
                <c:pt idx="1">
                  <c:v>0</c:v>
                </c:pt>
                <c:pt idx="2">
                  <c:v>15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92C-4573-BB76-28D1B2B17F4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6383926715135156E-3"/>
                  <c:y val="8.4181308322689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92C-4573-BB76-28D1B2B17F47}"/>
                </c:ext>
              </c:extLst>
            </c:dLbl>
            <c:dLbl>
              <c:idx val="2"/>
              <c:layout>
                <c:manualLayout>
                  <c:x val="-1.6925588184180872E-3"/>
                  <c:y val="1.259657269077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0A-4D74-9C5D-2073307C3482}"/>
                </c:ext>
              </c:extLst>
            </c:dLbl>
            <c:dLbl>
              <c:idx val="3"/>
              <c:layout>
                <c:manualLayout>
                  <c:x val="9.1099646135260597E-3"/>
                  <c:y val="-3.4923253893098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92C-4573-BB76-28D1B2B17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КМС</c:v>
                </c:pt>
                <c:pt idx="2">
                  <c:v>I разряд</c:v>
                </c:pt>
                <c:pt idx="3">
                  <c:v>другие разряды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49</c:v>
                </c:pt>
                <c:pt idx="1">
                  <c:v>0</c:v>
                </c:pt>
                <c:pt idx="2">
                  <c:v>15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92C-4573-BB76-28D1B2B17F4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9.25925925925923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92C-4573-BB76-28D1B2B17F47}"/>
                </c:ext>
              </c:extLst>
            </c:dLbl>
            <c:dLbl>
              <c:idx val="2"/>
              <c:layout>
                <c:manualLayout>
                  <c:x val="7.7160493827160542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92C-4573-BB76-28D1B2B17F47}"/>
                </c:ext>
              </c:extLst>
            </c:dLbl>
            <c:dLbl>
              <c:idx val="3"/>
              <c:layout>
                <c:manualLayout>
                  <c:x val="4.6296296296296311E-3"/>
                  <c:y val="8.418097982683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92C-4573-BB76-28D1B2B17F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КМС</c:v>
                </c:pt>
                <c:pt idx="2">
                  <c:v>I разряд</c:v>
                </c:pt>
                <c:pt idx="3">
                  <c:v>другие разряды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50</c:v>
                </c:pt>
                <c:pt idx="1">
                  <c:v>2</c:v>
                </c:pt>
                <c:pt idx="2">
                  <c:v>20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E92C-4573-BB76-28D1B2B17F4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0776764552540451E-3"/>
                  <c:y val="-6.2982863453895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0A-4D74-9C5D-2073307C3482}"/>
                </c:ext>
              </c:extLst>
            </c:dLbl>
            <c:dLbl>
              <c:idx val="1"/>
              <c:layout>
                <c:manualLayout>
                  <c:x val="3.3851176368360505E-3"/>
                  <c:y val="9.4474295180843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0A-4D74-9C5D-2073307C3482}"/>
                </c:ext>
              </c:extLst>
            </c:dLbl>
            <c:dLbl>
              <c:idx val="2"/>
              <c:layout>
                <c:manualLayout>
                  <c:x val="6.7702352736721009E-3"/>
                  <c:y val="1.2596572690779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0A-4D74-9C5D-2073307C3482}"/>
                </c:ext>
              </c:extLst>
            </c:dLbl>
            <c:dLbl>
              <c:idx val="3"/>
              <c:layout>
                <c:manualLayout>
                  <c:x val="3.3851176368360505E-3"/>
                  <c:y val="-3.149143172694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0A-4D74-9C5D-2073307C3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КМС</c:v>
                </c:pt>
                <c:pt idx="2">
                  <c:v>I разряд</c:v>
                </c:pt>
                <c:pt idx="3">
                  <c:v>другие разряды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19</c:v>
                </c:pt>
                <c:pt idx="1">
                  <c:v>0</c:v>
                </c:pt>
                <c:pt idx="2">
                  <c:v>4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E92C-4573-BB76-28D1B2B17F4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162445607362223E-3"/>
                  <c:y val="6.2982863453894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15-4A63-A710-B0D040B37ADE}"/>
                </c:ext>
              </c:extLst>
            </c:dLbl>
            <c:dLbl>
              <c:idx val="1"/>
              <c:layout>
                <c:manualLayout>
                  <c:x val="8.4627940920901264E-3"/>
                  <c:y val="-3.149143172694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15-4A63-A710-B0D040B37ADE}"/>
                </c:ext>
              </c:extLst>
            </c:dLbl>
            <c:dLbl>
              <c:idx val="2"/>
              <c:layout>
                <c:manualLayout>
                  <c:x val="3.3851176368360505E-3"/>
                  <c:y val="-3.149143172694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15-4A63-A710-B0D040B37ADE}"/>
                </c:ext>
              </c:extLst>
            </c:dLbl>
            <c:dLbl>
              <c:idx val="3"/>
              <c:layout>
                <c:manualLayout>
                  <c:x val="5.0776764552540755E-3"/>
                  <c:y val="-6.2982863453895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15-4A63-A710-B0D040B37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КМС</c:v>
                </c:pt>
                <c:pt idx="2">
                  <c:v>I разряд</c:v>
                </c:pt>
                <c:pt idx="3">
                  <c:v>другие разряды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19</c:v>
                </c:pt>
                <c:pt idx="1">
                  <c:v>0</c:v>
                </c:pt>
                <c:pt idx="2">
                  <c:v>0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5-4A63-A710-B0D040B37ADE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6201444309400516E-3"/>
                  <c:y val="-2.204400220886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08-4D5A-89A4-016591936B23}"/>
                </c:ext>
              </c:extLst>
            </c:dLbl>
            <c:dLbl>
              <c:idx val="1"/>
              <c:layout>
                <c:manualLayout>
                  <c:x val="8.0167870257833763E-3"/>
                  <c:y val="-1.154672491112942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08-4D5A-89A4-016591936B23}"/>
                </c:ext>
              </c:extLst>
            </c:dLbl>
            <c:dLbl>
              <c:idx val="3"/>
              <c:layout>
                <c:manualLayout>
                  <c:x val="1.6033574051566753E-2"/>
                  <c:y val="3.149143172694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08-4D5A-89A4-016591936B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КМС</c:v>
                </c:pt>
                <c:pt idx="2">
                  <c:v>I разряд</c:v>
                </c:pt>
                <c:pt idx="3">
                  <c:v>другие разряды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18</c:v>
                </c:pt>
                <c:pt idx="1">
                  <c:v>0</c:v>
                </c:pt>
                <c:pt idx="2">
                  <c:v>0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08-4D5A-89A4-016591936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710784"/>
        <c:axId val="114745344"/>
        <c:axId val="0"/>
      </c:bar3DChart>
      <c:catAx>
        <c:axId val="11471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14745344"/>
        <c:crosses val="autoZero"/>
        <c:auto val="1"/>
        <c:lblAlgn val="ctr"/>
        <c:lblOffset val="100"/>
        <c:noMultiLvlLbl val="0"/>
      </c:catAx>
      <c:valAx>
        <c:axId val="1147453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4710784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556468224842054E-2"/>
          <c:y val="0.33487482872273455"/>
          <c:w val="0.82779211626324933"/>
          <c:h val="0.538368672249629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219119444244757E-2"/>
                  <c:y val="2.83698636659380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67-436A-904A-F68EBB03052A}"/>
                </c:ext>
              </c:extLst>
            </c:dLbl>
            <c:dLbl>
              <c:idx val="1"/>
              <c:layout>
                <c:manualLayout>
                  <c:x val="-2.5340321663606005E-3"/>
                  <c:y val="-1.3174792747895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67-436A-904A-F68EBB03052A}"/>
                </c:ext>
              </c:extLst>
            </c:dLbl>
            <c:dLbl>
              <c:idx val="2"/>
              <c:layout>
                <c:manualLayout>
                  <c:x val="6.6475456975367483E-3"/>
                  <c:y val="-1.1349598721835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67-436A-904A-F68EBB03052A}"/>
                </c:ext>
              </c:extLst>
            </c:dLbl>
            <c:dLbl>
              <c:idx val="3"/>
              <c:layout>
                <c:manualLayout>
                  <c:x val="9.4251630190324547E-3"/>
                  <c:y val="-2.3833688148764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67-436A-904A-F68EBB03052A}"/>
                </c:ext>
              </c:extLst>
            </c:dLbl>
            <c:dLbl>
              <c:idx val="4"/>
              <c:layout>
                <c:manualLayout>
                  <c:x val="1.029757894284148E-2"/>
                  <c:y val="-2.3834366462628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67-436A-904A-F68EBB0305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 образованием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5-B867-436A-904A-F68EBB0305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0578889927262984E-2"/>
                  <c:y val="-3.84928532500802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67-436A-904A-F68EBB03052A}"/>
                </c:ext>
              </c:extLst>
            </c:dLbl>
            <c:dLbl>
              <c:idx val="1"/>
              <c:layout>
                <c:manualLayout>
                  <c:x val="-2.4818865441966777E-3"/>
                  <c:y val="2.838639622052576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67-436A-904A-F68EBB03052A}"/>
                </c:ext>
              </c:extLst>
            </c:dLbl>
            <c:dLbl>
              <c:idx val="2"/>
              <c:layout>
                <c:manualLayout>
                  <c:x val="6.6378790156213577E-3"/>
                  <c:y val="-3.84928532500802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67-436A-904A-F68EBB03052A}"/>
                </c:ext>
              </c:extLst>
            </c:dLbl>
            <c:dLbl>
              <c:idx val="3"/>
              <c:layout>
                <c:manualLayout>
                  <c:x val="1.0387625157966401E-2"/>
                  <c:y val="3.7673517386984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67-436A-904A-F68EBB03052A}"/>
                </c:ext>
              </c:extLst>
            </c:dLbl>
            <c:dLbl>
              <c:idx val="4"/>
              <c:layout>
                <c:manualLayout>
                  <c:x val="3.7921413749726922E-4"/>
                  <c:y val="-4.7667059751058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67-436A-904A-F68EBB0305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 образованием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B-B867-436A-904A-F68EBB0305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9561377711844656E-3"/>
                  <c:y val="-6.298903296459893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67-436A-904A-F68EBB03052A}"/>
                </c:ext>
              </c:extLst>
            </c:dLbl>
            <c:dLbl>
              <c:idx val="2"/>
              <c:layout>
                <c:manualLayout>
                  <c:x val="5.187332126495749E-3"/>
                  <c:y val="-3.84928532500802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23-4FFB-A64F-C96E3D5BD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 образованием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D-B867-436A-904A-F68EBB03052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7.3069223245347467E-3"/>
                  <c:y val="-7.5884425540019367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867-436A-904A-F68EBB03052A}"/>
                </c:ext>
              </c:extLst>
            </c:dLbl>
            <c:dLbl>
              <c:idx val="4"/>
              <c:layout>
                <c:manualLayout>
                  <c:x val="4.2669990072787614E-3"/>
                  <c:y val="-1.699944986032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867-436A-904A-F68EBB0305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 образованием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10-B867-436A-904A-F68EBB03052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 образованием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11-B867-436A-904A-F68EBB03052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298839344648012E-3"/>
                  <c:y val="2.2261084747197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867-436A-904A-F68EBB03052A}"/>
                </c:ext>
              </c:extLst>
            </c:dLbl>
            <c:dLbl>
              <c:idx val="1"/>
              <c:layout>
                <c:manualLayout>
                  <c:x val="2.8447274921522881E-3"/>
                  <c:y val="5.0589617026679574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867-436A-904A-F68EBB03052A}"/>
                </c:ext>
              </c:extLst>
            </c:dLbl>
            <c:dLbl>
              <c:idx val="2"/>
              <c:layout>
                <c:manualLayout>
                  <c:x val="9.9563310169837795E-3"/>
                  <c:y val="1.94783112831731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867-436A-904A-F68EBB0305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 образованием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15-B867-436A-904A-F68EBB03052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8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 образованием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16-B867-436A-904A-F68EBB03052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 образованием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1-08C9-4986-AF95-D2E14AC6D84A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2103774961823414E-2"/>
                  <c:y val="4.199268864306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EF-43C8-A3D3-E7829F0079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 образованием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0-3DEF-43C8-A3D3-E7829F007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819072"/>
        <c:axId val="114820608"/>
        <c:axId val="0"/>
      </c:bar3DChart>
      <c:catAx>
        <c:axId val="11481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solidFill>
                  <a:srgbClr val="002060"/>
                </a:solidFill>
              </a:defRPr>
            </a:pPr>
            <a:endParaRPr lang="ru-RU"/>
          </a:p>
        </c:txPr>
        <c:crossAx val="114820608"/>
        <c:crosses val="autoZero"/>
        <c:auto val="1"/>
        <c:lblAlgn val="ctr"/>
        <c:lblOffset val="100"/>
        <c:noMultiLvlLbl val="0"/>
      </c:catAx>
      <c:valAx>
        <c:axId val="1148206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4819072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lang="en-US"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697784941106762"/>
          <c:y val="0.27265720475502719"/>
          <c:w val="0.11583339868554909"/>
          <c:h val="0.50437104210643258"/>
        </c:manualLayout>
      </c:layout>
      <c:overlay val="0"/>
      <c:txPr>
        <a:bodyPr/>
        <a:lstStyle/>
        <a:p>
          <a:pPr>
            <a:defRPr b="1" i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8.3217410323709537E-2"/>
          <c:y val="6.4535657936223095E-2"/>
          <c:w val="0.81017646639081664"/>
          <c:h val="0.810408858080100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66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318241469816272E-3"/>
                  <c:y val="-3.173721438359563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B9-4BFB-94FD-2346A46A897A}"/>
                </c:ext>
              </c:extLst>
            </c:dLbl>
            <c:dLbl>
              <c:idx val="1"/>
              <c:layout>
                <c:manualLayout>
                  <c:x val="-1.3888888888889399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89-4C22-86EE-1845E6B21066}"/>
                </c:ext>
              </c:extLst>
            </c:dLbl>
            <c:dLbl>
              <c:idx val="2"/>
              <c:layout>
                <c:manualLayout>
                  <c:x val="5.0925337632079971E-17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89-4C22-86EE-1845E6B21066}"/>
                </c:ext>
              </c:extLst>
            </c:dLbl>
            <c:dLbl>
              <c:idx val="4"/>
              <c:layout>
                <c:manualLayout>
                  <c:x val="2.7777777777777779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89-4C22-86EE-1845E6B21066}"/>
                </c:ext>
              </c:extLst>
            </c:dLbl>
            <c:dLbl>
              <c:idx val="5"/>
              <c:layout>
                <c:manualLayout>
                  <c:x val="9.2592592592594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B9-4BFB-94FD-2346A46A897A}"/>
                </c:ext>
              </c:extLst>
            </c:dLbl>
            <c:dLbl>
              <c:idx val="6"/>
              <c:layout>
                <c:manualLayout>
                  <c:x val="-9.259259259259401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B9-4BFB-94FD-2346A46A8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B9-4BFB-94FD-2346A46A89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2D050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9383202099737532E-3"/>
                  <c:y val="1.092415657519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B9-4BFB-94FD-2346A46A897A}"/>
                </c:ext>
              </c:extLst>
            </c:dLbl>
            <c:dLbl>
              <c:idx val="1"/>
              <c:layout>
                <c:manualLayout>
                  <c:x val="2.0061242344706913E-3"/>
                  <c:y val="6.6003777358071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B9-4BFB-94FD-2346A46A897A}"/>
                </c:ext>
              </c:extLst>
            </c:dLbl>
            <c:dLbl>
              <c:idx val="2"/>
              <c:layout>
                <c:manualLayout>
                  <c:x val="4.1666666666666666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89-4C22-86EE-1845E6B21066}"/>
                </c:ext>
              </c:extLst>
            </c:dLbl>
            <c:dLbl>
              <c:idx val="3"/>
              <c:layout>
                <c:manualLayout>
                  <c:x val="4.6292650918635173E-4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B9-4BFB-94FD-2346A46A897A}"/>
                </c:ext>
              </c:extLst>
            </c:dLbl>
            <c:dLbl>
              <c:idx val="4"/>
              <c:layout>
                <c:manualLayout>
                  <c:x val="3.0864197530864257E-3"/>
                  <c:y val="1.122413064357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B9-4BFB-94FD-2346A46A897A}"/>
                </c:ext>
              </c:extLst>
            </c:dLbl>
            <c:dLbl>
              <c:idx val="5"/>
              <c:layout>
                <c:manualLayout>
                  <c:x val="1.3888888888889039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B9-4BFB-94FD-2346A46A897A}"/>
                </c:ext>
              </c:extLst>
            </c:dLbl>
            <c:dLbl>
              <c:idx val="6"/>
              <c:layout>
                <c:manualLayout>
                  <c:x val="1.2345679012345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B9-4BFB-94FD-2346A46A8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B9-4BFB-94FD-2346A46A89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89-4C22-86EE-1845E6B21066}"/>
                </c:ext>
              </c:extLst>
            </c:dLbl>
            <c:dLbl>
              <c:idx val="2"/>
              <c:layout>
                <c:manualLayout>
                  <c:x val="1.3888888888888889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89-4C22-86EE-1845E6B21066}"/>
                </c:ext>
              </c:extLst>
            </c:dLbl>
            <c:dLbl>
              <c:idx val="4"/>
              <c:layout>
                <c:manualLayout>
                  <c:x val="5.5555555555555558E-3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89-4C22-86EE-1845E6B21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B9-4BFB-94FD-2346A46A897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494313210848645E-3"/>
                  <c:y val="-2.3515905640114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B9-4BFB-94FD-2346A46A897A}"/>
                </c:ext>
              </c:extLst>
            </c:dLbl>
            <c:dLbl>
              <c:idx val="1"/>
              <c:layout>
                <c:manualLayout>
                  <c:x val="-1.3888888888888889E-3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89-4C22-86EE-1845E6B21066}"/>
                </c:ext>
              </c:extLst>
            </c:dLbl>
            <c:dLbl>
              <c:idx val="3"/>
              <c:layout>
                <c:manualLayout>
                  <c:x val="1.3888888888888889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89-4C22-86EE-1845E6B21066}"/>
                </c:ext>
              </c:extLst>
            </c:dLbl>
            <c:dLbl>
              <c:idx val="4"/>
              <c:layout>
                <c:manualLayout>
                  <c:x val="2.9320866141731264E-3"/>
                  <c:y val="1.1224123245565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B9-4BFB-94FD-2346A46A8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DB9-4BFB-94FD-2346A46A897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2.7777777777777779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89-4C22-86EE-1845E6B21066}"/>
                </c:ext>
              </c:extLst>
            </c:dLbl>
            <c:dLbl>
              <c:idx val="2"/>
              <c:layout>
                <c:manualLayout>
                  <c:x val="4.1666666666666666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89-4C22-86EE-1845E6B21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22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DB9-4BFB-94FD-2346A46A897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204680825461774E-3"/>
                  <c:y val="8.85862924111438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DB9-4BFB-94FD-2346A46A897A}"/>
                </c:ext>
              </c:extLst>
            </c:dLbl>
            <c:dLbl>
              <c:idx val="1"/>
              <c:layout>
                <c:manualLayout>
                  <c:x val="0"/>
                  <c:y val="-4.7031811280228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89-4C22-86EE-1845E6B21066}"/>
                </c:ext>
              </c:extLst>
            </c:dLbl>
            <c:dLbl>
              <c:idx val="2"/>
              <c:layout>
                <c:manualLayout>
                  <c:x val="4.1666666666666666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89-4C22-86EE-1845E6B21066}"/>
                </c:ext>
              </c:extLst>
            </c:dLbl>
            <c:dLbl>
              <c:idx val="3"/>
              <c:layout>
                <c:manualLayout>
                  <c:x val="8.9144255259411727E-3"/>
                  <c:y val="2.4160177027514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DB9-4BFB-94FD-2346A46A897A}"/>
                </c:ext>
              </c:extLst>
            </c:dLbl>
            <c:dLbl>
              <c:idx val="4"/>
              <c:layout>
                <c:manualLayout>
                  <c:x val="6.3674468042436306E-3"/>
                  <c:y val="4.832035405502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DB9-4BFB-94FD-2346A46A8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DB9-4BFB-94FD-2346A46A897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CFF33"/>
            </a:solidFill>
          </c:spPr>
          <c:invertIfNegative val="0"/>
          <c:dLbls>
            <c:dLbl>
              <c:idx val="1"/>
              <c:layout>
                <c:manualLayout>
                  <c:x val="5.5555555555555558E-3"/>
                  <c:y val="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89-4C22-86EE-1845E6B21066}"/>
                </c:ext>
              </c:extLst>
            </c:dLbl>
            <c:dLbl>
              <c:idx val="3"/>
              <c:layout>
                <c:manualLayout>
                  <c:x val="5.5555555555555558E-3"/>
                  <c:y val="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489-4C22-86EE-1845E6B21066}"/>
                </c:ext>
              </c:extLst>
            </c:dLbl>
            <c:dLbl>
              <c:idx val="4"/>
              <c:layout>
                <c:manualLayout>
                  <c:x val="5.5555555555555558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DB9-4BFB-94FD-2346A46A8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DB9-4BFB-94FD-2346A46A897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5555555555555046E-3"/>
                  <c:y val="4.7031811280226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E9-46D2-8429-295C04C40D06}"/>
                </c:ext>
              </c:extLst>
            </c:dLbl>
            <c:dLbl>
              <c:idx val="3"/>
              <c:layout>
                <c:manualLayout>
                  <c:x val="1.3888888888888889E-3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07-4A63-8F01-CBF3B689D36E}"/>
                </c:ext>
              </c:extLst>
            </c:dLbl>
            <c:dLbl>
              <c:idx val="4"/>
              <c:layout>
                <c:manualLayout>
                  <c:x val="2.7777777777777779E-3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07-4A63-8F01-CBF3B689D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7-4A63-8F01-CBF3B689D36E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9.72222222222201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20-408C-8297-98649FD561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0-408C-8297-98649FD56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059136"/>
        <c:axId val="114060672"/>
        <c:axId val="0"/>
      </c:bar3DChart>
      <c:catAx>
        <c:axId val="11405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 i="1">
                <a:solidFill>
                  <a:schemeClr val="tx1"/>
                </a:solidFill>
              </a:defRPr>
            </a:pPr>
            <a:endParaRPr lang="ru-RU"/>
          </a:p>
        </c:txPr>
        <c:crossAx val="114060672"/>
        <c:crosses val="autoZero"/>
        <c:auto val="1"/>
        <c:lblAlgn val="ctr"/>
        <c:lblOffset val="100"/>
        <c:noMultiLvlLbl val="0"/>
      </c:catAx>
      <c:valAx>
        <c:axId val="1140606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4059136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5383869203849516"/>
          <c:y val="4.2356960337740258E-2"/>
          <c:w val="9.304188538932634E-2"/>
          <c:h val="0.56489556715920453"/>
        </c:manualLayout>
      </c:layout>
      <c:overlay val="0"/>
      <c:spPr>
        <a:ln>
          <a:noFill/>
        </a:ln>
      </c:spPr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8.3217410323709537E-2"/>
          <c:y val="6.4535657936223095E-2"/>
          <c:w val="0.81017646639081664"/>
          <c:h val="0.810408858080100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66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318241469816272E-3"/>
                  <c:y val="-3.173721438359563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B9-4BFB-94FD-2346A46A897A}"/>
                </c:ext>
              </c:extLst>
            </c:dLbl>
            <c:dLbl>
              <c:idx val="1"/>
              <c:layout>
                <c:manualLayout>
                  <c:x val="-1.3888888888889399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89-4C22-86EE-1845E6B21066}"/>
                </c:ext>
              </c:extLst>
            </c:dLbl>
            <c:dLbl>
              <c:idx val="2"/>
              <c:layout>
                <c:manualLayout>
                  <c:x val="5.0925337632079971E-17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89-4C22-86EE-1845E6B21066}"/>
                </c:ext>
              </c:extLst>
            </c:dLbl>
            <c:dLbl>
              <c:idx val="4"/>
              <c:layout>
                <c:manualLayout>
                  <c:x val="2.7777777777777779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89-4C22-86EE-1845E6B21066}"/>
                </c:ext>
              </c:extLst>
            </c:dLbl>
            <c:dLbl>
              <c:idx val="5"/>
              <c:layout>
                <c:manualLayout>
                  <c:x val="9.2592592592594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B9-4BFB-94FD-2346A46A897A}"/>
                </c:ext>
              </c:extLst>
            </c:dLbl>
            <c:dLbl>
              <c:idx val="6"/>
              <c:layout>
                <c:manualLayout>
                  <c:x val="-9.259259259259401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B9-4BFB-94FD-2346A46A8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B9-4BFB-94FD-2346A46A89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2D050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9383202099737532E-3"/>
                  <c:y val="1.092415657519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B9-4BFB-94FD-2346A46A897A}"/>
                </c:ext>
              </c:extLst>
            </c:dLbl>
            <c:dLbl>
              <c:idx val="1"/>
              <c:layout>
                <c:manualLayout>
                  <c:x val="2.0061242344706913E-3"/>
                  <c:y val="6.6003777358071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B9-4BFB-94FD-2346A46A897A}"/>
                </c:ext>
              </c:extLst>
            </c:dLbl>
            <c:dLbl>
              <c:idx val="2"/>
              <c:layout>
                <c:manualLayout>
                  <c:x val="4.1666666666666666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89-4C22-86EE-1845E6B21066}"/>
                </c:ext>
              </c:extLst>
            </c:dLbl>
            <c:dLbl>
              <c:idx val="3"/>
              <c:layout>
                <c:manualLayout>
                  <c:x val="4.6292650918635173E-4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B9-4BFB-94FD-2346A46A897A}"/>
                </c:ext>
              </c:extLst>
            </c:dLbl>
            <c:dLbl>
              <c:idx val="4"/>
              <c:layout>
                <c:manualLayout>
                  <c:x val="3.0864197530864257E-3"/>
                  <c:y val="1.122413064357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B9-4BFB-94FD-2346A46A897A}"/>
                </c:ext>
              </c:extLst>
            </c:dLbl>
            <c:dLbl>
              <c:idx val="5"/>
              <c:layout>
                <c:manualLayout>
                  <c:x val="1.3888888888889039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B9-4BFB-94FD-2346A46A897A}"/>
                </c:ext>
              </c:extLst>
            </c:dLbl>
            <c:dLbl>
              <c:idx val="6"/>
              <c:layout>
                <c:manualLayout>
                  <c:x val="1.2345679012345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B9-4BFB-94FD-2346A46A8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B9-4BFB-94FD-2346A46A89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89-4C22-86EE-1845E6B21066}"/>
                </c:ext>
              </c:extLst>
            </c:dLbl>
            <c:dLbl>
              <c:idx val="2"/>
              <c:layout>
                <c:manualLayout>
                  <c:x val="1.3888888888888889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89-4C22-86EE-1845E6B21066}"/>
                </c:ext>
              </c:extLst>
            </c:dLbl>
            <c:dLbl>
              <c:idx val="4"/>
              <c:layout>
                <c:manualLayout>
                  <c:x val="5.5555555555555558E-3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89-4C22-86EE-1845E6B21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B9-4BFB-94FD-2346A46A897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494313210848645E-3"/>
                  <c:y val="-2.3515905640114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B9-4BFB-94FD-2346A46A897A}"/>
                </c:ext>
              </c:extLst>
            </c:dLbl>
            <c:dLbl>
              <c:idx val="1"/>
              <c:layout>
                <c:manualLayout>
                  <c:x val="-1.3888888888888889E-3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89-4C22-86EE-1845E6B21066}"/>
                </c:ext>
              </c:extLst>
            </c:dLbl>
            <c:dLbl>
              <c:idx val="3"/>
              <c:layout>
                <c:manualLayout>
                  <c:x val="1.3888888888888889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89-4C22-86EE-1845E6B21066}"/>
                </c:ext>
              </c:extLst>
            </c:dLbl>
            <c:dLbl>
              <c:idx val="4"/>
              <c:layout>
                <c:manualLayout>
                  <c:x val="2.9320866141731264E-3"/>
                  <c:y val="1.1224123245565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B9-4BFB-94FD-2346A46A8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DB9-4BFB-94FD-2346A46A897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2.7777777777777779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89-4C22-86EE-1845E6B21066}"/>
                </c:ext>
              </c:extLst>
            </c:dLbl>
            <c:dLbl>
              <c:idx val="2"/>
              <c:layout>
                <c:manualLayout>
                  <c:x val="4.1666666666666666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89-4C22-86EE-1845E6B21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DB9-4BFB-94FD-2346A46A897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204680825461774E-3"/>
                  <c:y val="8.85862924111438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DB9-4BFB-94FD-2346A46A897A}"/>
                </c:ext>
              </c:extLst>
            </c:dLbl>
            <c:dLbl>
              <c:idx val="1"/>
              <c:layout>
                <c:manualLayout>
                  <c:x val="0"/>
                  <c:y val="-4.7031811280228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89-4C22-86EE-1845E6B21066}"/>
                </c:ext>
              </c:extLst>
            </c:dLbl>
            <c:dLbl>
              <c:idx val="2"/>
              <c:layout>
                <c:manualLayout>
                  <c:x val="4.1666666666666666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89-4C22-86EE-1845E6B21066}"/>
                </c:ext>
              </c:extLst>
            </c:dLbl>
            <c:dLbl>
              <c:idx val="3"/>
              <c:layout>
                <c:manualLayout>
                  <c:x val="8.9144255259411727E-3"/>
                  <c:y val="2.4160177027514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DB9-4BFB-94FD-2346A46A897A}"/>
                </c:ext>
              </c:extLst>
            </c:dLbl>
            <c:dLbl>
              <c:idx val="4"/>
              <c:layout>
                <c:manualLayout>
                  <c:x val="6.3674468042436306E-3"/>
                  <c:y val="4.832035405502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DB9-4BFB-94FD-2346A46A8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DB9-4BFB-94FD-2346A46A897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CFF33"/>
            </a:solidFill>
          </c:spPr>
          <c:invertIfNegative val="0"/>
          <c:dLbls>
            <c:dLbl>
              <c:idx val="1"/>
              <c:layout>
                <c:manualLayout>
                  <c:x val="5.5555555555555558E-3"/>
                  <c:y val="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89-4C22-86EE-1845E6B21066}"/>
                </c:ext>
              </c:extLst>
            </c:dLbl>
            <c:dLbl>
              <c:idx val="3"/>
              <c:layout>
                <c:manualLayout>
                  <c:x val="5.5555555555555558E-3"/>
                  <c:y val="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489-4C22-86EE-1845E6B21066}"/>
                </c:ext>
              </c:extLst>
            </c:dLbl>
            <c:dLbl>
              <c:idx val="4"/>
              <c:layout>
                <c:manualLayout>
                  <c:x val="5.5555555555555558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DB9-4BFB-94FD-2346A46A8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DB9-4BFB-94FD-2346A46A897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5555555555555046E-3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EC-4C17-8B4B-C61317903C48}"/>
                </c:ext>
              </c:extLst>
            </c:dLbl>
            <c:dLbl>
              <c:idx val="3"/>
              <c:layout>
                <c:manualLayout>
                  <c:x val="-1.4203554848356197E-4"/>
                  <c:y val="2.9282932957944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07-4A63-8F01-CBF3B689D36E}"/>
                </c:ext>
              </c:extLst>
            </c:dLbl>
            <c:dLbl>
              <c:idx val="4"/>
              <c:layout>
                <c:manualLayout>
                  <c:x val="5.4608608644458184E-3"/>
                  <c:y val="3.5051381808534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07-4A63-8F01-CBF3B689D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7-4A63-8F01-CBF3B689D36E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9.8879876743842281E-3"/>
                  <c:y val="-5.2799495785603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11-42AA-84D7-EEC0038C8A9F}"/>
                </c:ext>
              </c:extLst>
            </c:dLbl>
            <c:dLbl>
              <c:idx val="2"/>
              <c:layout>
                <c:manualLayout>
                  <c:x val="8.4754180066150524E-3"/>
                  <c:y val="-5.2799495785603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11-42AA-84D7-EEC0038C8A9F}"/>
                </c:ext>
              </c:extLst>
            </c:dLbl>
            <c:dLbl>
              <c:idx val="3"/>
              <c:layout>
                <c:manualLayout>
                  <c:x val="4.2377090033075262E-3"/>
                  <c:y val="-7.9199243678403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11-42AA-84D7-EEC0038C8A9F}"/>
                </c:ext>
              </c:extLst>
            </c:dLbl>
            <c:dLbl>
              <c:idx val="4"/>
              <c:layout>
                <c:manualLayout>
                  <c:x val="8.4754180066149484E-3"/>
                  <c:y val="-7.9199243678403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11-42AA-84D7-EEC0038C8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(ПР,ЧР)</c:v>
                </c:pt>
                <c:pt idx="2">
                  <c:v>серебро (ПР,ЧР)</c:v>
                </c:pt>
                <c:pt idx="3">
                  <c:v>бронза    (ПР,ЧР)</c:v>
                </c:pt>
                <c:pt idx="4">
                  <c:v>на прочих ВС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1-42AA-84D7-EEC0038C8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059136"/>
        <c:axId val="114060672"/>
        <c:axId val="0"/>
      </c:bar3DChart>
      <c:catAx>
        <c:axId val="11405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 i="1">
                <a:solidFill>
                  <a:schemeClr val="tx1"/>
                </a:solidFill>
              </a:defRPr>
            </a:pPr>
            <a:endParaRPr lang="ru-RU"/>
          </a:p>
        </c:txPr>
        <c:crossAx val="114060672"/>
        <c:crosses val="autoZero"/>
        <c:auto val="1"/>
        <c:lblAlgn val="ctr"/>
        <c:lblOffset val="100"/>
        <c:noMultiLvlLbl val="0"/>
      </c:catAx>
      <c:valAx>
        <c:axId val="1140606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4059136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5383869203849516"/>
          <c:y val="4.2356960337740258E-2"/>
          <c:w val="9.4628264495773246E-2"/>
          <c:h val="0.63417079431228862"/>
        </c:manualLayout>
      </c:layout>
      <c:overlay val="0"/>
      <c:spPr>
        <a:ln>
          <a:noFill/>
        </a:ln>
      </c:spPr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56450021827942"/>
          <c:y val="3.377815115066736E-2"/>
          <c:w val="0.76446818893547919"/>
          <c:h val="0.59438481623670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4531740041536143E-3"/>
                  <c:y val="1.3361310022792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7C-4D8B-AB94-25F1FD0E02AC}"/>
                </c:ext>
              </c:extLst>
            </c:dLbl>
            <c:dLbl>
              <c:idx val="1"/>
              <c:layout>
                <c:manualLayout>
                  <c:x val="-1.5678253595628458E-3"/>
                  <c:y val="6.41342881094020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7C-4D8B-AB94-25F1FD0E02AC}"/>
                </c:ext>
              </c:extLst>
            </c:dLbl>
            <c:dLbl>
              <c:idx val="2"/>
              <c:layout>
                <c:manualLayout>
                  <c:x val="1.4759807950492582E-3"/>
                  <c:y val="5.07729780866099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7C-4D8B-AB94-25F1FD0E02AC}"/>
                </c:ext>
              </c:extLst>
            </c:dLbl>
            <c:dLbl>
              <c:idx val="4"/>
              <c:layout>
                <c:manualLayout>
                  <c:x val="-5.4118670634971501E-17"/>
                  <c:y val="2.1378096036467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7C-4D8B-AB94-25F1FD0E02AC}"/>
                </c:ext>
              </c:extLst>
            </c:dLbl>
            <c:dLbl>
              <c:idx val="5"/>
              <c:layout>
                <c:manualLayout>
                  <c:x val="-1.4759807950493124E-3"/>
                  <c:y val="2.1378096036467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7C-4D8B-AB94-25F1FD0E02AC}"/>
                </c:ext>
              </c:extLst>
            </c:dLbl>
            <c:dLbl>
              <c:idx val="6"/>
              <c:layout>
                <c:manualLayout>
                  <c:x val="-4.3858711215409131E-3"/>
                  <c:y val="1.18343332222345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7C-4D8B-AB94-25F1FD0E02AC}"/>
                </c:ext>
              </c:extLst>
            </c:dLbl>
            <c:dLbl>
              <c:idx val="8"/>
              <c:layout>
                <c:manualLayout>
                  <c:x val="-1.051512088782681E-16"/>
                  <c:y val="-4.199220354554213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7C-4D8B-AB94-25F1FD0E02AC}"/>
                </c:ext>
              </c:extLst>
            </c:dLbl>
            <c:dLbl>
              <c:idx val="10"/>
              <c:layout>
                <c:manualLayout>
                  <c:x val="-2.9519615900986248E-3"/>
                  <c:y val="2.1378096036467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7C-4D8B-AB94-25F1FD0E02AC}"/>
                </c:ext>
              </c:extLst>
            </c:dLbl>
            <c:dLbl>
              <c:idx val="11"/>
              <c:layout>
                <c:manualLayout>
                  <c:x val="-1.4884370707559538E-3"/>
                  <c:y val="2.93948820501425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7C-4D8B-AB94-25F1FD0E02AC}"/>
                </c:ext>
              </c:extLst>
            </c:dLbl>
            <c:dLbl>
              <c:idx val="12"/>
              <c:layout>
                <c:manualLayout>
                  <c:x val="-1.4884370707559538E-3"/>
                  <c:y val="1.3361310022792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7C-4D8B-AB94-25F1FD0E02AC}"/>
                </c:ext>
              </c:extLst>
            </c:dLbl>
            <c:dLbl>
              <c:idx val="13"/>
              <c:layout>
                <c:manualLayout>
                  <c:x val="0"/>
                  <c:y val="2.93948820501425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7C-4D8B-AB94-25F1FD0E02AC}"/>
                </c:ext>
              </c:extLst>
            </c:dLbl>
            <c:dLbl>
              <c:idx val="14"/>
              <c:layout>
                <c:manualLayout>
                  <c:x val="0"/>
                  <c:y val="3.20671440547009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7C-4D8B-AB94-25F1FD0E02AC}"/>
                </c:ext>
              </c:extLst>
            </c:dLbl>
            <c:dLbl>
              <c:idx val="15"/>
              <c:layout>
                <c:manualLayout>
                  <c:x val="-8.60338011223685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17C-4D8B-AB94-25F1FD0E02AC}"/>
                </c:ext>
              </c:extLst>
            </c:dLbl>
            <c:dLbl>
              <c:idx val="17"/>
              <c:layout>
                <c:manualLayout>
                  <c:x val="4.3016900561184263E-3"/>
                  <c:y val="-4.95286587639211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17C-4D8B-AB94-25F1FD0E02AC}"/>
                </c:ext>
              </c:extLst>
            </c:dLbl>
            <c:dLbl>
              <c:idx val="18"/>
              <c:layout>
                <c:manualLayout>
                  <c:x val="-1.433896685372808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17C-4D8B-AB94-25F1FD0E02AC}"/>
                </c:ext>
              </c:extLst>
            </c:dLbl>
            <c:dLbl>
              <c:idx val="19"/>
              <c:layout>
                <c:manualLayout>
                  <c:x val="9.9760443671435936E-4"/>
                  <c:y val="2.11822002942434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17C-4D8B-AB94-25F1FD0E02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Ханты-Мансийск, МБУ «СК «Дружба»</c:v>
                </c:pt>
                <c:pt idx="1">
                  <c:v>Сургут, МАУ "Ледовый Дворец спорта"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17C-4D8B-AB94-25F1FD0E02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60335720273505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17C-4D8B-AB94-25F1FD0E02AC}"/>
                </c:ext>
              </c:extLst>
            </c:dLbl>
            <c:dLbl>
              <c:idx val="1"/>
              <c:layout>
                <c:manualLayout>
                  <c:x val="-2.8743132882195038E-17"/>
                  <c:y val="1.60335720273504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17C-4D8B-AB94-25F1FD0E02AC}"/>
                </c:ext>
              </c:extLst>
            </c:dLbl>
            <c:dLbl>
              <c:idx val="11"/>
              <c:layout>
                <c:manualLayout>
                  <c:x val="-1.4760138952046543E-3"/>
                  <c:y val="-2.6722620045584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17C-4D8B-AB94-25F1FD0E02AC}"/>
                </c:ext>
              </c:extLst>
            </c:dLbl>
            <c:dLbl>
              <c:idx val="12"/>
              <c:layout>
                <c:manualLayout>
                  <c:x val="1.4884370707558448E-3"/>
                  <c:y val="1.6033572027350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17C-4D8B-AB94-25F1FD0E02AC}"/>
                </c:ext>
              </c:extLst>
            </c:dLbl>
            <c:dLbl>
              <c:idx val="16"/>
              <c:layout>
                <c:manualLayout>
                  <c:x val="-7.4421853537793327E-3"/>
                  <c:y val="8.0167860136751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17C-4D8B-AB94-25F1FD0E02AC}"/>
                </c:ext>
              </c:extLst>
            </c:dLbl>
            <c:dLbl>
              <c:idx val="17"/>
              <c:layout>
                <c:manualLayout>
                  <c:x val="1.0419059495290914E-2"/>
                  <c:y val="-4.899090413646581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17C-4D8B-AB94-25F1FD0E02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Ханты-Мансийск, МБУ «СК «Дружба»</c:v>
                </c:pt>
                <c:pt idx="1">
                  <c:v>Сургут, МАУ "Ледовый Дворец спорта"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23.9</c:v>
                </c:pt>
                <c:pt idx="1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17C-4D8B-AB94-25F1FD0E0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920544"/>
        <c:axId val="532923824"/>
      </c:barChart>
      <c:catAx>
        <c:axId val="53292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923824"/>
        <c:crosses val="autoZero"/>
        <c:auto val="1"/>
        <c:lblAlgn val="ctr"/>
        <c:lblOffset val="100"/>
        <c:noMultiLvlLbl val="0"/>
      </c:catAx>
      <c:valAx>
        <c:axId val="532923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292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2.1949555033879842E-2"/>
          <c:y val="0.14522797130285189"/>
          <c:w val="0.14685321638380491"/>
          <c:h val="0.14265039574727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1DA51-472F-4EF1-9223-1291EA25504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E4C69-9F09-4043-8F16-EA9A6F449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839B1-0DDC-436E-A968-ABC7F3353F6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1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89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010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32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697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35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51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0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4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3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2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16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35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9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7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5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9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2C7EC7-FE05-4B08-87CB-D2933598B5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475656"/>
            <a:ext cx="11161240" cy="9721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350" y="1916832"/>
            <a:ext cx="8229600" cy="34563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Развитие водного поло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 в муниципальных образованиях Ханты-Мансийского автономного округа – Югры в 2014-20</a:t>
            </a:r>
            <a:r>
              <a:rPr lang="en-US" sz="3600" b="1" dirty="0">
                <a:solidFill>
                  <a:schemeClr val="bg1"/>
                </a:solidFill>
              </a:rPr>
              <a:t>2</a:t>
            </a:r>
            <a:r>
              <a:rPr lang="ru-RU" sz="3600" b="1" dirty="0">
                <a:solidFill>
                  <a:schemeClr val="bg1"/>
                </a:solidFill>
              </a:rPr>
              <a:t>2 годах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(по данным  стат.отчета 5 – ФК, без учета ЦСПСКЮ и ЮКИОР)</a:t>
            </a:r>
          </a:p>
        </p:txBody>
      </p:sp>
      <p:sp>
        <p:nvSpPr>
          <p:cNvPr id="3" name="Подзаголовок 4"/>
          <p:cNvSpPr>
            <a:spLocks noGrp="1"/>
          </p:cNvSpPr>
          <p:nvPr/>
        </p:nvSpPr>
        <p:spPr>
          <a:xfrm>
            <a:off x="1706970" y="254620"/>
            <a:ext cx="6336703" cy="1008112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  <a:latin typeface="+mj-lt"/>
              </a:rPr>
              <a:t>Бюджетное учреждение                                                                           Ханты-Мансийского автономного округа - </a:t>
            </a:r>
            <a:r>
              <a:rPr lang="ru-RU" sz="1800" b="1" dirty="0" err="1">
                <a:solidFill>
                  <a:schemeClr val="bg1"/>
                </a:solidFill>
                <a:latin typeface="+mj-lt"/>
              </a:rPr>
              <a:t>Югры</a:t>
            </a:r>
            <a:r>
              <a:rPr lang="ru-RU" sz="1800" b="1" dirty="0">
                <a:solidFill>
                  <a:schemeClr val="bg1"/>
                </a:solidFill>
                <a:latin typeface="+mj-lt"/>
              </a:rPr>
              <a:t>                                                                                             «Центр спортивной подготовки сборных команд Югры» </a:t>
            </a:r>
          </a:p>
        </p:txBody>
      </p:sp>
      <p:pic>
        <p:nvPicPr>
          <p:cNvPr id="5" name="Picture 4" descr="http://www.csp-ugra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2906" y="229403"/>
            <a:ext cx="1187624" cy="1125318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2" y="310979"/>
            <a:ext cx="1224136" cy="105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68" y="87637"/>
            <a:ext cx="6964012" cy="148478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Мониторинг обеспеченности спортивным оборудованием, инвентарем и экипировкой в соответствии с требованиями ФССП организаций, осуществляющих спортивную подготовку в Ханты-Мансийском автономном округе – Югре, по состоянию на 01 октября отчетного года, %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34D47BB-CF05-9F31-6EE8-3E9D07851A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205503"/>
              </p:ext>
            </p:extLst>
          </p:nvPr>
        </p:nvGraphicFramePr>
        <p:xfrm>
          <a:off x="-18755" y="1772816"/>
          <a:ext cx="7543083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80FCAC-5898-637D-F495-2A75FABBE45E}"/>
              </a:ext>
            </a:extLst>
          </p:cNvPr>
          <p:cNvSpPr txBox="1"/>
          <p:nvPr/>
        </p:nvSpPr>
        <p:spPr>
          <a:xfrm>
            <a:off x="513930" y="580526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i="1" dirty="0"/>
              <a:t>Примечание: </a:t>
            </a:r>
            <a:r>
              <a:rPr lang="ru-RU" sz="1000" dirty="0"/>
              <a:t>МАУ «Ледовый Дворец спорта» (г. Сургут) начали реализацию спортивной подготовки 01 октября 2022 года, поэтому информация за 2021 год не предоставлена.</a:t>
            </a:r>
          </a:p>
        </p:txBody>
      </p:sp>
    </p:spTree>
    <p:extLst>
      <p:ext uri="{BB962C8B-B14F-4D97-AF65-F5344CB8AC3E}">
        <p14:creationId xmlns:p14="http://schemas.microsoft.com/office/powerpoint/2010/main" val="283166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99" y="404664"/>
            <a:ext cx="7581528" cy="148478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Водное поло развивается </a:t>
            </a:r>
            <a:b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в г. Ханты-Мансийске и г. Сургуте</a:t>
            </a:r>
          </a:p>
        </p:txBody>
      </p:sp>
      <p:pic>
        <p:nvPicPr>
          <p:cNvPr id="9" name="Содержимое 8" descr="0l3b7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267" y="1627820"/>
            <a:ext cx="335676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acf8937124902e6cb15a9e084cf1cb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2263" y="1637626"/>
            <a:ext cx="3346737" cy="2222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3_1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85" y="3934351"/>
            <a:ext cx="335164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водноеполло_1-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2264" y="3934351"/>
            <a:ext cx="334673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696744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Показатели развития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водного поло  в 2014 – 2022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35937"/>
              </p:ext>
            </p:extLst>
          </p:nvPr>
        </p:nvGraphicFramePr>
        <p:xfrm>
          <a:off x="323528" y="1340768"/>
          <a:ext cx="69847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1cee748a84a6dbef235d13d66cb518b.jpeg"/>
          <p:cNvPicPr>
            <a:picLocks noChangeAspect="1"/>
          </p:cNvPicPr>
          <p:nvPr/>
        </p:nvPicPr>
        <p:blipFill>
          <a:blip r:embed="rId2" cstate="print">
            <a:lum bright="27000"/>
          </a:blip>
          <a:stretch>
            <a:fillRect/>
          </a:stretch>
        </p:blipFill>
        <p:spPr>
          <a:xfrm>
            <a:off x="1187624" y="1844824"/>
            <a:ext cx="5572446" cy="3168352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Численность занимающихся по программе спортивной подготовки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030333"/>
              </p:ext>
            </p:extLst>
          </p:nvPr>
        </p:nvGraphicFramePr>
        <p:xfrm>
          <a:off x="-972616" y="1484784"/>
          <a:ext cx="95050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6F4A-4646-3B0D-05DC-BCFB8DC8D7F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Количество занимающихся водным поло в 2022 году в разрезе муниципальных образований, чел.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6CE0EE7-8194-3C5E-78D6-5D5DBB16D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319763"/>
              </p:ext>
            </p:extLst>
          </p:nvPr>
        </p:nvGraphicFramePr>
        <p:xfrm>
          <a:off x="251520" y="1772816"/>
          <a:ext cx="70567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376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zryadi_adult.jpg"/>
          <p:cNvPicPr>
            <a:picLocks noChangeAspect="1"/>
          </p:cNvPicPr>
          <p:nvPr/>
        </p:nvPicPr>
        <p:blipFill rotWithShape="1">
          <a:blip r:embed="rId2" cstate="print">
            <a:lum bright="47000" contrast="-68000"/>
          </a:blip>
          <a:srcRect b="21527"/>
          <a:stretch/>
        </p:blipFill>
        <p:spPr>
          <a:xfrm>
            <a:off x="629708" y="4869160"/>
            <a:ext cx="4536504" cy="1404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581" y="247276"/>
            <a:ext cx="8229600" cy="141763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Количество занимающихся,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имеющих спортивные звания и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спортивные разряды, из общей численности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136325"/>
              </p:ext>
            </p:extLst>
          </p:nvPr>
        </p:nvGraphicFramePr>
        <p:xfrm>
          <a:off x="35496" y="1412578"/>
          <a:ext cx="7920879" cy="403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AC80E9-9F93-4093-C571-AFC5DF99CCA6}"/>
              </a:ext>
            </a:extLst>
          </p:cNvPr>
          <p:cNvSpPr txBox="1"/>
          <p:nvPr/>
        </p:nvSpPr>
        <p:spPr>
          <a:xfrm>
            <a:off x="620839" y="6379890"/>
            <a:ext cx="601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Примечание: </a:t>
            </a:r>
            <a:r>
              <a:rPr lang="ru-RU" sz="1200" dirty="0"/>
              <a:t>в </a:t>
            </a:r>
            <a:r>
              <a:rPr lang="en-US" sz="1200" dirty="0"/>
              <a:t>202</a:t>
            </a:r>
            <a:r>
              <a:rPr lang="ru-RU" sz="1200" dirty="0"/>
              <a:t>2</a:t>
            </a:r>
            <a:r>
              <a:rPr lang="en-US" sz="1200" dirty="0"/>
              <a:t> </a:t>
            </a:r>
            <a:r>
              <a:rPr lang="ru-RU" sz="1200" dirty="0"/>
              <a:t>году в МАУ «Ледовый Дворец спорта» (г. Сургут) спортсмены-разрядники отсутствуют.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пвапва.jpeg"/>
          <p:cNvPicPr>
            <a:picLocks noChangeAspect="1"/>
          </p:cNvPicPr>
          <p:nvPr/>
        </p:nvPicPr>
        <p:blipFill>
          <a:blip r:embed="rId2" cstate="print">
            <a:lum bright="44000" contrast="-70000"/>
          </a:blip>
          <a:stretch>
            <a:fillRect/>
          </a:stretch>
        </p:blipFill>
        <p:spPr>
          <a:xfrm>
            <a:off x="-29604" y="3861048"/>
            <a:ext cx="3814701" cy="2999803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Тренерский состав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 образовательный уровень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793473"/>
              </p:ext>
            </p:extLst>
          </p:nvPr>
        </p:nvGraphicFramePr>
        <p:xfrm>
          <a:off x="0" y="-27384"/>
          <a:ext cx="734481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e662fa917ddea93c01aa8e9eaf90bc2.jpeg"/>
          <p:cNvPicPr>
            <a:picLocks noChangeAspect="1"/>
          </p:cNvPicPr>
          <p:nvPr/>
        </p:nvPicPr>
        <p:blipFill>
          <a:blip r:embed="rId2" cstate="print">
            <a:lum bright="28000" contrast="-61000"/>
          </a:blip>
          <a:stretch>
            <a:fillRect/>
          </a:stretch>
        </p:blipFill>
        <p:spPr>
          <a:xfrm>
            <a:off x="1619672" y="1124744"/>
            <a:ext cx="6300192" cy="4725144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78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Результаты выступления на              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всероссийских соревнованиях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449894"/>
              </p:ext>
            </p:extLst>
          </p:nvPr>
        </p:nvGraphicFramePr>
        <p:xfrm>
          <a:off x="-518864" y="976065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53DE82-464E-C879-E7D3-E1DE4BB44EA2}"/>
              </a:ext>
            </a:extLst>
          </p:cNvPr>
          <p:cNvSpPr txBox="1"/>
          <p:nvPr/>
        </p:nvSpPr>
        <p:spPr>
          <a:xfrm>
            <a:off x="536624" y="6349302"/>
            <a:ext cx="60486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i="1" dirty="0"/>
              <a:t>Примечание:</a:t>
            </a:r>
            <a:r>
              <a:rPr lang="ru-RU" sz="1100" dirty="0"/>
              <a:t> в 2022 году 14 спортсменок МБУ «СК «Дружба» (г. Ханты-Мансийск) заняли 4 и 5 места в Первенствах России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Результаты выступления на              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международных соревнованиях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976369"/>
              </p:ext>
            </p:extLst>
          </p:nvPr>
        </p:nvGraphicFramePr>
        <p:xfrm>
          <a:off x="-396552" y="1462573"/>
          <a:ext cx="8990707" cy="481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187458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438</TotalTime>
  <Words>385</Words>
  <Application>Microsoft Office PowerPoint</Application>
  <PresentationFormat>Экран (4:3)</PresentationFormat>
  <Paragraphs>158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Trebuchet MS</vt:lpstr>
      <vt:lpstr>Wingdings 2</vt:lpstr>
      <vt:lpstr>Wingdings 3</vt:lpstr>
      <vt:lpstr>Аспект</vt:lpstr>
      <vt:lpstr>Развитие водного поло  в муниципальных образованиях Ханты-Мансийского автономного округа – Югры в 2014-2022 годах (по данным  стат.отчета 5 – ФК, без учета ЦСПСКЮ и ЮКИОР)</vt:lpstr>
      <vt:lpstr>Водное поло развивается  в г. Ханты-Мансийске и г. Сургуте</vt:lpstr>
      <vt:lpstr>Показатели развития  водного поло  в 2014 – 2022 гг.</vt:lpstr>
      <vt:lpstr>Численность занимающихся по программе спортивной подготовки</vt:lpstr>
      <vt:lpstr>Презентация PowerPoint</vt:lpstr>
      <vt:lpstr>Количество занимающихся,  имеющих спортивные звания и  спортивные разряды, из общей численности</vt:lpstr>
      <vt:lpstr>Тренерский состав и образовательный уровень</vt:lpstr>
      <vt:lpstr> Результаты выступления на                 всероссийских соревнованиях</vt:lpstr>
      <vt:lpstr> Результаты выступления на                 международных соревнованиях</vt:lpstr>
      <vt:lpstr>Мониторинг обеспеченности спортивным оборудованием, инвентарем и экипировкой в соответствии с требованиями ФССП организаций, осуществляющих спортивную подготовку в Ханты-Мансийском автономном округе – Югре, по состоянию на 01 октября отчетного года, 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бокса  в муниципальных образованиях Ханты-Мансийского автономного округа – Югры в 2014-2017 годах (по данным 5 ФК)</dc:title>
  <cp:lastModifiedBy>Филиппова Евгения Андреевна</cp:lastModifiedBy>
  <cp:revision>75</cp:revision>
  <dcterms:modified xsi:type="dcterms:W3CDTF">2023-05-15T07:37:53Z</dcterms:modified>
</cp:coreProperties>
</file>