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56"/>
  </p:notesMasterIdLst>
  <p:sldIdLst>
    <p:sldId id="532" r:id="rId3"/>
    <p:sldId id="1073" r:id="rId4"/>
    <p:sldId id="549" r:id="rId5"/>
    <p:sldId id="1058" r:id="rId6"/>
    <p:sldId id="1057" r:id="rId7"/>
    <p:sldId id="1059" r:id="rId8"/>
    <p:sldId id="1060" r:id="rId9"/>
    <p:sldId id="1061" r:id="rId10"/>
    <p:sldId id="1062" r:id="rId11"/>
    <p:sldId id="1063" r:id="rId12"/>
    <p:sldId id="1064" r:id="rId13"/>
    <p:sldId id="1065" r:id="rId14"/>
    <p:sldId id="1066" r:id="rId15"/>
    <p:sldId id="1067" r:id="rId16"/>
    <p:sldId id="1068" r:id="rId17"/>
    <p:sldId id="1069" r:id="rId18"/>
    <p:sldId id="1070" r:id="rId19"/>
    <p:sldId id="1074" r:id="rId20"/>
    <p:sldId id="1075" r:id="rId21"/>
    <p:sldId id="1076" r:id="rId22"/>
    <p:sldId id="1072" r:id="rId23"/>
    <p:sldId id="1077" r:id="rId24"/>
    <p:sldId id="1078" r:id="rId25"/>
    <p:sldId id="1079" r:id="rId26"/>
    <p:sldId id="1080" r:id="rId27"/>
    <p:sldId id="1081" r:id="rId28"/>
    <p:sldId id="1082" r:id="rId29"/>
    <p:sldId id="1084" r:id="rId30"/>
    <p:sldId id="1085" r:id="rId31"/>
    <p:sldId id="1086" r:id="rId32"/>
    <p:sldId id="1087" r:id="rId33"/>
    <p:sldId id="1088" r:id="rId34"/>
    <p:sldId id="1107" r:id="rId35"/>
    <p:sldId id="1090" r:id="rId36"/>
    <p:sldId id="1089" r:id="rId37"/>
    <p:sldId id="1091" r:id="rId38"/>
    <p:sldId id="1092" r:id="rId39"/>
    <p:sldId id="1093" r:id="rId40"/>
    <p:sldId id="1094" r:id="rId41"/>
    <p:sldId id="1095" r:id="rId42"/>
    <p:sldId id="1098" r:id="rId43"/>
    <p:sldId id="1099" r:id="rId44"/>
    <p:sldId id="1100" r:id="rId45"/>
    <p:sldId id="1101" r:id="rId46"/>
    <p:sldId id="1108" r:id="rId47"/>
    <p:sldId id="1102" r:id="rId48"/>
    <p:sldId id="1103" r:id="rId49"/>
    <p:sldId id="1104" r:id="rId50"/>
    <p:sldId id="1105" r:id="rId51"/>
    <p:sldId id="1096" r:id="rId52"/>
    <p:sldId id="1097" r:id="rId53"/>
    <p:sldId id="1106" r:id="rId54"/>
    <p:sldId id="1083" r:id="rId55"/>
  </p:sldIdLst>
  <p:sldSz cx="12192000" cy="6858000"/>
  <p:notesSz cx="67611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94598" autoAdjust="0"/>
  </p:normalViewPr>
  <p:slideViewPr>
    <p:cSldViewPr snapToGrid="0">
      <p:cViewPr varScale="1">
        <p:scale>
          <a:sx n="78" d="100"/>
          <a:sy n="78" d="100"/>
        </p:scale>
        <p:origin x="557"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30525" cy="4984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29050" y="0"/>
            <a:ext cx="2930525" cy="498475"/>
          </a:xfrm>
          <a:prstGeom prst="rect">
            <a:avLst/>
          </a:prstGeom>
        </p:spPr>
        <p:txBody>
          <a:bodyPr vert="horz" lIns="91440" tIns="45720" rIns="91440" bIns="45720" rtlCol="0"/>
          <a:lstStyle>
            <a:lvl1pPr algn="r">
              <a:defRPr sz="1200"/>
            </a:lvl1pPr>
          </a:lstStyle>
          <a:p>
            <a:fld id="{E32E8991-F6DB-41A6-A292-6AD7C364E532}" type="datetimeFigureOut">
              <a:rPr lang="ru-RU" smtClean="0"/>
              <a:t>30.05.2023</a:t>
            </a:fld>
            <a:endParaRPr lang="ru-RU"/>
          </a:p>
        </p:txBody>
      </p:sp>
      <p:sp>
        <p:nvSpPr>
          <p:cNvPr id="4" name="Образ слайда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6275" y="4784725"/>
            <a:ext cx="5408613" cy="3914775"/>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44038"/>
            <a:ext cx="2930525" cy="49847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29050" y="9444038"/>
            <a:ext cx="2930525" cy="498475"/>
          </a:xfrm>
          <a:prstGeom prst="rect">
            <a:avLst/>
          </a:prstGeom>
        </p:spPr>
        <p:txBody>
          <a:bodyPr vert="horz" lIns="91440" tIns="45720" rIns="91440" bIns="45720" rtlCol="0" anchor="b"/>
          <a:lstStyle>
            <a:lvl1pPr algn="r">
              <a:defRPr sz="1200"/>
            </a:lvl1pPr>
          </a:lstStyle>
          <a:p>
            <a:fld id="{49494129-0168-42B5-A5A8-99618E5AFFF8}" type="slidenum">
              <a:rPr lang="ru-RU" smtClean="0"/>
              <a:t>‹#›</a:t>
            </a:fld>
            <a:endParaRPr lang="ru-RU"/>
          </a:p>
        </p:txBody>
      </p:sp>
    </p:spTree>
    <p:extLst>
      <p:ext uri="{BB962C8B-B14F-4D97-AF65-F5344CB8AC3E}">
        <p14:creationId xmlns:p14="http://schemas.microsoft.com/office/powerpoint/2010/main" val="1665899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Титульный слайд">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6132447"/>
            <a:ext cx="8534400" cy="304798"/>
          </a:xfr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b" anchorCtr="0">
            <a:noAutofit/>
          </a:bodyPr>
          <a:lstStyle>
            <a:lvl1pPr marL="0" indent="0" algn="ctr">
              <a:buNone/>
              <a:defRPr lang="en-US" sz="1400" dirty="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a:t>Город, год</a:t>
            </a:r>
            <a:endParaRPr lang="en-US" dirty="0"/>
          </a:p>
        </p:txBody>
      </p:sp>
      <p:pic>
        <p:nvPicPr>
          <p:cNvPr id="4" name="Рисунок 3">
            <a:extLst>
              <a:ext uri="{FF2B5EF4-FFF2-40B4-BE49-F238E27FC236}">
                <a16:creationId xmlns:a16="http://schemas.microsoft.com/office/drawing/2014/main" id="{35CC3762-ABEE-4B98-8C89-65B69C647D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1074" y="1629000"/>
            <a:ext cx="7689853" cy="3600000"/>
          </a:xfrm>
          <a:prstGeom prst="rect">
            <a:avLst/>
          </a:prstGeom>
        </p:spPr>
      </p:pic>
    </p:spTree>
    <p:extLst>
      <p:ext uri="{BB962C8B-B14F-4D97-AF65-F5344CB8AC3E}">
        <p14:creationId xmlns:p14="http://schemas.microsoft.com/office/powerpoint/2010/main" val="2490372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Три объекта">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7545917" y="2346325"/>
            <a:ext cx="4036483" cy="1885950"/>
          </a:xfrm>
          <a:custGeom>
            <a:avLst/>
            <a:gdLst/>
            <a:ahLst/>
            <a:cxnLst/>
            <a:rect l="l" t="t" r="r" b="b"/>
            <a:pathLst>
              <a:path w="3027362" h="1885950">
                <a:moveTo>
                  <a:pt x="0" y="0"/>
                </a:moveTo>
                <a:lnTo>
                  <a:pt x="3027362" y="0"/>
                </a:lnTo>
                <a:lnTo>
                  <a:pt x="3027362" y="1063625"/>
                </a:lnTo>
                <a:lnTo>
                  <a:pt x="3026362" y="1063625"/>
                </a:lnTo>
                <a:lnTo>
                  <a:pt x="3023015" y="1129917"/>
                </a:lnTo>
                <a:cubicBezTo>
                  <a:pt x="2982765" y="1526260"/>
                  <a:pt x="2667672" y="1841353"/>
                  <a:pt x="2271329" y="1881603"/>
                </a:cubicBezTo>
                <a:lnTo>
                  <a:pt x="2205037" y="1884951"/>
                </a:lnTo>
                <a:lnTo>
                  <a:pt x="2205037" y="1885950"/>
                </a:lnTo>
                <a:lnTo>
                  <a:pt x="0" y="1885950"/>
                </a:lnTo>
                <a:close/>
              </a:path>
            </a:pathLst>
          </a:custGeom>
          <a:ln>
            <a:noFill/>
          </a:ln>
        </p:spPr>
        <p:txBody>
          <a:bodyPr/>
          <a:lstStyle/>
          <a:p>
            <a:r>
              <a:rPr lang="ru-RU"/>
              <a:t>Вставка рисунка</a:t>
            </a:r>
            <a:endParaRPr lang="en-US" dirty="0"/>
          </a:p>
        </p:txBody>
      </p:sp>
      <p:sp>
        <p:nvSpPr>
          <p:cNvPr id="20" name="Picture Placeholder 10"/>
          <p:cNvSpPr>
            <a:spLocks noGrp="1"/>
          </p:cNvSpPr>
          <p:nvPr>
            <p:ph type="pic" sz="quarter" idx="11"/>
          </p:nvPr>
        </p:nvSpPr>
        <p:spPr>
          <a:xfrm>
            <a:off x="7545917" y="4384675"/>
            <a:ext cx="4036483" cy="1885950"/>
          </a:xfrm>
          <a:custGeom>
            <a:avLst/>
            <a:gdLst/>
            <a:ahLst/>
            <a:cxnLst/>
            <a:rect l="l" t="t" r="r" b="b"/>
            <a:pathLst>
              <a:path w="3027362" h="1885950">
                <a:moveTo>
                  <a:pt x="0" y="0"/>
                </a:moveTo>
                <a:lnTo>
                  <a:pt x="3027362" y="0"/>
                </a:lnTo>
                <a:lnTo>
                  <a:pt x="3027362" y="1063625"/>
                </a:lnTo>
                <a:lnTo>
                  <a:pt x="3026362" y="1063625"/>
                </a:lnTo>
                <a:lnTo>
                  <a:pt x="3023015" y="1129917"/>
                </a:lnTo>
                <a:cubicBezTo>
                  <a:pt x="2982765" y="1526260"/>
                  <a:pt x="2667672" y="1841353"/>
                  <a:pt x="2271329" y="1881603"/>
                </a:cubicBezTo>
                <a:lnTo>
                  <a:pt x="2205037" y="1884951"/>
                </a:lnTo>
                <a:lnTo>
                  <a:pt x="2205037" y="1885950"/>
                </a:lnTo>
                <a:lnTo>
                  <a:pt x="0" y="1885950"/>
                </a:lnTo>
                <a:close/>
              </a:path>
            </a:pathLst>
          </a:custGeom>
          <a:ln>
            <a:noFill/>
          </a:ln>
        </p:spPr>
        <p:txBody>
          <a:bodyPr/>
          <a:lstStyle/>
          <a:p>
            <a:r>
              <a:rPr lang="ru-RU"/>
              <a:t>Вставка рисунка</a:t>
            </a:r>
            <a:endParaRPr lang="en-US"/>
          </a:p>
        </p:txBody>
      </p:sp>
      <p:sp>
        <p:nvSpPr>
          <p:cNvPr id="2" name="Title 1"/>
          <p:cNvSpPr>
            <a:spLocks noGrp="1"/>
          </p:cNvSpPr>
          <p:nvPr>
            <p:ph type="title" hasCustomPrompt="1"/>
          </p:nvPr>
        </p:nvSpPr>
        <p:spPr>
          <a:xfrm>
            <a:off x="609600" y="1236664"/>
            <a:ext cx="10972800" cy="827087"/>
          </a:xfrm>
        </p:spPr>
        <p:txBody>
          <a:bodyPr/>
          <a:lstStyle/>
          <a:p>
            <a:r>
              <a:rPr lang="ru-RU" dirty="0"/>
              <a:t>Заголовок</a:t>
            </a:r>
            <a:endParaRPr lang="en-US" dirty="0"/>
          </a:p>
        </p:txBody>
      </p:sp>
      <p:sp>
        <p:nvSpPr>
          <p:cNvPr id="3" name="Нижний колонтитул 2">
            <a:extLst>
              <a:ext uri="{FF2B5EF4-FFF2-40B4-BE49-F238E27FC236}">
                <a16:creationId xmlns:a16="http://schemas.microsoft.com/office/drawing/2014/main" id="{05BA8D95-7735-46FC-9C16-677F9F41E39D}"/>
              </a:ext>
            </a:extLst>
          </p:cNvPr>
          <p:cNvSpPr>
            <a:spLocks noGrp="1"/>
          </p:cNvSpPr>
          <p:nvPr>
            <p:ph type="ftr" sz="quarter" idx="12"/>
          </p:nvPr>
        </p:nvSpPr>
        <p:spPr/>
        <p:txBody>
          <a:bodyPr/>
          <a:lstStyle/>
          <a:p>
            <a:r>
              <a:rPr lang="ru-RU"/>
              <a:t>Название раздела</a:t>
            </a:r>
            <a:endParaRPr lang="ru-RU" dirty="0"/>
          </a:p>
        </p:txBody>
      </p:sp>
      <p:sp>
        <p:nvSpPr>
          <p:cNvPr id="6" name="Объект 5">
            <a:extLst>
              <a:ext uri="{FF2B5EF4-FFF2-40B4-BE49-F238E27FC236}">
                <a16:creationId xmlns:a16="http://schemas.microsoft.com/office/drawing/2014/main" id="{A776F01B-CEB5-4099-86FB-0DB6522A8EBC}"/>
              </a:ext>
            </a:extLst>
          </p:cNvPr>
          <p:cNvSpPr>
            <a:spLocks noGrp="1"/>
          </p:cNvSpPr>
          <p:nvPr>
            <p:ph sz="quarter" idx="13"/>
          </p:nvPr>
        </p:nvSpPr>
        <p:spPr>
          <a:xfrm>
            <a:off x="609600" y="2346325"/>
            <a:ext cx="6691313" cy="39243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092281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1236510"/>
            <a:ext cx="10972800" cy="827311"/>
          </a:xfrm>
        </p:spPr>
        <p:txBody>
          <a:bodyPr>
            <a:normAutofit/>
          </a:bodyPr>
          <a:lstStyle>
            <a:lvl1pPr>
              <a:defRPr lang="en-US" dirty="0"/>
            </a:lvl1pPr>
          </a:lstStyle>
          <a:p>
            <a:r>
              <a:rPr lang="ru-RU" dirty="0"/>
              <a:t>Заголовок</a:t>
            </a:r>
            <a:endParaRPr lang="en-US" dirty="0"/>
          </a:p>
        </p:txBody>
      </p:sp>
      <p:sp>
        <p:nvSpPr>
          <p:cNvPr id="16" name="Picture Placeholder 10"/>
          <p:cNvSpPr>
            <a:spLocks noGrp="1"/>
          </p:cNvSpPr>
          <p:nvPr>
            <p:ph type="pic" sz="quarter" idx="13"/>
          </p:nvPr>
        </p:nvSpPr>
        <p:spPr>
          <a:xfrm>
            <a:off x="609601" y="2346325"/>
            <a:ext cx="3451844" cy="1417408"/>
          </a:xfrm>
          <a:prstGeom prst="round1Rect">
            <a:avLst>
              <a:gd name="adj" fmla="val 37649"/>
            </a:avLst>
          </a:prstGeom>
          <a:ln>
            <a:noFill/>
          </a:ln>
        </p:spPr>
        <p:txBody>
          <a:bodyPr/>
          <a:lstStyle>
            <a:lvl1pPr>
              <a:defRPr lang="en-US"/>
            </a:lvl1pPr>
          </a:lstStyle>
          <a:p>
            <a:r>
              <a:rPr lang="ru-RU"/>
              <a:t>Вставка рисунка</a:t>
            </a:r>
            <a:endParaRPr lang="en-US"/>
          </a:p>
        </p:txBody>
      </p:sp>
      <p:sp>
        <p:nvSpPr>
          <p:cNvPr id="18" name="Picture Placeholder 10"/>
          <p:cNvSpPr>
            <a:spLocks noGrp="1"/>
          </p:cNvSpPr>
          <p:nvPr>
            <p:ph type="pic" sz="quarter" idx="15"/>
          </p:nvPr>
        </p:nvSpPr>
        <p:spPr>
          <a:xfrm>
            <a:off x="4368198" y="2346325"/>
            <a:ext cx="3451844" cy="1417408"/>
          </a:xfrm>
          <a:prstGeom prst="round1Rect">
            <a:avLst>
              <a:gd name="adj" fmla="val 37649"/>
            </a:avLst>
          </a:prstGeom>
          <a:ln>
            <a:noFill/>
          </a:ln>
        </p:spPr>
        <p:txBody>
          <a:bodyPr/>
          <a:lstStyle>
            <a:lvl1pPr>
              <a:defRPr lang="en-US"/>
            </a:lvl1pPr>
          </a:lstStyle>
          <a:p>
            <a:r>
              <a:rPr lang="ru-RU"/>
              <a:t>Вставка рисунка</a:t>
            </a:r>
            <a:endParaRPr lang="en-US"/>
          </a:p>
        </p:txBody>
      </p:sp>
      <p:sp>
        <p:nvSpPr>
          <p:cNvPr id="19" name="Picture Placeholder 10"/>
          <p:cNvSpPr>
            <a:spLocks noGrp="1"/>
          </p:cNvSpPr>
          <p:nvPr>
            <p:ph type="pic" sz="quarter" idx="16"/>
          </p:nvPr>
        </p:nvSpPr>
        <p:spPr>
          <a:xfrm>
            <a:off x="8130557" y="2346325"/>
            <a:ext cx="3451844" cy="1417408"/>
          </a:xfrm>
          <a:prstGeom prst="round1Rect">
            <a:avLst>
              <a:gd name="adj" fmla="val 37649"/>
            </a:avLst>
          </a:prstGeom>
          <a:ln>
            <a:noFill/>
          </a:ln>
        </p:spPr>
        <p:txBody>
          <a:bodyPr/>
          <a:lstStyle>
            <a:lvl1pPr>
              <a:defRPr lang="en-US"/>
            </a:lvl1pPr>
          </a:lstStyle>
          <a:p>
            <a:r>
              <a:rPr lang="ru-RU"/>
              <a:t>Вставка рисунка</a:t>
            </a:r>
            <a:endParaRPr lang="en-US"/>
          </a:p>
        </p:txBody>
      </p:sp>
      <p:sp>
        <p:nvSpPr>
          <p:cNvPr id="20" name="Picture Placeholder 10"/>
          <p:cNvSpPr>
            <a:spLocks noGrp="1"/>
          </p:cNvSpPr>
          <p:nvPr>
            <p:ph type="pic" sz="quarter" idx="17"/>
          </p:nvPr>
        </p:nvSpPr>
        <p:spPr>
          <a:xfrm>
            <a:off x="609601" y="4432115"/>
            <a:ext cx="3451844" cy="1417408"/>
          </a:xfrm>
          <a:prstGeom prst="round1Rect">
            <a:avLst>
              <a:gd name="adj" fmla="val 37649"/>
            </a:avLst>
          </a:prstGeom>
          <a:ln>
            <a:noFill/>
          </a:ln>
        </p:spPr>
        <p:txBody>
          <a:bodyPr/>
          <a:lstStyle>
            <a:lvl1pPr>
              <a:defRPr lang="en-US"/>
            </a:lvl1pPr>
          </a:lstStyle>
          <a:p>
            <a:r>
              <a:rPr lang="ru-RU"/>
              <a:t>Вставка рисунка</a:t>
            </a:r>
            <a:endParaRPr lang="en-US"/>
          </a:p>
        </p:txBody>
      </p:sp>
      <p:sp>
        <p:nvSpPr>
          <p:cNvPr id="21" name="Picture Placeholder 10"/>
          <p:cNvSpPr>
            <a:spLocks noGrp="1"/>
          </p:cNvSpPr>
          <p:nvPr>
            <p:ph type="pic" sz="quarter" idx="18"/>
          </p:nvPr>
        </p:nvSpPr>
        <p:spPr>
          <a:xfrm>
            <a:off x="4368198" y="4432115"/>
            <a:ext cx="3451844" cy="1417408"/>
          </a:xfrm>
          <a:prstGeom prst="round1Rect">
            <a:avLst>
              <a:gd name="adj" fmla="val 37649"/>
            </a:avLst>
          </a:prstGeom>
          <a:ln>
            <a:noFill/>
          </a:ln>
        </p:spPr>
        <p:txBody>
          <a:bodyPr/>
          <a:lstStyle>
            <a:lvl1pPr>
              <a:defRPr lang="en-US"/>
            </a:lvl1pPr>
          </a:lstStyle>
          <a:p>
            <a:r>
              <a:rPr lang="ru-RU"/>
              <a:t>Вставка рисунка</a:t>
            </a:r>
            <a:endParaRPr lang="en-US"/>
          </a:p>
        </p:txBody>
      </p:sp>
      <p:sp>
        <p:nvSpPr>
          <p:cNvPr id="22" name="Picture Placeholder 10"/>
          <p:cNvSpPr>
            <a:spLocks noGrp="1"/>
          </p:cNvSpPr>
          <p:nvPr>
            <p:ph type="pic" sz="quarter" idx="19"/>
          </p:nvPr>
        </p:nvSpPr>
        <p:spPr>
          <a:xfrm>
            <a:off x="8130557" y="4432115"/>
            <a:ext cx="3451844" cy="1417408"/>
          </a:xfrm>
          <a:prstGeom prst="round1Rect">
            <a:avLst>
              <a:gd name="adj" fmla="val 37649"/>
            </a:avLst>
          </a:prstGeom>
          <a:ln>
            <a:noFill/>
          </a:ln>
        </p:spPr>
        <p:txBody>
          <a:bodyPr/>
          <a:lstStyle>
            <a:lvl1pPr>
              <a:defRPr lang="en-US"/>
            </a:lvl1pPr>
          </a:lstStyle>
          <a:p>
            <a:r>
              <a:rPr lang="ru-RU"/>
              <a:t>Вставка рисунка</a:t>
            </a:r>
            <a:endParaRPr lang="en-US"/>
          </a:p>
        </p:txBody>
      </p:sp>
      <p:sp>
        <p:nvSpPr>
          <p:cNvPr id="25" name="Text Placeholder 24"/>
          <p:cNvSpPr>
            <a:spLocks noGrp="1"/>
          </p:cNvSpPr>
          <p:nvPr>
            <p:ph type="body" sz="quarter" idx="20" hasCustomPrompt="1"/>
          </p:nvPr>
        </p:nvSpPr>
        <p:spPr>
          <a:xfrm>
            <a:off x="609601" y="3865563"/>
            <a:ext cx="3452284" cy="358775"/>
          </a:xfrm>
        </p:spPr>
        <p:txBody>
          <a:bodyPr>
            <a:noAutofit/>
          </a:bodyPr>
          <a:lstStyle>
            <a:lvl1pPr marL="0" indent="0">
              <a:buFont typeface="Arial"/>
              <a:buNone/>
              <a:defRPr lang="en-US" sz="1600" dirty="0"/>
            </a:lvl1pPr>
          </a:lstStyle>
          <a:p>
            <a:pPr lvl="0"/>
            <a:r>
              <a:rPr lang="ru-RU" dirty="0"/>
              <a:t>Подпись</a:t>
            </a:r>
            <a:endParaRPr lang="en-US" dirty="0"/>
          </a:p>
        </p:txBody>
      </p:sp>
      <p:sp>
        <p:nvSpPr>
          <p:cNvPr id="26" name="Text Placeholder 24"/>
          <p:cNvSpPr>
            <a:spLocks noGrp="1"/>
          </p:cNvSpPr>
          <p:nvPr>
            <p:ph type="body" sz="quarter" idx="21" hasCustomPrompt="1"/>
          </p:nvPr>
        </p:nvSpPr>
        <p:spPr>
          <a:xfrm>
            <a:off x="4367758" y="3865563"/>
            <a:ext cx="3452284" cy="358775"/>
          </a:xfrm>
        </p:spPr>
        <p:txBody>
          <a:bodyPr>
            <a:noAutofit/>
          </a:bodyPr>
          <a:lstStyle>
            <a:lvl1pPr marL="0" indent="0">
              <a:buFont typeface="Arial"/>
              <a:buNone/>
              <a:defRPr lang="en-US" sz="1600" dirty="0"/>
            </a:lvl1pPr>
          </a:lstStyle>
          <a:p>
            <a:pPr lvl="0"/>
            <a:r>
              <a:rPr lang="ru-RU" dirty="0"/>
              <a:t>Подпись</a:t>
            </a:r>
            <a:endParaRPr lang="en-US" dirty="0"/>
          </a:p>
        </p:txBody>
      </p:sp>
      <p:sp>
        <p:nvSpPr>
          <p:cNvPr id="27" name="Text Placeholder 24"/>
          <p:cNvSpPr>
            <a:spLocks noGrp="1"/>
          </p:cNvSpPr>
          <p:nvPr>
            <p:ph type="body" sz="quarter" idx="22" hasCustomPrompt="1"/>
          </p:nvPr>
        </p:nvSpPr>
        <p:spPr>
          <a:xfrm>
            <a:off x="8114274" y="3865563"/>
            <a:ext cx="3452284" cy="358775"/>
          </a:xfrm>
        </p:spPr>
        <p:txBody>
          <a:bodyPr>
            <a:noAutofit/>
          </a:bodyPr>
          <a:lstStyle>
            <a:lvl1pPr marL="0" indent="0">
              <a:buFont typeface="Arial"/>
              <a:buNone/>
              <a:defRPr lang="en-US" sz="1600" dirty="0"/>
            </a:lvl1pPr>
          </a:lstStyle>
          <a:p>
            <a:pPr lvl="0"/>
            <a:r>
              <a:rPr lang="ru-RU" dirty="0"/>
              <a:t>Подпись</a:t>
            </a:r>
            <a:endParaRPr lang="en-US" dirty="0"/>
          </a:p>
        </p:txBody>
      </p:sp>
      <p:sp>
        <p:nvSpPr>
          <p:cNvPr id="28" name="Text Placeholder 24"/>
          <p:cNvSpPr>
            <a:spLocks noGrp="1"/>
          </p:cNvSpPr>
          <p:nvPr>
            <p:ph type="body" sz="quarter" idx="23" hasCustomPrompt="1"/>
          </p:nvPr>
        </p:nvSpPr>
        <p:spPr>
          <a:xfrm>
            <a:off x="609601" y="5963684"/>
            <a:ext cx="3452284" cy="358775"/>
          </a:xfrm>
        </p:spPr>
        <p:txBody>
          <a:bodyPr>
            <a:noAutofit/>
          </a:bodyPr>
          <a:lstStyle>
            <a:lvl1pPr marL="0" indent="0">
              <a:buFont typeface="Arial"/>
              <a:buNone/>
              <a:defRPr lang="en-US" sz="1600" dirty="0"/>
            </a:lvl1pPr>
          </a:lstStyle>
          <a:p>
            <a:pPr lvl="0"/>
            <a:r>
              <a:rPr lang="ru-RU" dirty="0"/>
              <a:t>Подпись</a:t>
            </a:r>
            <a:endParaRPr lang="en-US" dirty="0"/>
          </a:p>
        </p:txBody>
      </p:sp>
      <p:sp>
        <p:nvSpPr>
          <p:cNvPr id="29" name="Text Placeholder 24"/>
          <p:cNvSpPr>
            <a:spLocks noGrp="1"/>
          </p:cNvSpPr>
          <p:nvPr>
            <p:ph type="body" sz="quarter" idx="24" hasCustomPrompt="1"/>
          </p:nvPr>
        </p:nvSpPr>
        <p:spPr>
          <a:xfrm>
            <a:off x="4367758" y="5963684"/>
            <a:ext cx="3452284" cy="358775"/>
          </a:xfrm>
        </p:spPr>
        <p:txBody>
          <a:bodyPr>
            <a:noAutofit/>
          </a:bodyPr>
          <a:lstStyle>
            <a:lvl1pPr marL="0" indent="0">
              <a:buFont typeface="Arial"/>
              <a:buNone/>
              <a:defRPr lang="en-US" sz="1600" dirty="0"/>
            </a:lvl1pPr>
          </a:lstStyle>
          <a:p>
            <a:pPr lvl="0"/>
            <a:r>
              <a:rPr lang="ru-RU" dirty="0"/>
              <a:t>Подпись</a:t>
            </a:r>
            <a:endParaRPr lang="en-US" dirty="0"/>
          </a:p>
        </p:txBody>
      </p:sp>
      <p:sp>
        <p:nvSpPr>
          <p:cNvPr id="30" name="Text Placeholder 24"/>
          <p:cNvSpPr>
            <a:spLocks noGrp="1"/>
          </p:cNvSpPr>
          <p:nvPr>
            <p:ph type="body" sz="quarter" idx="25" hasCustomPrompt="1"/>
          </p:nvPr>
        </p:nvSpPr>
        <p:spPr>
          <a:xfrm>
            <a:off x="8114274" y="5963684"/>
            <a:ext cx="3452284" cy="358775"/>
          </a:xfrm>
        </p:spPr>
        <p:txBody>
          <a:bodyPr>
            <a:noAutofit/>
          </a:bodyPr>
          <a:lstStyle>
            <a:lvl1pPr marL="0" indent="0">
              <a:buFont typeface="Arial"/>
              <a:buNone/>
              <a:defRPr lang="en-US" sz="1600" dirty="0"/>
            </a:lvl1pPr>
          </a:lstStyle>
          <a:p>
            <a:pPr lvl="0"/>
            <a:r>
              <a:rPr lang="ru-RU" dirty="0"/>
              <a:t>Подпись</a:t>
            </a:r>
            <a:endParaRPr lang="en-US" dirty="0"/>
          </a:p>
        </p:txBody>
      </p:sp>
      <p:sp>
        <p:nvSpPr>
          <p:cNvPr id="2" name="Нижний колонтитул 1">
            <a:extLst>
              <a:ext uri="{FF2B5EF4-FFF2-40B4-BE49-F238E27FC236}">
                <a16:creationId xmlns:a16="http://schemas.microsoft.com/office/drawing/2014/main" id="{B2748EE8-DF71-465A-8F06-9B05A0B7A891}"/>
              </a:ext>
            </a:extLst>
          </p:cNvPr>
          <p:cNvSpPr>
            <a:spLocks noGrp="1"/>
          </p:cNvSpPr>
          <p:nvPr>
            <p:ph type="ftr" sz="quarter" idx="26"/>
          </p:nvPr>
        </p:nvSpPr>
        <p:spPr/>
        <p:txBody>
          <a:bodyPr/>
          <a:lstStyle/>
          <a:p>
            <a:r>
              <a:rPr lang="ru-RU"/>
              <a:t>Название раздела</a:t>
            </a:r>
            <a:endParaRPr lang="ru-RU" dirty="0"/>
          </a:p>
        </p:txBody>
      </p:sp>
    </p:spTree>
    <p:extLst>
      <p:ext uri="{BB962C8B-B14F-4D97-AF65-F5344CB8AC3E}">
        <p14:creationId xmlns:p14="http://schemas.microsoft.com/office/powerpoint/2010/main" val="2349986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Рисунок с подписью 2">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09600" y="1236510"/>
            <a:ext cx="10972800" cy="827311"/>
          </a:xfrm>
        </p:spPr>
        <p:txBody>
          <a:bodyPr>
            <a:normAutofit/>
          </a:bodyPr>
          <a:lstStyle>
            <a:lvl1pPr>
              <a:defRPr lang="en-US" dirty="0"/>
            </a:lvl1pPr>
          </a:lstStyle>
          <a:p>
            <a:r>
              <a:rPr lang="ru-RU" dirty="0"/>
              <a:t>Заголовок</a:t>
            </a:r>
            <a:endParaRPr lang="en-US" dirty="0"/>
          </a:p>
        </p:txBody>
      </p:sp>
      <p:sp>
        <p:nvSpPr>
          <p:cNvPr id="7" name="Picture Placeholder 10"/>
          <p:cNvSpPr>
            <a:spLocks noGrp="1"/>
          </p:cNvSpPr>
          <p:nvPr>
            <p:ph type="pic" sz="quarter" idx="13"/>
          </p:nvPr>
        </p:nvSpPr>
        <p:spPr>
          <a:xfrm>
            <a:off x="609601" y="2346325"/>
            <a:ext cx="3451844" cy="1417408"/>
          </a:xfrm>
          <a:prstGeom prst="round1Rect">
            <a:avLst>
              <a:gd name="adj" fmla="val 37649"/>
            </a:avLst>
          </a:prstGeom>
          <a:ln>
            <a:noFill/>
          </a:ln>
        </p:spPr>
        <p:txBody>
          <a:bodyPr/>
          <a:lstStyle>
            <a:lvl1pPr>
              <a:defRPr lang="en-US"/>
            </a:lvl1pPr>
          </a:lstStyle>
          <a:p>
            <a:r>
              <a:rPr lang="ru-RU"/>
              <a:t>Вставка рисунка</a:t>
            </a:r>
            <a:endParaRPr lang="en-US"/>
          </a:p>
        </p:txBody>
      </p:sp>
      <p:sp>
        <p:nvSpPr>
          <p:cNvPr id="8" name="Picture Placeholder 10"/>
          <p:cNvSpPr>
            <a:spLocks noGrp="1"/>
          </p:cNvSpPr>
          <p:nvPr>
            <p:ph type="pic" sz="quarter" idx="15"/>
          </p:nvPr>
        </p:nvSpPr>
        <p:spPr>
          <a:xfrm>
            <a:off x="4368198" y="2346325"/>
            <a:ext cx="3451844" cy="1417408"/>
          </a:xfrm>
          <a:prstGeom prst="round1Rect">
            <a:avLst>
              <a:gd name="adj" fmla="val 37649"/>
            </a:avLst>
          </a:prstGeom>
          <a:ln>
            <a:noFill/>
          </a:ln>
        </p:spPr>
        <p:txBody>
          <a:bodyPr/>
          <a:lstStyle>
            <a:lvl1pPr>
              <a:defRPr lang="en-US"/>
            </a:lvl1pPr>
          </a:lstStyle>
          <a:p>
            <a:r>
              <a:rPr lang="ru-RU"/>
              <a:t>Вставка рисунка</a:t>
            </a:r>
            <a:endParaRPr lang="en-US"/>
          </a:p>
        </p:txBody>
      </p:sp>
      <p:sp>
        <p:nvSpPr>
          <p:cNvPr id="9" name="Picture Placeholder 10"/>
          <p:cNvSpPr>
            <a:spLocks noGrp="1"/>
          </p:cNvSpPr>
          <p:nvPr>
            <p:ph type="pic" sz="quarter" idx="16"/>
          </p:nvPr>
        </p:nvSpPr>
        <p:spPr>
          <a:xfrm>
            <a:off x="8130557" y="2346325"/>
            <a:ext cx="3451844" cy="1417408"/>
          </a:xfrm>
          <a:prstGeom prst="round1Rect">
            <a:avLst>
              <a:gd name="adj" fmla="val 37649"/>
            </a:avLst>
          </a:prstGeom>
          <a:ln>
            <a:noFill/>
          </a:ln>
        </p:spPr>
        <p:txBody>
          <a:bodyPr/>
          <a:lstStyle>
            <a:lvl1pPr>
              <a:defRPr lang="en-US"/>
            </a:lvl1pPr>
          </a:lstStyle>
          <a:p>
            <a:r>
              <a:rPr lang="ru-RU"/>
              <a:t>Вставка рисунка</a:t>
            </a:r>
            <a:endParaRPr lang="en-US"/>
          </a:p>
        </p:txBody>
      </p:sp>
      <p:sp>
        <p:nvSpPr>
          <p:cNvPr id="13" name="Text Placeholder 24"/>
          <p:cNvSpPr>
            <a:spLocks noGrp="1"/>
          </p:cNvSpPr>
          <p:nvPr>
            <p:ph type="body" sz="quarter" idx="20" hasCustomPrompt="1"/>
          </p:nvPr>
        </p:nvSpPr>
        <p:spPr>
          <a:xfrm>
            <a:off x="609601" y="3865563"/>
            <a:ext cx="3452284" cy="358775"/>
          </a:xfrm>
        </p:spPr>
        <p:txBody>
          <a:bodyPr>
            <a:noAutofit/>
          </a:bodyPr>
          <a:lstStyle>
            <a:lvl1pPr marL="0" indent="0">
              <a:buFont typeface="Arial"/>
              <a:buNone/>
              <a:defRPr lang="en-US" sz="1600" dirty="0"/>
            </a:lvl1pPr>
          </a:lstStyle>
          <a:p>
            <a:pPr lvl="0"/>
            <a:r>
              <a:rPr lang="ru-RU" dirty="0"/>
              <a:t>Подпись</a:t>
            </a:r>
            <a:endParaRPr lang="en-US" dirty="0"/>
          </a:p>
        </p:txBody>
      </p:sp>
      <p:sp>
        <p:nvSpPr>
          <p:cNvPr id="14" name="Text Placeholder 24"/>
          <p:cNvSpPr>
            <a:spLocks noGrp="1"/>
          </p:cNvSpPr>
          <p:nvPr>
            <p:ph type="body" sz="quarter" idx="21" hasCustomPrompt="1"/>
          </p:nvPr>
        </p:nvSpPr>
        <p:spPr>
          <a:xfrm>
            <a:off x="4367758" y="3865563"/>
            <a:ext cx="3452284" cy="358775"/>
          </a:xfrm>
        </p:spPr>
        <p:txBody>
          <a:bodyPr>
            <a:noAutofit/>
          </a:bodyPr>
          <a:lstStyle>
            <a:lvl1pPr marL="0" indent="0">
              <a:buFont typeface="Arial"/>
              <a:buNone/>
              <a:defRPr lang="en-US" sz="1600" dirty="0"/>
            </a:lvl1pPr>
          </a:lstStyle>
          <a:p>
            <a:pPr lvl="0"/>
            <a:r>
              <a:rPr lang="ru-RU" dirty="0"/>
              <a:t>Подпись</a:t>
            </a:r>
            <a:endParaRPr lang="en-US" dirty="0"/>
          </a:p>
        </p:txBody>
      </p:sp>
      <p:sp>
        <p:nvSpPr>
          <p:cNvPr id="15" name="Text Placeholder 24"/>
          <p:cNvSpPr>
            <a:spLocks noGrp="1"/>
          </p:cNvSpPr>
          <p:nvPr>
            <p:ph type="body" sz="quarter" idx="22" hasCustomPrompt="1"/>
          </p:nvPr>
        </p:nvSpPr>
        <p:spPr>
          <a:xfrm>
            <a:off x="8114274" y="3865563"/>
            <a:ext cx="3452284" cy="358775"/>
          </a:xfrm>
        </p:spPr>
        <p:txBody>
          <a:bodyPr>
            <a:noAutofit/>
          </a:bodyPr>
          <a:lstStyle>
            <a:lvl1pPr marL="0" indent="0">
              <a:buFont typeface="Arial"/>
              <a:buNone/>
              <a:defRPr lang="en-US" sz="1600" dirty="0"/>
            </a:lvl1pPr>
          </a:lstStyle>
          <a:p>
            <a:pPr lvl="0"/>
            <a:r>
              <a:rPr lang="ru-RU" dirty="0"/>
              <a:t>Подпись</a:t>
            </a:r>
            <a:endParaRPr lang="en-US" dirty="0"/>
          </a:p>
        </p:txBody>
      </p:sp>
      <p:sp>
        <p:nvSpPr>
          <p:cNvPr id="2" name="Нижний колонтитул 1">
            <a:extLst>
              <a:ext uri="{FF2B5EF4-FFF2-40B4-BE49-F238E27FC236}">
                <a16:creationId xmlns:a16="http://schemas.microsoft.com/office/drawing/2014/main" id="{C360FB18-3D53-4F80-8F0E-D7BB0AB67B17}"/>
              </a:ext>
            </a:extLst>
          </p:cNvPr>
          <p:cNvSpPr>
            <a:spLocks noGrp="1"/>
          </p:cNvSpPr>
          <p:nvPr>
            <p:ph type="ftr" sz="quarter" idx="23"/>
          </p:nvPr>
        </p:nvSpPr>
        <p:spPr/>
        <p:txBody>
          <a:bodyPr/>
          <a:lstStyle/>
          <a:p>
            <a:r>
              <a:rPr lang="ru-RU"/>
              <a:t>Название раздела</a:t>
            </a:r>
            <a:endParaRPr lang="ru-RU" dirty="0"/>
          </a:p>
        </p:txBody>
      </p:sp>
      <p:sp>
        <p:nvSpPr>
          <p:cNvPr id="17" name="Объект 6">
            <a:extLst>
              <a:ext uri="{FF2B5EF4-FFF2-40B4-BE49-F238E27FC236}">
                <a16:creationId xmlns:a16="http://schemas.microsoft.com/office/drawing/2014/main" id="{122D94C1-29FE-4630-90C2-5AB106F48269}"/>
              </a:ext>
            </a:extLst>
          </p:cNvPr>
          <p:cNvSpPr>
            <a:spLocks noGrp="1"/>
          </p:cNvSpPr>
          <p:nvPr>
            <p:ph sz="quarter" idx="11"/>
          </p:nvPr>
        </p:nvSpPr>
        <p:spPr>
          <a:xfrm>
            <a:off x="609599" y="4426297"/>
            <a:ext cx="5374357" cy="1699867"/>
          </a:xfrm>
        </p:spPr>
        <p:txBody>
          <a:bodyPr>
            <a:normAutofit/>
          </a:bodyPr>
          <a:lstStyle>
            <a:lvl1pPr>
              <a:defRPr sz="2000"/>
            </a:lvl1pPr>
            <a:lvl2pPr>
              <a:defRPr sz="1800"/>
            </a:lvl2pPr>
            <a:lvl3pPr>
              <a:defRPr sz="1600"/>
            </a:lvl3pPr>
            <a:lvl4pPr>
              <a:defRPr sz="1400"/>
            </a:lvl4pPr>
            <a:lvl5pPr>
              <a:defRPr sz="12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18" name="Объект 6">
            <a:extLst>
              <a:ext uri="{FF2B5EF4-FFF2-40B4-BE49-F238E27FC236}">
                <a16:creationId xmlns:a16="http://schemas.microsoft.com/office/drawing/2014/main" id="{0E03509B-601B-49BB-A89B-234233565451}"/>
              </a:ext>
            </a:extLst>
          </p:cNvPr>
          <p:cNvSpPr>
            <a:spLocks noGrp="1"/>
          </p:cNvSpPr>
          <p:nvPr>
            <p:ph sz="quarter" idx="12"/>
          </p:nvPr>
        </p:nvSpPr>
        <p:spPr>
          <a:xfrm>
            <a:off x="6208046" y="4426297"/>
            <a:ext cx="5374357" cy="1699867"/>
          </a:xfrm>
        </p:spPr>
        <p:txBody>
          <a:bodyPr>
            <a:normAutofit/>
          </a:bodyPr>
          <a:lstStyle>
            <a:lvl1pPr>
              <a:defRPr sz="2000"/>
            </a:lvl1pPr>
            <a:lvl2pPr>
              <a:defRPr sz="1800"/>
            </a:lvl2pPr>
            <a:lvl3pPr>
              <a:defRPr sz="1600"/>
            </a:lvl3pPr>
            <a:lvl4pPr>
              <a:defRPr sz="1400"/>
            </a:lvl4pPr>
            <a:lvl5pPr>
              <a:defRPr sz="12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216303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Объект с подписью">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609600" y="1236510"/>
            <a:ext cx="10972800" cy="827311"/>
          </a:xfrm>
        </p:spPr>
        <p:txBody>
          <a:bodyPr>
            <a:normAutofit/>
          </a:bodyPr>
          <a:lstStyle>
            <a:lvl1pPr>
              <a:defRPr lang="en-US" dirty="0"/>
            </a:lvl1pPr>
          </a:lstStyle>
          <a:p>
            <a:r>
              <a:rPr lang="ru-RU" dirty="0"/>
              <a:t>Заголовок</a:t>
            </a:r>
            <a:endParaRPr lang="en-US" dirty="0"/>
          </a:p>
        </p:txBody>
      </p:sp>
      <p:sp>
        <p:nvSpPr>
          <p:cNvPr id="18" name="Picture Placeholder 10"/>
          <p:cNvSpPr>
            <a:spLocks noGrp="1"/>
          </p:cNvSpPr>
          <p:nvPr>
            <p:ph type="pic" sz="quarter" idx="11"/>
          </p:nvPr>
        </p:nvSpPr>
        <p:spPr>
          <a:xfrm>
            <a:off x="7545918" y="2360173"/>
            <a:ext cx="4048753" cy="3892048"/>
          </a:xfrm>
          <a:custGeom>
            <a:avLst/>
            <a:gdLst>
              <a:gd name="connsiteX0" fmla="*/ 0 w 3027362"/>
              <a:gd name="connsiteY0" fmla="*/ 0 h 1885950"/>
              <a:gd name="connsiteX1" fmla="*/ 2528981 w 3027362"/>
              <a:gd name="connsiteY1" fmla="*/ 0 h 1885950"/>
              <a:gd name="connsiteX2" fmla="*/ 3027362 w 3027362"/>
              <a:gd name="connsiteY2" fmla="*/ 498381 h 1885950"/>
              <a:gd name="connsiteX3" fmla="*/ 3027362 w 3027362"/>
              <a:gd name="connsiteY3" fmla="*/ 1885950 h 1885950"/>
              <a:gd name="connsiteX4" fmla="*/ 0 w 3027362"/>
              <a:gd name="connsiteY4" fmla="*/ 1885950 h 1885950"/>
              <a:gd name="connsiteX5" fmla="*/ 0 w 3027362"/>
              <a:gd name="connsiteY5" fmla="*/ 0 h 1885950"/>
              <a:gd name="connsiteX0" fmla="*/ 0 w 3036565"/>
              <a:gd name="connsiteY0" fmla="*/ 0 h 3892048"/>
              <a:gd name="connsiteX1" fmla="*/ 2528981 w 3036565"/>
              <a:gd name="connsiteY1" fmla="*/ 0 h 3892048"/>
              <a:gd name="connsiteX2" fmla="*/ 3027362 w 3036565"/>
              <a:gd name="connsiteY2" fmla="*/ 498381 h 3892048"/>
              <a:gd name="connsiteX3" fmla="*/ 3036565 w 3036565"/>
              <a:gd name="connsiteY3" fmla="*/ 3892048 h 3892048"/>
              <a:gd name="connsiteX4" fmla="*/ 0 w 3036565"/>
              <a:gd name="connsiteY4" fmla="*/ 1885950 h 3892048"/>
              <a:gd name="connsiteX5" fmla="*/ 0 w 3036565"/>
              <a:gd name="connsiteY5" fmla="*/ 0 h 3892048"/>
              <a:gd name="connsiteX0" fmla="*/ 0 w 3036565"/>
              <a:gd name="connsiteY0" fmla="*/ 0 h 3892048"/>
              <a:gd name="connsiteX1" fmla="*/ 2528981 w 3036565"/>
              <a:gd name="connsiteY1" fmla="*/ 0 h 3892048"/>
              <a:gd name="connsiteX2" fmla="*/ 3027362 w 3036565"/>
              <a:gd name="connsiteY2" fmla="*/ 498381 h 3892048"/>
              <a:gd name="connsiteX3" fmla="*/ 3036565 w 3036565"/>
              <a:gd name="connsiteY3" fmla="*/ 3892048 h 3892048"/>
              <a:gd name="connsiteX4" fmla="*/ 9203 w 3036565"/>
              <a:gd name="connsiteY4" fmla="*/ 3892047 h 3892048"/>
              <a:gd name="connsiteX5" fmla="*/ 0 w 3036565"/>
              <a:gd name="connsiteY5" fmla="*/ 0 h 389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6565" h="3892048">
                <a:moveTo>
                  <a:pt x="0" y="0"/>
                </a:moveTo>
                <a:lnTo>
                  <a:pt x="2528981" y="0"/>
                </a:lnTo>
                <a:cubicBezTo>
                  <a:pt x="2804229" y="0"/>
                  <a:pt x="3027362" y="223133"/>
                  <a:pt x="3027362" y="498381"/>
                </a:cubicBezTo>
                <a:cubicBezTo>
                  <a:pt x="3030430" y="1629603"/>
                  <a:pt x="3033497" y="2760826"/>
                  <a:pt x="3036565" y="3892048"/>
                </a:cubicBezTo>
                <a:lnTo>
                  <a:pt x="9203" y="3892047"/>
                </a:lnTo>
                <a:cubicBezTo>
                  <a:pt x="6135" y="2594698"/>
                  <a:pt x="3068" y="1297349"/>
                  <a:pt x="0" y="0"/>
                </a:cubicBezTo>
                <a:close/>
              </a:path>
            </a:pathLst>
          </a:custGeom>
          <a:ln>
            <a:noFill/>
          </a:ln>
        </p:spPr>
        <p:txBody>
          <a:bodyPr/>
          <a:lstStyle>
            <a:lvl1pPr>
              <a:defRPr lang="en-US"/>
            </a:lvl1pPr>
          </a:lstStyle>
          <a:p>
            <a:r>
              <a:rPr lang="ru-RU"/>
              <a:t>Вставка рисунка</a:t>
            </a:r>
            <a:endParaRPr lang="en-US"/>
          </a:p>
        </p:txBody>
      </p:sp>
      <p:sp>
        <p:nvSpPr>
          <p:cNvPr id="3" name="Объект 2">
            <a:extLst>
              <a:ext uri="{FF2B5EF4-FFF2-40B4-BE49-F238E27FC236}">
                <a16:creationId xmlns:a16="http://schemas.microsoft.com/office/drawing/2014/main" id="{D3EF96E6-8A7C-4C39-B7DA-6C320FCA51AF}"/>
              </a:ext>
            </a:extLst>
          </p:cNvPr>
          <p:cNvSpPr>
            <a:spLocks noGrp="1"/>
          </p:cNvSpPr>
          <p:nvPr>
            <p:ph sz="quarter" idx="12"/>
          </p:nvPr>
        </p:nvSpPr>
        <p:spPr>
          <a:xfrm>
            <a:off x="609600" y="2325688"/>
            <a:ext cx="6705600" cy="39258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Нижний колонтитул 3">
            <a:extLst>
              <a:ext uri="{FF2B5EF4-FFF2-40B4-BE49-F238E27FC236}">
                <a16:creationId xmlns:a16="http://schemas.microsoft.com/office/drawing/2014/main" id="{9B422534-EE83-44A0-B23D-637EBC4355CE}"/>
              </a:ext>
            </a:extLst>
          </p:cNvPr>
          <p:cNvSpPr>
            <a:spLocks noGrp="1"/>
          </p:cNvSpPr>
          <p:nvPr>
            <p:ph type="ftr" sz="quarter" idx="13"/>
          </p:nvPr>
        </p:nvSpPr>
        <p:spPr/>
        <p:txBody>
          <a:bodyPr/>
          <a:lstStyle/>
          <a:p>
            <a:r>
              <a:rPr lang="ru-RU"/>
              <a:t>Название раздела</a:t>
            </a:r>
            <a:endParaRPr lang="ru-RU" dirty="0"/>
          </a:p>
        </p:txBody>
      </p:sp>
    </p:spTree>
    <p:extLst>
      <p:ext uri="{BB962C8B-B14F-4D97-AF65-F5344CB8AC3E}">
        <p14:creationId xmlns:p14="http://schemas.microsoft.com/office/powerpoint/2010/main" val="763795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Пустой слайд">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id="{53DFB209-2F6E-43A7-9BE1-C549DB29D8FE}"/>
              </a:ext>
            </a:extLst>
          </p:cNvPr>
          <p:cNvSpPr>
            <a:spLocks noGrp="1"/>
          </p:cNvSpPr>
          <p:nvPr>
            <p:ph type="ftr" sz="quarter" idx="10"/>
          </p:nvPr>
        </p:nvSpPr>
        <p:spPr/>
        <p:txBody>
          <a:bodyPr/>
          <a:lstStyle/>
          <a:p>
            <a:r>
              <a:rPr lang="ru-RU"/>
              <a:t>Название раздела</a:t>
            </a:r>
            <a:endParaRPr lang="ru-RU" dirty="0"/>
          </a:p>
        </p:txBody>
      </p:sp>
    </p:spTree>
    <p:extLst>
      <p:ext uri="{BB962C8B-B14F-4D97-AF65-F5344CB8AC3E}">
        <p14:creationId xmlns:p14="http://schemas.microsoft.com/office/powerpoint/2010/main" val="3544605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Титульный слайд 2">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6132447"/>
            <a:ext cx="8534400" cy="304798"/>
          </a:xfr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b" anchorCtr="0">
            <a:noAutofit/>
          </a:bodyPr>
          <a:lstStyle>
            <a:lvl1pPr marL="0" indent="0" algn="ctr">
              <a:buNone/>
              <a:defRPr lang="en-US" sz="1400" dirty="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a:t>Город, год</a:t>
            </a:r>
            <a:endParaRPr lang="en-US" dirty="0"/>
          </a:p>
        </p:txBody>
      </p:sp>
      <p:sp>
        <p:nvSpPr>
          <p:cNvPr id="6" name="Title 1"/>
          <p:cNvSpPr>
            <a:spLocks noGrp="1"/>
          </p:cNvSpPr>
          <p:nvPr>
            <p:ph type="title" hasCustomPrompt="1"/>
          </p:nvPr>
        </p:nvSpPr>
        <p:spPr>
          <a:xfrm>
            <a:off x="1828800" y="3428463"/>
            <a:ext cx="8534400" cy="1104339"/>
          </a:xfr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b">
            <a:noAutofit/>
          </a:bodyPr>
          <a:lstStyle>
            <a:lvl1pPr algn="ctr">
              <a:defRPr lang="en-US" dirty="0"/>
            </a:lvl1pPr>
          </a:lstStyle>
          <a:p>
            <a:r>
              <a:rPr lang="ru-RU" dirty="0"/>
              <a:t>Основной вариант титульного слайда</a:t>
            </a:r>
            <a:endParaRPr lang="en-US" dirty="0"/>
          </a:p>
        </p:txBody>
      </p:sp>
      <p:sp>
        <p:nvSpPr>
          <p:cNvPr id="10" name="Text Placeholder 5"/>
          <p:cNvSpPr>
            <a:spLocks noGrp="1"/>
          </p:cNvSpPr>
          <p:nvPr>
            <p:ph type="body" sz="quarter" idx="10" hasCustomPrompt="1"/>
          </p:nvPr>
        </p:nvSpPr>
        <p:spPr>
          <a:xfrm>
            <a:off x="1828800" y="4849607"/>
            <a:ext cx="8534400" cy="769441"/>
          </a:xfr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ormAutofit/>
          </a:bodyPr>
          <a:lstStyle>
            <a:lvl1pPr marL="0" indent="0" algn="ctr">
              <a:buFontTx/>
              <a:buNone/>
              <a:defRPr lang="en-US" sz="1800" dirty="0">
                <a:solidFill>
                  <a:schemeClr val="bg1"/>
                </a:solidFill>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ru-RU" dirty="0"/>
              <a:t>Имя и контактные данные автора</a:t>
            </a:r>
            <a:endParaRPr lang="en-US" dirty="0"/>
          </a:p>
        </p:txBody>
      </p:sp>
      <p:pic>
        <p:nvPicPr>
          <p:cNvPr id="7" name="Рисунок 6">
            <a:extLst>
              <a:ext uri="{FF2B5EF4-FFF2-40B4-BE49-F238E27FC236}">
                <a16:creationId xmlns:a16="http://schemas.microsoft.com/office/drawing/2014/main" id="{AD6F4C88-8E99-43B8-B0AD-85F69A4C4F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1074" y="0"/>
            <a:ext cx="7689853" cy="3600000"/>
          </a:xfrm>
          <a:prstGeom prst="rect">
            <a:avLst/>
          </a:prstGeom>
        </p:spPr>
      </p:pic>
    </p:spTree>
    <p:extLst>
      <p:ext uri="{BB962C8B-B14F-4D97-AF65-F5344CB8AC3E}">
        <p14:creationId xmlns:p14="http://schemas.microsoft.com/office/powerpoint/2010/main" val="2062948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Титульный слайд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9591" y="1329895"/>
            <a:ext cx="7953917" cy="1985292"/>
          </a:xfrm>
        </p:spPr>
        <p:txBody>
          <a:bodyPr anchor="b">
            <a:normAutofit/>
          </a:bodyPr>
          <a:lstStyle>
            <a:lvl1pPr>
              <a:defRPr lang="en-US" dirty="0"/>
            </a:lvl1pPr>
          </a:lstStyle>
          <a:p>
            <a:r>
              <a:rPr lang="ru-RU" dirty="0"/>
              <a:t>Второй вариант титульного слайда </a:t>
            </a:r>
            <a:endParaRPr lang="en-US" dirty="0"/>
          </a:p>
        </p:txBody>
      </p:sp>
      <p:sp>
        <p:nvSpPr>
          <p:cNvPr id="6" name="Text Placeholder 5"/>
          <p:cNvSpPr>
            <a:spLocks noGrp="1"/>
          </p:cNvSpPr>
          <p:nvPr>
            <p:ph type="body" sz="quarter" idx="10" hasCustomPrompt="1"/>
          </p:nvPr>
        </p:nvSpPr>
        <p:spPr>
          <a:xfrm>
            <a:off x="1020929" y="3429000"/>
            <a:ext cx="7954433" cy="2203450"/>
          </a:xfrm>
        </p:spPr>
        <p:txBody>
          <a:bodyPr>
            <a:normAutofit/>
          </a:bodyPr>
          <a:lstStyle>
            <a:lvl1pPr marL="0" indent="0" algn="l">
              <a:buFontTx/>
              <a:buNone/>
              <a:defRPr lang="en-US" dirty="0"/>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ru-RU" dirty="0"/>
              <a:t>Имя и контактные данные автора</a:t>
            </a:r>
            <a:endParaRPr lang="en-US" dirty="0"/>
          </a:p>
        </p:txBody>
      </p:sp>
      <p:pic>
        <p:nvPicPr>
          <p:cNvPr id="5" name="Рисунок 4">
            <a:extLst>
              <a:ext uri="{FF2B5EF4-FFF2-40B4-BE49-F238E27FC236}">
                <a16:creationId xmlns:a16="http://schemas.microsoft.com/office/drawing/2014/main" id="{EE3A9EDA-9A7F-4B84-AC2A-94D13760426E}"/>
              </a:ext>
            </a:extLst>
          </p:cNvPr>
          <p:cNvPicPr>
            <a:picLocks noChangeAspect="1"/>
          </p:cNvPicPr>
          <p:nvPr/>
        </p:nvPicPr>
        <p:blipFill>
          <a:blip r:embed="rId2"/>
          <a:stretch>
            <a:fillRect/>
          </a:stretch>
        </p:blipFill>
        <p:spPr>
          <a:xfrm>
            <a:off x="9186921" y="1621969"/>
            <a:ext cx="3005079" cy="5236031"/>
          </a:xfrm>
          <a:prstGeom prst="rect">
            <a:avLst/>
          </a:prstGeom>
        </p:spPr>
      </p:pic>
      <p:pic>
        <p:nvPicPr>
          <p:cNvPr id="4" name="Рисунок 3">
            <a:extLst>
              <a:ext uri="{FF2B5EF4-FFF2-40B4-BE49-F238E27FC236}">
                <a16:creationId xmlns:a16="http://schemas.microsoft.com/office/drawing/2014/main" id="{D6381E81-C7A9-4B73-BBE8-AF543BDCAED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839969" cy="1329895"/>
          </a:xfrm>
          <a:prstGeom prst="rect">
            <a:avLst/>
          </a:prstGeom>
        </p:spPr>
      </p:pic>
    </p:spTree>
    <p:extLst>
      <p:ext uri="{BB962C8B-B14F-4D97-AF65-F5344CB8AC3E}">
        <p14:creationId xmlns:p14="http://schemas.microsoft.com/office/powerpoint/2010/main" val="2172280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Титульный слайд 4">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0" y="791396"/>
            <a:ext cx="12192000" cy="6066604"/>
          </a:xfrm>
        </p:spPr>
        <p:txBody>
          <a:bodyPr anchor="ctr"/>
          <a:lstStyle>
            <a:lvl1pPr marL="0" indent="0" algn="ctr">
              <a:buNone/>
              <a:defRPr lang="en-US" dirty="0">
                <a:solidFill>
                  <a:schemeClr val="tx1"/>
                </a:solidFill>
              </a:defRPr>
            </a:lvl1pPr>
          </a:lstStyle>
          <a:p>
            <a:r>
              <a:rPr lang="ru-RU" dirty="0"/>
              <a:t>Добавьте свой готовый фон</a:t>
            </a:r>
            <a:endParaRPr lang="en-US" dirty="0"/>
          </a:p>
        </p:txBody>
      </p:sp>
      <p:sp>
        <p:nvSpPr>
          <p:cNvPr id="2" name="Title 1"/>
          <p:cNvSpPr>
            <a:spLocks noGrp="1"/>
          </p:cNvSpPr>
          <p:nvPr>
            <p:ph type="title" hasCustomPrompt="1"/>
          </p:nvPr>
        </p:nvSpPr>
        <p:spPr>
          <a:xfrm>
            <a:off x="990853" y="1236510"/>
            <a:ext cx="3617659" cy="2192491"/>
          </a:xfrm>
        </p:spPr>
        <p:txBody>
          <a:bodyPr anchor="t" anchorCtr="0">
            <a:normAutofit/>
          </a:bodyPr>
          <a:lstStyle>
            <a:lvl1pPr>
              <a:defRPr lang="en-US" dirty="0"/>
            </a:lvl1pPr>
          </a:lstStyle>
          <a:p>
            <a:r>
              <a:rPr lang="ru-RU" dirty="0"/>
              <a:t>Третий вариант титульного слайда</a:t>
            </a:r>
            <a:endParaRPr lang="en-US" dirty="0"/>
          </a:p>
        </p:txBody>
      </p:sp>
      <p:sp>
        <p:nvSpPr>
          <p:cNvPr id="6" name="Rectangle 4">
            <a:extLst>
              <a:ext uri="{FF2B5EF4-FFF2-40B4-BE49-F238E27FC236}">
                <a16:creationId xmlns:a16="http://schemas.microsoft.com/office/drawing/2014/main" id="{EBEC25B7-C3B9-437E-A4F9-DF0A8A8B6DB9}"/>
              </a:ext>
            </a:extLst>
          </p:cNvPr>
          <p:cNvSpPr/>
          <p:nvPr/>
        </p:nvSpPr>
        <p:spPr bwMode="auto">
          <a:xfrm>
            <a:off x="0" y="0"/>
            <a:ext cx="12192000" cy="79139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err="1">
              <a:ln>
                <a:noFill/>
              </a:ln>
              <a:solidFill>
                <a:schemeClr val="bg1"/>
              </a:solidFill>
              <a:effectLst/>
              <a:latin typeface="Verdana" pitchFamily="34" charset="0"/>
            </a:endParaRPr>
          </a:p>
        </p:txBody>
      </p:sp>
      <p:sp>
        <p:nvSpPr>
          <p:cNvPr id="10" name="Текст 9">
            <a:extLst>
              <a:ext uri="{FF2B5EF4-FFF2-40B4-BE49-F238E27FC236}">
                <a16:creationId xmlns:a16="http://schemas.microsoft.com/office/drawing/2014/main" id="{183B911A-2292-447A-BAB1-5860E09C0124}"/>
              </a:ext>
            </a:extLst>
          </p:cNvPr>
          <p:cNvSpPr>
            <a:spLocks noGrp="1"/>
          </p:cNvSpPr>
          <p:nvPr>
            <p:ph type="body" sz="quarter" idx="11" hasCustomPrompt="1"/>
          </p:nvPr>
        </p:nvSpPr>
        <p:spPr>
          <a:xfrm>
            <a:off x="5983288" y="614363"/>
            <a:ext cx="6208712" cy="360362"/>
          </a:xfr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lvl1pPr marL="0" indent="0" algn="r">
              <a:buNone/>
              <a:defRPr sz="1600"/>
            </a:lvl1pPr>
            <a:lvl5pPr marL="1828800" indent="0">
              <a:buNone/>
              <a:defRPr/>
            </a:lvl5pPr>
          </a:lstStyle>
          <a:p>
            <a:r>
              <a:rPr lang="ru-RU" dirty="0"/>
              <a:t>Имя и контактные данные автора</a:t>
            </a:r>
          </a:p>
        </p:txBody>
      </p:sp>
      <p:pic>
        <p:nvPicPr>
          <p:cNvPr id="7" name="Рисунок 6">
            <a:extLst>
              <a:ext uri="{FF2B5EF4-FFF2-40B4-BE49-F238E27FC236}">
                <a16:creationId xmlns:a16="http://schemas.microsoft.com/office/drawing/2014/main" id="{F5F4A113-38EB-4FB0-A5E1-D2045F3AAB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2570"/>
            <a:ext cx="1999362" cy="936000"/>
          </a:xfrm>
          <a:prstGeom prst="rect">
            <a:avLst/>
          </a:prstGeom>
        </p:spPr>
      </p:pic>
    </p:spTree>
    <p:extLst>
      <p:ext uri="{BB962C8B-B14F-4D97-AF65-F5344CB8AC3E}">
        <p14:creationId xmlns:p14="http://schemas.microsoft.com/office/powerpoint/2010/main" val="321550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Финал">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609600" y="2680372"/>
            <a:ext cx="10972800" cy="827311"/>
          </a:xfr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ormAutofit/>
          </a:bodyPr>
          <a:lstStyle>
            <a:lvl1pPr algn="ctr">
              <a:defRPr lang="en-US" dirty="0"/>
            </a:lvl1pPr>
          </a:lstStyle>
          <a:p>
            <a:r>
              <a:rPr lang="ru-RU" dirty="0"/>
              <a:t>Спасибо за внимание!</a:t>
            </a:r>
            <a:endParaRPr lang="en-US" dirty="0"/>
          </a:p>
        </p:txBody>
      </p:sp>
      <p:sp>
        <p:nvSpPr>
          <p:cNvPr id="8" name="Text Placeholder 7"/>
          <p:cNvSpPr>
            <a:spLocks noGrp="1"/>
          </p:cNvSpPr>
          <p:nvPr>
            <p:ph type="body" sz="quarter" idx="10" hasCustomPrompt="1"/>
          </p:nvPr>
        </p:nvSpPr>
        <p:spPr>
          <a:xfrm>
            <a:off x="609600" y="3716939"/>
            <a:ext cx="10972800" cy="792162"/>
          </a:xfr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lstStyle>
            <a:lvl1pPr marL="0" indent="0" algn="ctr">
              <a:buFontTx/>
              <a:buNone/>
              <a:defRPr lang="en-US" dirty="0"/>
            </a:lvl1pPr>
            <a:lvl2pPr marL="457200" indent="0" algn="ctr">
              <a:buFontTx/>
              <a:buNone/>
              <a:defRPr>
                <a:solidFill>
                  <a:srgbClr val="FFFFFF"/>
                </a:solidFill>
              </a:defRPr>
            </a:lvl2pPr>
            <a:lvl3pPr marL="914400" indent="0" algn="ctr">
              <a:buFontTx/>
              <a:buNone/>
              <a:defRPr>
                <a:solidFill>
                  <a:srgbClr val="FFFFFF"/>
                </a:solidFill>
              </a:defRPr>
            </a:lvl3pPr>
            <a:lvl4pPr marL="1371600" indent="0" algn="ctr">
              <a:buFontTx/>
              <a:buNone/>
              <a:defRPr>
                <a:solidFill>
                  <a:srgbClr val="FFFFFF"/>
                </a:solidFill>
              </a:defRPr>
            </a:lvl4pPr>
            <a:lvl5pPr marL="1828800" indent="0" algn="ctr">
              <a:buFontTx/>
              <a:buNone/>
              <a:defRPr>
                <a:solidFill>
                  <a:srgbClr val="FFFFFF"/>
                </a:solidFill>
              </a:defRPr>
            </a:lvl5pPr>
          </a:lstStyle>
          <a:p>
            <a:pPr lvl="0"/>
            <a:r>
              <a:rPr lang="ru-RU" dirty="0"/>
              <a:t>Имя и контактные данные автора</a:t>
            </a:r>
            <a:endParaRPr lang="en-US" dirty="0"/>
          </a:p>
        </p:txBody>
      </p:sp>
      <p:pic>
        <p:nvPicPr>
          <p:cNvPr id="6" name="Рисунок 5">
            <a:extLst>
              <a:ext uri="{FF2B5EF4-FFF2-40B4-BE49-F238E27FC236}">
                <a16:creationId xmlns:a16="http://schemas.microsoft.com/office/drawing/2014/main" id="{3CDED1F4-0330-4511-B293-08D7FE4737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3269" y="0"/>
            <a:ext cx="5725463" cy="2680372"/>
          </a:xfrm>
          <a:prstGeom prst="rect">
            <a:avLst/>
          </a:prstGeom>
        </p:spPr>
      </p:pic>
    </p:spTree>
    <p:extLst>
      <p:ext uri="{BB962C8B-B14F-4D97-AF65-F5344CB8AC3E}">
        <p14:creationId xmlns:p14="http://schemas.microsoft.com/office/powerpoint/2010/main" val="1056328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Заголовок раздела">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609600" y="2328177"/>
            <a:ext cx="8365245" cy="3797986"/>
          </a:xfrm>
        </p:spPr>
        <p:txBody>
          <a:bodyPr vert="horz" lIns="91440" tIns="45720" rIns="91440" bIns="45720" rtlCol="0">
            <a:normAutofit/>
          </a:bodyPr>
          <a:lstStyle>
            <a:lvl1pPr>
              <a:defRPr lang="ru-RU" dirty="0">
                <a:solidFill>
                  <a:schemeClr val="tx1"/>
                </a:solidFill>
              </a:defRPr>
            </a:lvl1pPr>
            <a:lvl3pPr>
              <a:defRPr lang="ru-RU" sz="2000" dirty="0">
                <a:solidFill>
                  <a:schemeClr val="tx1"/>
                </a:solidFill>
              </a:defRPr>
            </a:lvl3pPr>
            <a:lvl4pPr>
              <a:defRPr lang="ru-RU" sz="1800" dirty="0">
                <a:solidFill>
                  <a:schemeClr val="tx1"/>
                </a:solidFill>
              </a:defRPr>
            </a:lvl4pPr>
            <a:lvl5pPr>
              <a:defRPr lang="ru-RU" sz="1600" dirty="0">
                <a:solidFill>
                  <a:schemeClr val="tx1"/>
                </a:solidFill>
              </a:defRPr>
            </a:lvl5pPr>
            <a:lvl6pPr>
              <a:defRPr lang="en-US" sz="1400" dirty="0">
                <a:solidFill>
                  <a:schemeClr val="tx1"/>
                </a:solidFill>
              </a:defRPr>
            </a:lvl6pPr>
          </a:lstStyle>
          <a:p>
            <a:pPr lvl="0"/>
            <a:r>
              <a:rPr lang="ru-RU" dirty="0"/>
              <a:t>Изложите здесь основные тезисы раздела</a:t>
            </a:r>
          </a:p>
          <a:p>
            <a:pPr lvl="2"/>
            <a:r>
              <a:rPr lang="ru-RU" dirty="0"/>
              <a:t>Второй уровень</a:t>
            </a:r>
          </a:p>
          <a:p>
            <a:pPr lvl="3"/>
            <a:r>
              <a:rPr lang="ru-RU" dirty="0"/>
              <a:t>Третий уровень</a:t>
            </a:r>
          </a:p>
          <a:p>
            <a:pPr lvl="4"/>
            <a:r>
              <a:rPr lang="ru-RU" dirty="0"/>
              <a:t>Четвертый уровень</a:t>
            </a:r>
          </a:p>
          <a:p>
            <a:pPr lvl="5"/>
            <a:r>
              <a:rPr lang="ru-RU" dirty="0"/>
              <a:t>Пятый уровень</a:t>
            </a:r>
          </a:p>
        </p:txBody>
      </p:sp>
      <p:sp>
        <p:nvSpPr>
          <p:cNvPr id="6" name="Title Placeholder 1"/>
          <p:cNvSpPr>
            <a:spLocks noGrp="1"/>
          </p:cNvSpPr>
          <p:nvPr>
            <p:ph type="title" hasCustomPrompt="1"/>
          </p:nvPr>
        </p:nvSpPr>
        <p:spPr>
          <a:xfrm>
            <a:off x="609600" y="1236510"/>
            <a:ext cx="10972800" cy="827311"/>
          </a:xfrm>
          <a:prstGeom prst="rect">
            <a:avLst/>
          </a:prstGeom>
        </p:spPr>
        <p:txBody>
          <a:bodyPr vert="horz" lIns="91440" tIns="45720" rIns="91440" bIns="45720" rtlCol="0" anchor="ctr">
            <a:normAutofit/>
          </a:bodyPr>
          <a:lstStyle>
            <a:lvl1pPr>
              <a:defRPr/>
            </a:lvl1pPr>
          </a:lstStyle>
          <a:p>
            <a:r>
              <a:rPr lang="ru-RU" dirty="0"/>
              <a:t>Название раздела</a:t>
            </a:r>
            <a:endParaRPr lang="en-US" dirty="0"/>
          </a:p>
        </p:txBody>
      </p:sp>
      <p:pic>
        <p:nvPicPr>
          <p:cNvPr id="3" name="Рисунок 2">
            <a:extLst>
              <a:ext uri="{FF2B5EF4-FFF2-40B4-BE49-F238E27FC236}">
                <a16:creationId xmlns:a16="http://schemas.microsoft.com/office/drawing/2014/main" id="{4601E002-0524-4D96-BC97-A6BFF63DA71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689" t="24090" r="79423" b="24177"/>
          <a:stretch/>
        </p:blipFill>
        <p:spPr>
          <a:xfrm>
            <a:off x="11112148" y="2328177"/>
            <a:ext cx="1079852" cy="3797986"/>
          </a:xfrm>
          <a:prstGeom prst="rect">
            <a:avLst/>
          </a:prstGeom>
        </p:spPr>
      </p:pic>
    </p:spTree>
    <p:extLst>
      <p:ext uri="{BB962C8B-B14F-4D97-AF65-F5344CB8AC3E}">
        <p14:creationId xmlns:p14="http://schemas.microsoft.com/office/powerpoint/2010/main" val="1857541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Заголовок раздела">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609600" y="2328177"/>
            <a:ext cx="8365245" cy="3797986"/>
          </a:xfrm>
        </p:spPr>
        <p:txBody>
          <a:bodyPr vert="horz" lIns="91440" tIns="45720" rIns="91440" bIns="45720" rtlCol="0">
            <a:normAutofit/>
          </a:bodyPr>
          <a:lstStyle>
            <a:lvl1pPr>
              <a:defRPr lang="ru-RU" dirty="0">
                <a:solidFill>
                  <a:schemeClr val="tx1"/>
                </a:solidFill>
              </a:defRPr>
            </a:lvl1pPr>
            <a:lvl3pPr>
              <a:defRPr lang="ru-RU" sz="2000" dirty="0">
                <a:solidFill>
                  <a:schemeClr val="tx1"/>
                </a:solidFill>
              </a:defRPr>
            </a:lvl3pPr>
            <a:lvl4pPr>
              <a:defRPr lang="ru-RU" sz="1800" dirty="0">
                <a:solidFill>
                  <a:schemeClr val="tx1"/>
                </a:solidFill>
              </a:defRPr>
            </a:lvl4pPr>
            <a:lvl5pPr>
              <a:defRPr lang="ru-RU" sz="1600" dirty="0">
                <a:solidFill>
                  <a:schemeClr val="tx1"/>
                </a:solidFill>
              </a:defRPr>
            </a:lvl5pPr>
            <a:lvl6pPr>
              <a:defRPr lang="en-US" sz="1400" dirty="0">
                <a:solidFill>
                  <a:schemeClr val="tx1"/>
                </a:solidFill>
              </a:defRPr>
            </a:lvl6pPr>
          </a:lstStyle>
          <a:p>
            <a:pPr lvl="0"/>
            <a:r>
              <a:rPr lang="ru-RU" dirty="0"/>
              <a:t>Изложите здесь основные тезисы раздела</a:t>
            </a:r>
          </a:p>
          <a:p>
            <a:pPr lvl="2"/>
            <a:r>
              <a:rPr lang="ru-RU" dirty="0"/>
              <a:t>Второй уровень</a:t>
            </a:r>
          </a:p>
          <a:p>
            <a:pPr lvl="3"/>
            <a:r>
              <a:rPr lang="ru-RU" dirty="0"/>
              <a:t>Третий уровень</a:t>
            </a:r>
          </a:p>
          <a:p>
            <a:pPr lvl="4"/>
            <a:r>
              <a:rPr lang="ru-RU" dirty="0"/>
              <a:t>Четвертый уровень</a:t>
            </a:r>
          </a:p>
          <a:p>
            <a:pPr lvl="5"/>
            <a:r>
              <a:rPr lang="ru-RU" dirty="0"/>
              <a:t>Пятый уровень</a:t>
            </a:r>
          </a:p>
        </p:txBody>
      </p:sp>
      <p:sp>
        <p:nvSpPr>
          <p:cNvPr id="6" name="Title Placeholder 1"/>
          <p:cNvSpPr>
            <a:spLocks noGrp="1"/>
          </p:cNvSpPr>
          <p:nvPr>
            <p:ph type="title" hasCustomPrompt="1"/>
          </p:nvPr>
        </p:nvSpPr>
        <p:spPr>
          <a:xfrm>
            <a:off x="609600" y="1236510"/>
            <a:ext cx="10972800" cy="827311"/>
          </a:xfrm>
          <a:prstGeom prst="rect">
            <a:avLst/>
          </a:prstGeom>
        </p:spPr>
        <p:txBody>
          <a:bodyPr vert="horz" lIns="91440" tIns="45720" rIns="91440" bIns="45720" rtlCol="0" anchor="ctr">
            <a:normAutofit/>
          </a:bodyPr>
          <a:lstStyle>
            <a:lvl1pPr>
              <a:defRPr/>
            </a:lvl1pPr>
          </a:lstStyle>
          <a:p>
            <a:r>
              <a:rPr lang="ru-RU" dirty="0"/>
              <a:t>Название раздела</a:t>
            </a:r>
            <a:endParaRPr lang="en-US" dirty="0"/>
          </a:p>
        </p:txBody>
      </p:sp>
      <p:pic>
        <p:nvPicPr>
          <p:cNvPr id="3" name="Рисунок 2">
            <a:extLst>
              <a:ext uri="{FF2B5EF4-FFF2-40B4-BE49-F238E27FC236}">
                <a16:creationId xmlns:a16="http://schemas.microsoft.com/office/drawing/2014/main" id="{4601E002-0524-4D96-BC97-A6BFF63DA71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689" t="24090" r="79423" b="24177"/>
          <a:stretch/>
        </p:blipFill>
        <p:spPr>
          <a:xfrm>
            <a:off x="11112148" y="2328177"/>
            <a:ext cx="1079852" cy="3797986"/>
          </a:xfrm>
          <a:prstGeom prst="rect">
            <a:avLst/>
          </a:prstGeom>
        </p:spPr>
      </p:pic>
    </p:spTree>
    <p:extLst>
      <p:ext uri="{BB962C8B-B14F-4D97-AF65-F5344CB8AC3E}">
        <p14:creationId xmlns:p14="http://schemas.microsoft.com/office/powerpoint/2010/main" val="203208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609600" y="1236510"/>
            <a:ext cx="10972800" cy="827311"/>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Объект 3">
            <a:extLst>
              <a:ext uri="{FF2B5EF4-FFF2-40B4-BE49-F238E27FC236}">
                <a16:creationId xmlns:a16="http://schemas.microsoft.com/office/drawing/2014/main" id="{4D5ECA55-9769-4968-A783-C9E70872DAEB}"/>
              </a:ext>
            </a:extLst>
          </p:cNvPr>
          <p:cNvSpPr>
            <a:spLocks noGrp="1"/>
          </p:cNvSpPr>
          <p:nvPr>
            <p:ph sz="quarter" idx="10"/>
          </p:nvPr>
        </p:nvSpPr>
        <p:spPr>
          <a:xfrm>
            <a:off x="609599" y="2346583"/>
            <a:ext cx="10972800" cy="3897137"/>
          </a:xfrm>
        </p:spPr>
        <p:txBody>
          <a:bodyPr/>
          <a:lstStyle>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2" name="Нижний колонтитул 1">
            <a:extLst>
              <a:ext uri="{FF2B5EF4-FFF2-40B4-BE49-F238E27FC236}">
                <a16:creationId xmlns:a16="http://schemas.microsoft.com/office/drawing/2014/main" id="{261B5029-6DCA-46C8-85EA-2A387651C4C7}"/>
              </a:ext>
            </a:extLst>
          </p:cNvPr>
          <p:cNvSpPr>
            <a:spLocks noGrp="1"/>
          </p:cNvSpPr>
          <p:nvPr>
            <p:ph type="ftr" sz="quarter" idx="11"/>
          </p:nvPr>
        </p:nvSpPr>
        <p:spPr/>
        <p:txBody>
          <a:bodyPr/>
          <a:lstStyle/>
          <a:p>
            <a:r>
              <a:rPr lang="ru-RU"/>
              <a:t>Название раздела</a:t>
            </a:r>
            <a:endParaRPr lang="ru-RU" dirty="0"/>
          </a:p>
        </p:txBody>
      </p:sp>
    </p:spTree>
    <p:extLst>
      <p:ext uri="{BB962C8B-B14F-4D97-AF65-F5344CB8AC3E}">
        <p14:creationId xmlns:p14="http://schemas.microsoft.com/office/powerpoint/2010/main" val="2502341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Два объекта">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609600" y="1236510"/>
            <a:ext cx="10972800" cy="827311"/>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7" name="Объект 6">
            <a:extLst>
              <a:ext uri="{FF2B5EF4-FFF2-40B4-BE49-F238E27FC236}">
                <a16:creationId xmlns:a16="http://schemas.microsoft.com/office/drawing/2014/main" id="{BDA6476B-5762-49D8-AB5F-107D3C25E7A6}"/>
              </a:ext>
            </a:extLst>
          </p:cNvPr>
          <p:cNvSpPr>
            <a:spLocks noGrp="1"/>
          </p:cNvSpPr>
          <p:nvPr>
            <p:ph sz="quarter" idx="11"/>
          </p:nvPr>
        </p:nvSpPr>
        <p:spPr>
          <a:xfrm>
            <a:off x="609599" y="2346583"/>
            <a:ext cx="5374357" cy="377958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9" name="Объект 6">
            <a:extLst>
              <a:ext uri="{FF2B5EF4-FFF2-40B4-BE49-F238E27FC236}">
                <a16:creationId xmlns:a16="http://schemas.microsoft.com/office/drawing/2014/main" id="{B693B51F-5ADA-47B3-92A7-688B695B071D}"/>
              </a:ext>
            </a:extLst>
          </p:cNvPr>
          <p:cNvSpPr>
            <a:spLocks noGrp="1"/>
          </p:cNvSpPr>
          <p:nvPr>
            <p:ph sz="quarter" idx="12"/>
          </p:nvPr>
        </p:nvSpPr>
        <p:spPr>
          <a:xfrm>
            <a:off x="6208046" y="2346583"/>
            <a:ext cx="5374357" cy="377958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Нижний колонтитул 2">
            <a:extLst>
              <a:ext uri="{FF2B5EF4-FFF2-40B4-BE49-F238E27FC236}">
                <a16:creationId xmlns:a16="http://schemas.microsoft.com/office/drawing/2014/main" id="{0F975E9B-033B-4283-9AA8-CE90532FBE7A}"/>
              </a:ext>
            </a:extLst>
          </p:cNvPr>
          <p:cNvSpPr>
            <a:spLocks noGrp="1"/>
          </p:cNvSpPr>
          <p:nvPr>
            <p:ph type="ftr" sz="quarter" idx="13"/>
          </p:nvPr>
        </p:nvSpPr>
        <p:spPr/>
        <p:txBody>
          <a:bodyPr/>
          <a:lstStyle/>
          <a:p>
            <a:r>
              <a:rPr lang="ru-RU"/>
              <a:t>Название раздела</a:t>
            </a:r>
            <a:endParaRPr lang="ru-RU" dirty="0"/>
          </a:p>
        </p:txBody>
      </p:sp>
    </p:spTree>
    <p:extLst>
      <p:ext uri="{BB962C8B-B14F-4D97-AF65-F5344CB8AC3E}">
        <p14:creationId xmlns:p14="http://schemas.microsoft.com/office/powerpoint/2010/main" val="17274168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4.png"/><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236510"/>
            <a:ext cx="10972800" cy="827311"/>
          </a:xfrm>
          <a:prstGeom prst="rect">
            <a:avLst/>
          </a:prstGeom>
          <a:noFill/>
        </p:spPr>
        <p:txBody>
          <a:bodyPr vert="horz" lIns="91440" tIns="45720" rIns="91440" bIns="45720" rtlCol="0" anchor="ctr">
            <a:normAutofit/>
          </a:bodyPr>
          <a:lstStyle/>
          <a:p>
            <a:r>
              <a:rPr lang="ru-RU" dirty="0"/>
              <a:t>Заголовок</a:t>
            </a:r>
            <a:endParaRPr lang="en-US" dirty="0"/>
          </a:p>
        </p:txBody>
      </p:sp>
      <p:sp>
        <p:nvSpPr>
          <p:cNvPr id="3" name="Text Placeholder 2"/>
          <p:cNvSpPr>
            <a:spLocks noGrp="1"/>
          </p:cNvSpPr>
          <p:nvPr>
            <p:ph type="body" idx="1"/>
          </p:nvPr>
        </p:nvSpPr>
        <p:spPr>
          <a:xfrm>
            <a:off x="609600" y="2259931"/>
            <a:ext cx="10972800" cy="3866233"/>
          </a:xfrm>
          <a:prstGeom prst="rect">
            <a:avLst/>
          </a:prstGeom>
          <a:noFill/>
          <a:ln>
            <a:noFill/>
          </a:ln>
        </p:spPr>
        <p:txBody>
          <a:bodyPr vert="horz" lIns="91440" tIns="45720" rIns="91440" bIns="45720" rtlCol="0">
            <a:normAutofit/>
          </a:bodyPr>
          <a:lstStyle/>
          <a:p>
            <a:pPr lvl="0"/>
            <a:r>
              <a:rPr lang="ru-RU" dirty="0"/>
              <a:t>Первый уровень</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Footer Placeholder 3"/>
          <p:cNvSpPr>
            <a:spLocks noGrp="1"/>
          </p:cNvSpPr>
          <p:nvPr>
            <p:ph type="ftr" sz="quarter" idx="3"/>
          </p:nvPr>
        </p:nvSpPr>
        <p:spPr>
          <a:xfrm>
            <a:off x="5374357" y="439284"/>
            <a:ext cx="6208043" cy="365125"/>
          </a:xfrm>
          <a:prstGeom prst="rect">
            <a:avLst/>
          </a:prstGeom>
          <a:noFill/>
        </p:spPr>
        <p:txBody>
          <a:bodyPr vert="horz" lIns="91440" tIns="45720" rIns="91440" bIns="45720" rtlCol="0" anchor="ctr"/>
          <a:lstStyle>
            <a:lvl1pPr algn="r">
              <a:defRPr lang="ru-RU" smtClean="0">
                <a:solidFill>
                  <a:schemeClr val="tx1"/>
                </a:solidFill>
              </a:defRPr>
            </a:lvl1pPr>
          </a:lstStyle>
          <a:p>
            <a:endParaRPr lang="ru-RU"/>
          </a:p>
        </p:txBody>
      </p:sp>
    </p:spTree>
    <p:extLst>
      <p:ext uri="{BB962C8B-B14F-4D97-AF65-F5344CB8AC3E}">
        <p14:creationId xmlns:p14="http://schemas.microsoft.com/office/powerpoint/2010/main" val="2250875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6" r:id="rId6"/>
  </p:sldLayoutIdLst>
  <p:txStyles>
    <p:titleStyle>
      <a:lvl1pPr algn="l" defTabSz="457200" rtl="0" eaLnBrk="1" latinLnBrk="0" hangingPunct="1">
        <a:spcBef>
          <a:spcPct val="0"/>
        </a:spcBef>
        <a:buNone/>
        <a:defRPr lang="en-US" sz="3600" b="1" i="0" kern="1200" baseline="0" dirty="0">
          <a:solidFill>
            <a:schemeClr val="tx1"/>
          </a:solidFill>
          <a:latin typeface="+mj-lt"/>
          <a:ea typeface="+mj-ea"/>
          <a:cs typeface="+mj-cs"/>
        </a:defRPr>
      </a:lvl1pPr>
    </p:titleStyle>
    <p:bodyStyle>
      <a:lvl1pPr marL="342900" indent="-342900" algn="l" defTabSz="457200" rtl="0" eaLnBrk="1" latinLnBrk="0" hangingPunct="1">
        <a:spcBef>
          <a:spcPct val="20000"/>
        </a:spcBef>
        <a:buSzPct val="100000"/>
        <a:buFont typeface="Wingdings" panose="05000000000000000000" pitchFamily="2" charset="2"/>
        <a:buChar char="§"/>
        <a:defRPr lang="ru-RU" sz="2400" kern="1200" dirty="0">
          <a:solidFill>
            <a:schemeClr val="tx1"/>
          </a:solidFill>
          <a:latin typeface="+mn-lt"/>
          <a:ea typeface="+mn-ea"/>
          <a:cs typeface="+mn-cs"/>
        </a:defRPr>
      </a:lvl1pPr>
      <a:lvl2pPr marL="742950" indent="-285750" algn="l" defTabSz="457200" rtl="0" eaLnBrk="1" latinLnBrk="0" hangingPunct="1">
        <a:spcBef>
          <a:spcPct val="20000"/>
        </a:spcBef>
        <a:buFont typeface="Wingdings" panose="05000000000000000000" pitchFamily="2" charset="2"/>
        <a:buChar char="§"/>
        <a:defRPr lang="ru-RU" sz="2000" kern="1200" dirty="0">
          <a:solidFill>
            <a:schemeClr val="tx1"/>
          </a:solidFill>
          <a:latin typeface="+mn-lt"/>
          <a:ea typeface="+mn-ea"/>
          <a:cs typeface="+mn-cs"/>
        </a:defRPr>
      </a:lvl2pPr>
      <a:lvl3pPr marL="1143000" indent="-228600" algn="l" defTabSz="457200" rtl="0" eaLnBrk="1" latinLnBrk="0" hangingPunct="1">
        <a:spcBef>
          <a:spcPct val="20000"/>
        </a:spcBef>
        <a:buFont typeface="Wingdings" panose="05000000000000000000" pitchFamily="2" charset="2"/>
        <a:buChar char="§"/>
        <a:defRPr lang="ru-RU" sz="1800" kern="1200" dirty="0">
          <a:solidFill>
            <a:schemeClr val="tx1"/>
          </a:solidFill>
          <a:latin typeface="+mn-lt"/>
          <a:ea typeface="+mn-ea"/>
          <a:cs typeface="+mn-cs"/>
        </a:defRPr>
      </a:lvl3pPr>
      <a:lvl4pPr marL="1600200" indent="-228600" algn="l" defTabSz="457200" rtl="0" eaLnBrk="1" latinLnBrk="0" hangingPunct="1">
        <a:spcBef>
          <a:spcPct val="20000"/>
        </a:spcBef>
        <a:buFont typeface="Wingdings" panose="05000000000000000000" pitchFamily="2" charset="2"/>
        <a:buChar char="§"/>
        <a:defRPr lang="ru-RU" sz="1600" kern="1200" dirty="0">
          <a:solidFill>
            <a:schemeClr val="tx1"/>
          </a:solidFill>
          <a:latin typeface="+mn-lt"/>
          <a:ea typeface="+mn-ea"/>
          <a:cs typeface="+mn-cs"/>
        </a:defRPr>
      </a:lvl4pPr>
      <a:lvl5pPr marL="2057400" indent="-228600" algn="l" defTabSz="457200" rtl="0" eaLnBrk="1" latinLnBrk="0" hangingPunct="1">
        <a:spcBef>
          <a:spcPct val="20000"/>
        </a:spcBef>
        <a:buFont typeface="Wingdings" panose="05000000000000000000" pitchFamily="2" charset="2"/>
        <a:buChar char="§"/>
        <a:defRPr lang="en-US" sz="14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bwMode="auto">
          <a:xfrm>
            <a:off x="0" y="0"/>
            <a:ext cx="12192000" cy="79139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err="1">
              <a:ln>
                <a:noFill/>
              </a:ln>
              <a:solidFill>
                <a:schemeClr val="bg1"/>
              </a:solidFill>
              <a:effectLst/>
              <a:latin typeface="Verdana" pitchFamily="34" charset="0"/>
            </a:endParaRPr>
          </a:p>
        </p:txBody>
      </p:sp>
      <p:sp>
        <p:nvSpPr>
          <p:cNvPr id="2" name="Title Placeholder 1"/>
          <p:cNvSpPr>
            <a:spLocks noGrp="1"/>
          </p:cNvSpPr>
          <p:nvPr>
            <p:ph type="title"/>
          </p:nvPr>
        </p:nvSpPr>
        <p:spPr>
          <a:xfrm>
            <a:off x="609600" y="1236510"/>
            <a:ext cx="10972800" cy="827311"/>
          </a:xfrm>
          <a:prstGeom prst="rect">
            <a:avLst/>
          </a:prstGeom>
          <a:noFill/>
        </p:spPr>
        <p:txBody>
          <a:bodyPr vert="horz" lIns="91440" tIns="45720" rIns="91440" bIns="45720" rtlCol="0" anchor="ctr">
            <a:normAutofit/>
          </a:bodyPr>
          <a:lstStyle/>
          <a:p>
            <a:r>
              <a:rPr lang="ru-RU" dirty="0"/>
              <a:t>Заголовок</a:t>
            </a:r>
            <a:endParaRPr lang="en-US" dirty="0"/>
          </a:p>
        </p:txBody>
      </p:sp>
      <p:sp>
        <p:nvSpPr>
          <p:cNvPr id="3" name="Text Placeholder 2"/>
          <p:cNvSpPr>
            <a:spLocks noGrp="1"/>
          </p:cNvSpPr>
          <p:nvPr>
            <p:ph type="body" idx="1"/>
          </p:nvPr>
        </p:nvSpPr>
        <p:spPr>
          <a:xfrm>
            <a:off x="609600" y="2259931"/>
            <a:ext cx="10972800" cy="3866233"/>
          </a:xfrm>
          <a:prstGeom prst="rect">
            <a:avLst/>
          </a:prstGeom>
        </p:spPr>
        <p:txBody>
          <a:bodyPr vert="horz" lIns="91440" tIns="45720" rIns="91440" bIns="45720" rtlCol="0">
            <a:normAutofit/>
          </a:bodyPr>
          <a:lstStyle/>
          <a:p>
            <a:pPr lvl="0"/>
            <a:r>
              <a:rPr lang="ru-RU" dirty="0"/>
              <a:t>Первый уровень</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10" name="Footer Placeholder 3">
            <a:extLst>
              <a:ext uri="{FF2B5EF4-FFF2-40B4-BE49-F238E27FC236}">
                <a16:creationId xmlns:a16="http://schemas.microsoft.com/office/drawing/2014/main" id="{C66355F7-4A85-495B-983E-B57FC436A0B2}"/>
              </a:ext>
            </a:extLst>
          </p:cNvPr>
          <p:cNvSpPr>
            <a:spLocks noGrp="1"/>
          </p:cNvSpPr>
          <p:nvPr>
            <p:ph type="ftr" sz="quarter" idx="3"/>
          </p:nvPr>
        </p:nvSpPr>
        <p:spPr>
          <a:xfrm>
            <a:off x="5983957" y="614279"/>
            <a:ext cx="6208043" cy="360000"/>
          </a:xfrm>
          <a:prstGeom prst="rect">
            <a:avLst/>
          </a:prstGeom>
          <a:solidFill>
            <a:schemeClr val="accent2"/>
          </a:solidFill>
        </p:spPr>
        <p:txBody>
          <a:bodyPr vert="horz" lIns="91440" tIns="45720" rIns="91440" bIns="45720" rtlCol="0" anchor="ctr"/>
          <a:lstStyle>
            <a:lvl1pPr algn="r">
              <a:defRPr lang="ru-RU" dirty="0" smtClean="0">
                <a:solidFill>
                  <a:schemeClr val="bg1"/>
                </a:solidFill>
              </a:defRPr>
            </a:lvl1pPr>
          </a:lstStyle>
          <a:p>
            <a:r>
              <a:rPr lang="ru-RU" dirty="0"/>
              <a:t>Название раздела</a:t>
            </a:r>
          </a:p>
        </p:txBody>
      </p:sp>
      <p:pic>
        <p:nvPicPr>
          <p:cNvPr id="7" name="Рисунок 6">
            <a:extLst>
              <a:ext uri="{FF2B5EF4-FFF2-40B4-BE49-F238E27FC236}">
                <a16:creationId xmlns:a16="http://schemas.microsoft.com/office/drawing/2014/main" id="{7FFF610D-5594-4493-A8EE-64BC7F00D009}"/>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72570"/>
            <a:ext cx="1999362" cy="936000"/>
          </a:xfrm>
          <a:prstGeom prst="rect">
            <a:avLst/>
          </a:prstGeom>
        </p:spPr>
      </p:pic>
    </p:spTree>
    <p:extLst>
      <p:ext uri="{BB962C8B-B14F-4D97-AF65-F5344CB8AC3E}">
        <p14:creationId xmlns:p14="http://schemas.microsoft.com/office/powerpoint/2010/main" val="106175468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Lst>
  <p:hf sldNum="0" hdr="0" dt="0"/>
  <p:txStyles>
    <p:titleStyle>
      <a:lvl1pPr algn="l" defTabSz="457200" rtl="0" eaLnBrk="1" latinLnBrk="0" hangingPunct="1">
        <a:spcBef>
          <a:spcPct val="0"/>
        </a:spcBef>
        <a:buNone/>
        <a:defRPr lang="en-US" sz="3200" b="1" i="0" kern="1200" baseline="0" dirty="0">
          <a:solidFill>
            <a:schemeClr val="tx1"/>
          </a:solidFill>
          <a:latin typeface="+mj-lt"/>
          <a:ea typeface="+mj-ea"/>
          <a:cs typeface="+mj-cs"/>
        </a:defRPr>
      </a:lvl1pPr>
    </p:titleStyle>
    <p:bodyStyle>
      <a:lvl1pPr marL="342900" indent="-342900" algn="l" defTabSz="457200" rtl="0" eaLnBrk="1" latinLnBrk="0" hangingPunct="1">
        <a:spcBef>
          <a:spcPct val="20000"/>
        </a:spcBef>
        <a:buSzPct val="100000"/>
        <a:buFont typeface="Wingdings" panose="05000000000000000000" pitchFamily="2" charset="2"/>
        <a:buChar char="§"/>
        <a:defRPr lang="ru-RU" sz="2400" kern="1200" dirty="0">
          <a:solidFill>
            <a:schemeClr val="tx1"/>
          </a:solidFill>
          <a:latin typeface="+mn-lt"/>
          <a:ea typeface="+mn-ea"/>
          <a:cs typeface="+mn-cs"/>
        </a:defRPr>
      </a:lvl1pPr>
      <a:lvl2pPr marL="742950" indent="-285750" algn="l" defTabSz="457200" rtl="0" eaLnBrk="1" latinLnBrk="0" hangingPunct="1">
        <a:spcBef>
          <a:spcPct val="20000"/>
        </a:spcBef>
        <a:buFont typeface="Wingdings" panose="05000000000000000000" pitchFamily="2" charset="2"/>
        <a:buChar char="§"/>
        <a:defRPr lang="ru-RU" sz="2000" kern="1200" dirty="0">
          <a:solidFill>
            <a:schemeClr val="tx1"/>
          </a:solidFill>
          <a:latin typeface="+mn-lt"/>
          <a:ea typeface="+mn-ea"/>
          <a:cs typeface="+mn-cs"/>
        </a:defRPr>
      </a:lvl2pPr>
      <a:lvl3pPr marL="1143000" indent="-228600" algn="l" defTabSz="457200" rtl="0" eaLnBrk="1" latinLnBrk="0" hangingPunct="1">
        <a:spcBef>
          <a:spcPct val="20000"/>
        </a:spcBef>
        <a:buFont typeface="Wingdings" panose="05000000000000000000" pitchFamily="2" charset="2"/>
        <a:buChar char="§"/>
        <a:defRPr lang="ru-RU" sz="1800" kern="1200" dirty="0">
          <a:solidFill>
            <a:schemeClr val="tx1"/>
          </a:solidFill>
          <a:latin typeface="+mn-lt"/>
          <a:ea typeface="+mn-ea"/>
          <a:cs typeface="+mn-cs"/>
        </a:defRPr>
      </a:lvl3pPr>
      <a:lvl4pPr marL="1600200" indent="-228600" algn="l" defTabSz="457200" rtl="0" eaLnBrk="1" latinLnBrk="0" hangingPunct="1">
        <a:spcBef>
          <a:spcPct val="20000"/>
        </a:spcBef>
        <a:buFont typeface="Wingdings" panose="05000000000000000000" pitchFamily="2" charset="2"/>
        <a:buChar char="§"/>
        <a:defRPr lang="ru-RU" sz="1600" kern="1200" dirty="0">
          <a:solidFill>
            <a:schemeClr val="tx1"/>
          </a:solidFill>
          <a:latin typeface="+mn-lt"/>
          <a:ea typeface="+mn-ea"/>
          <a:cs typeface="+mn-cs"/>
        </a:defRPr>
      </a:lvl4pPr>
      <a:lvl5pPr marL="2057400" indent="-228600" algn="l" defTabSz="457200" rtl="0" eaLnBrk="1" latinLnBrk="0" hangingPunct="1">
        <a:spcBef>
          <a:spcPct val="20000"/>
        </a:spcBef>
        <a:buFont typeface="Wingdings" panose="05000000000000000000" pitchFamily="2" charset="2"/>
        <a:buChar char="§"/>
        <a:defRPr lang="en-US" sz="14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https://docs.cntd.ru/document/429094209"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hyperlink" Target="http://www.iro86.ru/"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hyperlink" Target="mailto:att@iro86.ru"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5"/>
          <p:cNvSpPr txBox="1">
            <a:spLocks/>
          </p:cNvSpPr>
          <p:nvPr/>
        </p:nvSpPr>
        <p:spPr>
          <a:xfrm>
            <a:off x="606487" y="4768451"/>
            <a:ext cx="9046347" cy="806868"/>
          </a:xfrm>
          <a:prstGeom prst="rect">
            <a:avLst/>
          </a:prstGeom>
          <a:noFill/>
        </p:spPr>
        <p:txBody>
          <a:bodyPr vert="horz" lIns="91440" tIns="45720" rIns="91440" bIns="45720" rtlCol="0" anchor="b">
            <a:noAutofit/>
          </a:bodyPr>
          <a:lstStyle>
            <a:lvl1pPr algn="l" defTabSz="457200" rtl="0" eaLnBrk="1" latinLnBrk="0" hangingPunct="1">
              <a:spcBef>
                <a:spcPct val="0"/>
              </a:spcBef>
              <a:buNone/>
              <a:defRPr lang="en-US" sz="3600" b="1" i="0" kern="1200" baseline="0" dirty="0">
                <a:solidFill>
                  <a:schemeClr val="tx1"/>
                </a:solidFill>
                <a:latin typeface="+mj-lt"/>
                <a:ea typeface="+mj-ea"/>
                <a:cs typeface="+mj-cs"/>
              </a:defRPr>
            </a:lvl1pPr>
          </a:lstStyle>
          <a:p>
            <a:r>
              <a:rPr lang="ru-RU" sz="2400" dirty="0">
                <a:solidFill>
                  <a:schemeClr val="accent2">
                    <a:lumMod val="75000"/>
                  </a:schemeClr>
                </a:solidFill>
                <a:latin typeface="Arial Black" panose="020B0A04020102020204" pitchFamily="34" charset="0"/>
                <a:ea typeface="Segoe UI Black" panose="020B0A02040204020203" pitchFamily="34" charset="0"/>
                <a:cs typeface="Tahoma" panose="020B0604030504040204" pitchFamily="34" charset="0"/>
              </a:rPr>
              <a:t>Абрамов Эдуард Николаевич </a:t>
            </a:r>
          </a:p>
          <a:p>
            <a:r>
              <a:rPr lang="ru-RU" sz="1600" b="0" dirty="0">
                <a:solidFill>
                  <a:schemeClr val="accent2">
                    <a:lumMod val="75000"/>
                  </a:schemeClr>
                </a:solidFill>
                <a:latin typeface="Arial Black" panose="020B0A04020102020204" pitchFamily="34" charset="0"/>
                <a:ea typeface="Segoe UI Black" panose="020B0A02040204020203" pitchFamily="34" charset="0"/>
                <a:cs typeface="Tahoma" panose="020B0604030504040204" pitchFamily="34" charset="0"/>
              </a:rPr>
              <a:t>руководитель ФЭП на базе </a:t>
            </a:r>
          </a:p>
          <a:p>
            <a:r>
              <a:rPr lang="ru-RU" sz="1600" b="0" dirty="0">
                <a:solidFill>
                  <a:schemeClr val="accent2">
                    <a:lumMod val="75000"/>
                  </a:schemeClr>
                </a:solidFill>
                <a:latin typeface="Arial Black" panose="020B0A04020102020204" pitchFamily="34" charset="0"/>
                <a:ea typeface="Segoe UI Black" panose="020B0A02040204020203" pitchFamily="34" charset="0"/>
                <a:cs typeface="Tahoma" panose="020B0604030504040204" pitchFamily="34" charset="0"/>
              </a:rPr>
              <a:t>ФГБОУ ВО «Югорский государственный университет»</a:t>
            </a:r>
          </a:p>
        </p:txBody>
      </p:sp>
      <p:sp>
        <p:nvSpPr>
          <p:cNvPr id="5" name="Заголовок 5"/>
          <p:cNvSpPr txBox="1">
            <a:spLocks/>
          </p:cNvSpPr>
          <p:nvPr/>
        </p:nvSpPr>
        <p:spPr>
          <a:xfrm>
            <a:off x="671614" y="2566219"/>
            <a:ext cx="9345142" cy="1529367"/>
          </a:xfrm>
          <a:prstGeom prst="rect">
            <a:avLst/>
          </a:prstGeom>
          <a:noFill/>
        </p:spPr>
        <p:txBody>
          <a:bodyPr vert="horz" lIns="91440" tIns="45720" rIns="91440" bIns="45720" rtlCol="0" anchor="b">
            <a:noAutofit/>
          </a:bodyPr>
          <a:lstStyle>
            <a:lvl1pPr algn="l" defTabSz="457200" rtl="0" eaLnBrk="1" latinLnBrk="0" hangingPunct="1">
              <a:spcBef>
                <a:spcPct val="0"/>
              </a:spcBef>
              <a:buNone/>
              <a:defRPr lang="en-US" sz="3600" b="1" i="0" kern="1200" baseline="0" dirty="0">
                <a:solidFill>
                  <a:schemeClr val="tx1"/>
                </a:solidFill>
                <a:latin typeface="+mj-lt"/>
                <a:ea typeface="+mj-ea"/>
                <a:cs typeface="+mj-cs"/>
              </a:defRPr>
            </a:lvl1pPr>
          </a:lstStyle>
          <a:p>
            <a:pPr marL="457200" indent="-457200">
              <a:spcAft>
                <a:spcPts val="600"/>
              </a:spcAft>
              <a:buFont typeface="Wingdings" panose="05000000000000000000" pitchFamily="2" charset="2"/>
              <a:buChar char="v"/>
            </a:pPr>
            <a:r>
              <a:rPr lang="ru-RU" sz="2800" dirty="0">
                <a:solidFill>
                  <a:srgbClr val="7E0000"/>
                </a:solidFill>
                <a:latin typeface="Arial Black" panose="020B0A04020102020204" pitchFamily="34" charset="0"/>
                <a:ea typeface="Segoe UI Black" panose="020B0A02040204020203" pitchFamily="34" charset="0"/>
                <a:cs typeface="Tahoma" panose="020B0604030504040204" pitchFamily="34" charset="0"/>
              </a:rPr>
              <a:t>Организация приема и зачисления в спортивную школу</a:t>
            </a:r>
          </a:p>
          <a:p>
            <a:pPr marL="457200" indent="-457200">
              <a:spcAft>
                <a:spcPts val="600"/>
              </a:spcAft>
              <a:buFont typeface="Wingdings" panose="05000000000000000000" pitchFamily="2" charset="2"/>
              <a:buChar char="v"/>
            </a:pPr>
            <a:r>
              <a:rPr lang="ru-RU" sz="2800" dirty="0">
                <a:solidFill>
                  <a:srgbClr val="7E0000"/>
                </a:solidFill>
                <a:latin typeface="Arial Black" panose="020B0A04020102020204" pitchFamily="34" charset="0"/>
                <a:ea typeface="Segoe UI Black" panose="020B0A02040204020203" pitchFamily="34" charset="0"/>
                <a:cs typeface="Tahoma" panose="020B0604030504040204" pitchFamily="34" charset="0"/>
              </a:rPr>
              <a:t>Аттестация тренеров-преподавателей</a:t>
            </a:r>
            <a:endParaRPr lang="ru-RU" sz="2800" dirty="0">
              <a:solidFill>
                <a:srgbClr val="7E0000"/>
              </a:solidFill>
              <a:latin typeface="Arial Black" panose="020B0A04020102020204" pitchFamily="34" charset="0"/>
              <a:ea typeface="Verdana" panose="020B0604030504040204" pitchFamily="34" charset="0"/>
              <a:cs typeface="Arial" panose="020B0604020202020204" pitchFamily="34" charset="0"/>
            </a:endParaRPr>
          </a:p>
        </p:txBody>
      </p:sp>
      <p:sp>
        <p:nvSpPr>
          <p:cNvPr id="7" name="Заголовок 5"/>
          <p:cNvSpPr txBox="1">
            <a:spLocks/>
          </p:cNvSpPr>
          <p:nvPr/>
        </p:nvSpPr>
        <p:spPr>
          <a:xfrm>
            <a:off x="517998" y="5797829"/>
            <a:ext cx="9046346" cy="332927"/>
          </a:xfrm>
          <a:prstGeom prst="rect">
            <a:avLst/>
          </a:prstGeom>
          <a:noFill/>
        </p:spPr>
        <p:txBody>
          <a:bodyPr vert="horz" lIns="91440" tIns="45720" rIns="91440" bIns="45720" rtlCol="0" anchor="b">
            <a:noAutofit/>
          </a:bodyPr>
          <a:lstStyle>
            <a:lvl1pPr algn="l" defTabSz="457200" rtl="0" eaLnBrk="1" latinLnBrk="0" hangingPunct="1">
              <a:spcBef>
                <a:spcPct val="0"/>
              </a:spcBef>
              <a:buNone/>
              <a:defRPr lang="en-US" sz="3600" b="1" i="0" kern="1200" baseline="0" dirty="0">
                <a:solidFill>
                  <a:schemeClr val="tx1"/>
                </a:solidFill>
                <a:latin typeface="+mj-lt"/>
                <a:ea typeface="+mj-ea"/>
                <a:cs typeface="+mj-cs"/>
              </a:defRPr>
            </a:lvl1pPr>
          </a:lstStyle>
          <a:p>
            <a:r>
              <a:rPr lang="ru-RU" sz="1800" b="0" dirty="0">
                <a:solidFill>
                  <a:schemeClr val="accent6"/>
                </a:solidFill>
                <a:latin typeface="Arial" panose="020B0604020202020204" pitchFamily="34" charset="0"/>
                <a:ea typeface="Segoe UI Black" panose="020B0A02040204020203" pitchFamily="34" charset="0"/>
                <a:cs typeface="Arial" panose="020B0604020202020204" pitchFamily="34" charset="0"/>
              </a:rPr>
              <a:t>г. Ханты-Мансийск, 30 мая 2023 г.</a:t>
            </a:r>
          </a:p>
        </p:txBody>
      </p:sp>
      <p:sp>
        <p:nvSpPr>
          <p:cNvPr id="8" name="Заголовок 5"/>
          <p:cNvSpPr txBox="1">
            <a:spLocks/>
          </p:cNvSpPr>
          <p:nvPr/>
        </p:nvSpPr>
        <p:spPr>
          <a:xfrm>
            <a:off x="4917057" y="254359"/>
            <a:ext cx="6882534" cy="1171318"/>
          </a:xfrm>
          <a:prstGeom prst="rect">
            <a:avLst/>
          </a:prstGeom>
          <a:noFill/>
        </p:spPr>
        <p:txBody>
          <a:bodyPr vert="horz" lIns="91440" tIns="45720" rIns="91440" bIns="45720" rtlCol="0" anchor="b">
            <a:noAutofit/>
          </a:bodyPr>
          <a:lstStyle>
            <a:lvl1pPr algn="l" defTabSz="457200" rtl="0" eaLnBrk="1" latinLnBrk="0" hangingPunct="1">
              <a:spcBef>
                <a:spcPct val="0"/>
              </a:spcBef>
              <a:buNone/>
              <a:defRPr lang="en-US" sz="3600" b="1" i="0" kern="1200" baseline="0" dirty="0">
                <a:solidFill>
                  <a:schemeClr val="tx1"/>
                </a:solidFill>
                <a:latin typeface="+mj-lt"/>
                <a:ea typeface="+mj-ea"/>
                <a:cs typeface="+mj-cs"/>
              </a:defRPr>
            </a:lvl1pPr>
          </a:lstStyle>
          <a:p>
            <a:pPr algn="r"/>
            <a:r>
              <a:rPr lang="ru-RU" sz="1800" dirty="0">
                <a:latin typeface="Book Antiqua" panose="02040602050305030304" pitchFamily="18" charset="0"/>
                <a:ea typeface="Segoe UI Black" panose="020B0A02040204020203" pitchFamily="34" charset="0"/>
                <a:cs typeface="Tahoma" panose="020B0604030504040204" pitchFamily="34" charset="0"/>
              </a:rPr>
              <a:t>ЮГУ – межрегиональная платформа </a:t>
            </a:r>
          </a:p>
          <a:p>
            <a:pPr algn="r"/>
            <a:r>
              <a:rPr lang="ru-RU" sz="1800" dirty="0">
                <a:latin typeface="Book Antiqua" panose="02040602050305030304" pitchFamily="18" charset="0"/>
                <a:ea typeface="Segoe UI Black" panose="020B0A02040204020203" pitchFamily="34" charset="0"/>
                <a:cs typeface="Tahoma" panose="020B0604030504040204" pitchFamily="34" charset="0"/>
              </a:rPr>
              <a:t>для профессиональных коммуникаций </a:t>
            </a:r>
          </a:p>
          <a:p>
            <a:pPr algn="r"/>
            <a:r>
              <a:rPr lang="ru-RU" sz="1800" dirty="0">
                <a:latin typeface="Book Antiqua" panose="02040602050305030304" pitchFamily="18" charset="0"/>
                <a:ea typeface="Segoe UI Black" panose="020B0A02040204020203" pitchFamily="34" charset="0"/>
                <a:cs typeface="Tahoma" panose="020B0604030504040204" pitchFamily="34" charset="0"/>
              </a:rPr>
              <a:t>опытных практиков и ведущих экспертов </a:t>
            </a:r>
          </a:p>
          <a:p>
            <a:pPr algn="r"/>
            <a:r>
              <a:rPr lang="ru-RU" sz="1800" dirty="0">
                <a:latin typeface="Book Antiqua" panose="02040602050305030304" pitchFamily="18" charset="0"/>
                <a:ea typeface="Segoe UI Black" panose="020B0A02040204020203" pitchFamily="34" charset="0"/>
                <a:cs typeface="Tahoma" panose="020B0604030504040204" pitchFamily="34" charset="0"/>
              </a:rPr>
              <a:t>в области физической культуры и спорта</a:t>
            </a:r>
            <a:endParaRPr lang="ru-RU" sz="1800" b="0" dirty="0">
              <a:latin typeface="Book Antiqua" panose="02040602050305030304" pitchFamily="18" charset="0"/>
              <a:ea typeface="Segoe UI Black" panose="020B0A02040204020203" pitchFamily="34" charset="0"/>
              <a:cs typeface="Tahoma" panose="020B0604030504040204" pitchFamily="34" charset="0"/>
            </a:endParaRPr>
          </a:p>
        </p:txBody>
      </p:sp>
      <p:sp>
        <p:nvSpPr>
          <p:cNvPr id="2" name="Line 10">
            <a:extLst>
              <a:ext uri="{FF2B5EF4-FFF2-40B4-BE49-F238E27FC236}">
                <a16:creationId xmlns:a16="http://schemas.microsoft.com/office/drawing/2014/main" id="{04838CDB-3BC8-5483-1A10-DF7BD8E7322A}"/>
              </a:ext>
            </a:extLst>
          </p:cNvPr>
          <p:cNvSpPr>
            <a:spLocks noChangeShapeType="1"/>
          </p:cNvSpPr>
          <p:nvPr/>
        </p:nvSpPr>
        <p:spPr bwMode="auto">
          <a:xfrm flipH="1" flipV="1">
            <a:off x="331700" y="2566219"/>
            <a:ext cx="8214" cy="4291781"/>
          </a:xfrm>
          <a:prstGeom prst="line">
            <a:avLst/>
          </a:prstGeom>
          <a:noFill/>
          <a:ln w="190500" cmpd="thickThin">
            <a:solidFill>
              <a:schemeClr val="accent2"/>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4" name="Line 9">
            <a:extLst>
              <a:ext uri="{FF2B5EF4-FFF2-40B4-BE49-F238E27FC236}">
                <a16:creationId xmlns:a16="http://schemas.microsoft.com/office/drawing/2014/main" id="{BDA5BF3C-D98F-68FB-D586-B9B3243DD487}"/>
              </a:ext>
            </a:extLst>
          </p:cNvPr>
          <p:cNvSpPr>
            <a:spLocks noChangeShapeType="1"/>
          </p:cNvSpPr>
          <p:nvPr/>
        </p:nvSpPr>
        <p:spPr bwMode="auto">
          <a:xfrm flipV="1">
            <a:off x="0" y="6493599"/>
            <a:ext cx="7938565" cy="1558"/>
          </a:xfrm>
          <a:prstGeom prst="line">
            <a:avLst/>
          </a:prstGeom>
          <a:noFill/>
          <a:ln w="190500" cmpd="thickThin">
            <a:solidFill>
              <a:schemeClr val="accent2"/>
            </a:solidFill>
            <a:round/>
            <a:headEnd/>
            <a:tailEnd/>
          </a:ln>
          <a:extLst>
            <a:ext uri="{909E8E84-426E-40DD-AFC4-6F175D3DCCD1}">
              <a14:hiddenFill xmlns:a14="http://schemas.microsoft.com/office/drawing/2010/main">
                <a:noFill/>
              </a14:hiddenFill>
            </a:ext>
          </a:extLst>
        </p:spPr>
        <p:txBody>
          <a:bodyPr/>
          <a:lstStyle/>
          <a:p>
            <a:endParaRPr lang="ru-RU"/>
          </a:p>
        </p:txBody>
      </p:sp>
      <p:pic>
        <p:nvPicPr>
          <p:cNvPr id="9" name="Рисунок 8"/>
          <p:cNvPicPr>
            <a:picLocks noChangeAspect="1"/>
          </p:cNvPicPr>
          <p:nvPr/>
        </p:nvPicPr>
        <p:blipFill rotWithShape="1">
          <a:blip r:embed="rId2"/>
          <a:srcRect l="29798" t="31509" r="47587" b="32456"/>
          <a:stretch/>
        </p:blipFill>
        <p:spPr>
          <a:xfrm>
            <a:off x="2596345" y="206048"/>
            <a:ext cx="1042730" cy="1038457"/>
          </a:xfrm>
          <a:prstGeom prst="flowChartConnector">
            <a:avLst/>
          </a:prstGeom>
        </p:spPr>
      </p:pic>
    </p:spTree>
    <p:extLst>
      <p:ext uri="{BB962C8B-B14F-4D97-AF65-F5344CB8AC3E}">
        <p14:creationId xmlns:p14="http://schemas.microsoft.com/office/powerpoint/2010/main" val="2194607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501444" y="1799303"/>
            <a:ext cx="10323871" cy="4532671"/>
          </a:xfrm>
        </p:spPr>
        <p:txBody>
          <a:bodyPr>
            <a:normAutofit/>
          </a:bodyPr>
          <a:lstStyle/>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Количество поступающих на бюджетной основе для обучения по дополнительным образовательным программам спортивной подготовки определяется учредителем СШ в соответствии с государственным (муниципальным) заданием.</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Организация вправе осуществлять прием поступающих сверх установленного государственного (муниципального) задания на обучение на платной основе по договорам об образовании по дополнительным образовательным программам спортивной подготовки.</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Приемная комиссия СШ обеспечивает функционирование специальных телефонных линий, а также раздела сайта СШ для оперативных ответов на обращения, связанные с приемом поступающих.</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Организация приема и зачисления поступающих, а также их индивидуальный отбор осуществляются приемной комиссией СШ.</a:t>
            </a:r>
          </a:p>
          <a:p>
            <a:pPr algn="just">
              <a:spcBef>
                <a:spcPts val="0"/>
              </a:spcBef>
              <a:spcAft>
                <a:spcPts val="600"/>
              </a:spcAft>
              <a:buFont typeface="Wingdings" panose="05000000000000000000" pitchFamily="2" charset="2"/>
              <a:buChar char="v"/>
            </a:pP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СШ самостоятельно устанавливает сроки приема документов в соответствующем году, но не позднее чем за месяц до проведения индивидуального отбора поступающих.</a:t>
            </a:r>
          </a:p>
        </p:txBody>
      </p:sp>
      <p:sp>
        <p:nvSpPr>
          <p:cNvPr id="6" name="Нижний колонтитул 4"/>
          <p:cNvSpPr txBox="1">
            <a:spLocks/>
          </p:cNvSpPr>
          <p:nvPr/>
        </p:nvSpPr>
        <p:spPr>
          <a:xfrm>
            <a:off x="232299" y="420541"/>
            <a:ext cx="11727402" cy="1172284"/>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Порядок приема на обучение по дополнительным образовательным программам спортивной подготовки</a:t>
            </a:r>
          </a:p>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(приказ Минспорта России от 27 января 2023 г. № 57)</a:t>
            </a:r>
          </a:p>
        </p:txBody>
      </p:sp>
    </p:spTree>
    <p:extLst>
      <p:ext uri="{BB962C8B-B14F-4D97-AF65-F5344CB8AC3E}">
        <p14:creationId xmlns:p14="http://schemas.microsoft.com/office/powerpoint/2010/main" val="798675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511276" y="1455174"/>
            <a:ext cx="10323871" cy="5073445"/>
          </a:xfrm>
        </p:spPr>
        <p:txBody>
          <a:bodyPr>
            <a:normAutofit lnSpcReduction="10000"/>
          </a:bodyPr>
          <a:lstStyle/>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Прием в СШ на обучение по дополнительным образовательным программам спортивной подготовки осуществляется по письменному заявлению поступающих, достигших возраста 14 лет, или родителей (законных представителей) несовершеннолетних поступающих.</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Заявления могут быть поданы одновременно в несколько СШ.</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В заявлении указываются следующие сведения:</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наименование дополнительной образовательной программы спортивной подготовки, на которую планируется поступление;</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фамилия, имя и отчество (при наличии) поступающего;</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дата и место рождения поступающего;</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фамилия, имя и отчество (при наличии) родителей (законных представителей) несовершеннолетнего поступающего;</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номера телефонов поступающего или родителей (законных представителей) несовершеннолетнего поступающего (при наличии);</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адрес места жительства, места пребывания или места фактического проживания;</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согласие поступающего или его родителей (законных представителей) на обработку персональных данных.</a:t>
            </a:r>
          </a:p>
        </p:txBody>
      </p:sp>
      <p:sp>
        <p:nvSpPr>
          <p:cNvPr id="6" name="Нижний колонтитул 4"/>
          <p:cNvSpPr txBox="1">
            <a:spLocks/>
          </p:cNvSpPr>
          <p:nvPr/>
        </p:nvSpPr>
        <p:spPr>
          <a:xfrm>
            <a:off x="232299" y="214064"/>
            <a:ext cx="11727402" cy="1172284"/>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Порядок приема на обучение по дополнительным образовательным программам спортивной подготовки</a:t>
            </a:r>
          </a:p>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(приказ Минспорта России от 27 января 2023 г. № 57)</a:t>
            </a:r>
          </a:p>
        </p:txBody>
      </p:sp>
    </p:spTree>
    <p:extLst>
      <p:ext uri="{BB962C8B-B14F-4D97-AF65-F5344CB8AC3E}">
        <p14:creationId xmlns:p14="http://schemas.microsoft.com/office/powerpoint/2010/main" val="3907430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511276" y="1789471"/>
            <a:ext cx="10323871" cy="4591665"/>
          </a:xfrm>
        </p:spPr>
        <p:txBody>
          <a:bodyPr>
            <a:normAutofit/>
          </a:bodyPr>
          <a:lstStyle/>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В заявлении фиксируется </a:t>
            </a:r>
            <a:r>
              <a:rPr lang="ru-RU" sz="1800" b="1" dirty="0">
                <a:latin typeface="Arial" panose="020B0604020202020204" pitchFamily="34" charset="0"/>
                <a:ea typeface="Tahoma" panose="020B0604030504040204" pitchFamily="34" charset="0"/>
                <a:cs typeface="Arial" panose="020B0604020202020204" pitchFamily="34" charset="0"/>
              </a:rPr>
              <a:t>факт ознакомления </a:t>
            </a:r>
            <a:r>
              <a:rPr lang="ru-RU" sz="1800" dirty="0">
                <a:latin typeface="Arial" panose="020B0604020202020204" pitchFamily="34" charset="0"/>
                <a:ea typeface="Tahoma" panose="020B0604030504040204" pitchFamily="34" charset="0"/>
                <a:cs typeface="Arial" panose="020B0604020202020204" pitchFamily="34" charset="0"/>
              </a:rPr>
              <a:t>поступающего или родителей (законных представителей) несовершеннолетнего поступающего с уставом СШ, со сведениями о дате предоставления и регистрационном номере лицензии на осуществление образовательной деятельности, с образовательными программами и другими документами, а также </a:t>
            </a:r>
            <a:r>
              <a:rPr lang="ru-RU" sz="1800" b="1" dirty="0">
                <a:latin typeface="Arial" panose="020B0604020202020204" pitchFamily="34" charset="0"/>
                <a:ea typeface="Tahoma" panose="020B0604030504040204" pitchFamily="34" charset="0"/>
                <a:cs typeface="Arial" panose="020B0604020202020204" pitchFamily="34" charset="0"/>
              </a:rPr>
              <a:t>согласие на проведение процедуры индивидуального отбора поступающего</a:t>
            </a:r>
            <a:r>
              <a:rPr lang="ru-RU" sz="1800" dirty="0">
                <a:latin typeface="Arial" panose="020B0604020202020204" pitchFamily="34" charset="0"/>
                <a:ea typeface="Tahoma" panose="020B0604030504040204" pitchFamily="34" charset="0"/>
                <a:cs typeface="Arial" panose="020B0604020202020204" pitchFamily="34" charset="0"/>
              </a:rPr>
              <a:t>.</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При подаче заявления представляются следующие документы:</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а) копия документа, удостоверяющего личность поступающего, или копия свидетельства о рождении;</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б) копия документа, удостоверяющего личность родителя (законного представителя) несовершеннолетнего поступающего, и (или) документа, подтверждающего родство, установление опеки или попечительства;</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в) медицинское заключение о допуске к прохождению спортивной подготовки;</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г) фотографии поступающего (в количестве и формате, установленном СШ).</a:t>
            </a:r>
          </a:p>
        </p:txBody>
      </p:sp>
      <p:sp>
        <p:nvSpPr>
          <p:cNvPr id="6" name="Нижний колонтитул 4"/>
          <p:cNvSpPr txBox="1">
            <a:spLocks/>
          </p:cNvSpPr>
          <p:nvPr/>
        </p:nvSpPr>
        <p:spPr>
          <a:xfrm>
            <a:off x="232299" y="400877"/>
            <a:ext cx="11727402" cy="1172284"/>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Порядок приема на обучение по дополнительным образовательным программам спортивной подготовки</a:t>
            </a:r>
          </a:p>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(приказ Минспорта России от 27 января 2023 г. № 57)</a:t>
            </a:r>
          </a:p>
        </p:txBody>
      </p:sp>
    </p:spTree>
    <p:extLst>
      <p:ext uri="{BB962C8B-B14F-4D97-AF65-F5344CB8AC3E}">
        <p14:creationId xmlns:p14="http://schemas.microsoft.com/office/powerpoint/2010/main" val="1037810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511276" y="1455174"/>
            <a:ext cx="10323871" cy="5073445"/>
          </a:xfrm>
        </p:spPr>
        <p:txBody>
          <a:bodyPr>
            <a:normAutofit/>
          </a:bodyPr>
          <a:lstStyle/>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Заявление и документы подаются одним из следующих способов:</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а) лично в СШ;</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б) через операторов почтовой связи общего пользования заказным письмом с уведомлением о вручении;</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в) в электронной форме (документ на бумажном носителе, преобразованный в электронную форму путем сканирования или фотографирования с обеспечением машиночитаемого распознавания его реквизитов) посредством электронной почты СШ или электронной информационной системы СШ, в том числе с использованием функционала сайта СШ, или иным способом с использованием сети "Интернет".</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СШ осуществляет проверку достоверности сведений, указанных в заявлении, и соответствия действительности поданных электронных образов документов. При проведении указанной проверки СШ вправе обращаться к соответствующим государственным информационным системам, в государственные (муниципальные) органы и организации.</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СШ осуществляет обработку полученных в связи с приемом на обучение по дополнительным образовательным программам спортивной подготовки персональных данных поступающих в соответствии с требованиями законодательства РФ в области персональных данных.</a:t>
            </a:r>
          </a:p>
        </p:txBody>
      </p:sp>
      <p:sp>
        <p:nvSpPr>
          <p:cNvPr id="6" name="Нижний колонтитул 4"/>
          <p:cNvSpPr txBox="1">
            <a:spLocks/>
          </p:cNvSpPr>
          <p:nvPr/>
        </p:nvSpPr>
        <p:spPr>
          <a:xfrm>
            <a:off x="232299" y="214064"/>
            <a:ext cx="11727402" cy="1172284"/>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Порядок приема на обучение по дополнительным образовательным программам спортивной подготовки</a:t>
            </a:r>
          </a:p>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(приказ Минспорта России от 27 января 2023 г. № 57)</a:t>
            </a:r>
          </a:p>
        </p:txBody>
      </p:sp>
    </p:spTree>
    <p:extLst>
      <p:ext uri="{BB962C8B-B14F-4D97-AF65-F5344CB8AC3E}">
        <p14:creationId xmlns:p14="http://schemas.microsoft.com/office/powerpoint/2010/main" val="226416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442450" y="1963781"/>
            <a:ext cx="10323871" cy="4414684"/>
          </a:xfrm>
        </p:spPr>
        <p:txBody>
          <a:bodyPr>
            <a:normAutofit/>
          </a:bodyPr>
          <a:lstStyle/>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На каждого поступающего заводится личное дело, в котором хранятся все сданные документы и материалы результатов индивидуального отбора.</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Личные дела поступающих хранятся в СШ не менее трех месяцев с начала объявления приема в СШ.</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Индивидуальный отбор поступающих в СШ проводит приемная комиссия.</a:t>
            </a:r>
          </a:p>
          <a:p>
            <a:pPr algn="just">
              <a:spcBef>
                <a:spcPts val="0"/>
              </a:spcBef>
              <a:spcAft>
                <a:spcPts val="600"/>
              </a:spcAft>
              <a:buFont typeface="Wingdings" panose="05000000000000000000" pitchFamily="2" charset="2"/>
              <a:buChar char="v"/>
            </a:pP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СШ самостоятельно устанавливает сроки проведения индивидуального отбора поступающих в соответствующем году.</a:t>
            </a:r>
          </a:p>
          <a:p>
            <a:pPr algn="just">
              <a:spcBef>
                <a:spcPts val="0"/>
              </a:spcBef>
              <a:spcAft>
                <a:spcPts val="600"/>
              </a:spcAft>
              <a:buFont typeface="Wingdings" panose="05000000000000000000" pitchFamily="2" charset="2"/>
              <a:buChar char="v"/>
            </a:pP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Индивидуальный отбор поступающих проводится в формах, предусмотренных СШ</a:t>
            </a:r>
            <a:r>
              <a:rPr lang="ru-RU" sz="1800" dirty="0">
                <a:latin typeface="Arial" panose="020B0604020202020204" pitchFamily="34" charset="0"/>
                <a:ea typeface="Tahoma" panose="020B0604030504040204" pitchFamily="34" charset="0"/>
                <a:cs typeface="Arial" panose="020B0604020202020204" pitchFamily="34" charset="0"/>
              </a:rPr>
              <a:t>, с целью зачисления лиц, обладающих физическими, психологическими способностями и (или) двигательными умениями, необходимыми для освоения соответствующей дополнительной образовательной программы спортивной подготовки.</a:t>
            </a:r>
          </a:p>
          <a:p>
            <a:pPr algn="just">
              <a:spcBef>
                <a:spcPts val="0"/>
              </a:spcBef>
              <a:spcAft>
                <a:spcPts val="600"/>
              </a:spcAft>
              <a:buFont typeface="Wingdings" panose="05000000000000000000" pitchFamily="2" charset="2"/>
              <a:buChar char="v"/>
            </a:pP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Во время проведения индивидуального отбора присутствие сопровождающих лиц поступающих допускается только с письменного разрешения руководителя СШ.</a:t>
            </a:r>
          </a:p>
        </p:txBody>
      </p:sp>
      <p:sp>
        <p:nvSpPr>
          <p:cNvPr id="6" name="Нижний колонтитул 4"/>
          <p:cNvSpPr txBox="1">
            <a:spLocks/>
          </p:cNvSpPr>
          <p:nvPr/>
        </p:nvSpPr>
        <p:spPr>
          <a:xfrm>
            <a:off x="143809" y="607355"/>
            <a:ext cx="11727402" cy="1172284"/>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Порядок приема на обучение по дополнительным образовательным программам спортивной подготовки</a:t>
            </a:r>
          </a:p>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(приказ Минспорта России от 27 января 2023 г. № 57)</a:t>
            </a:r>
          </a:p>
        </p:txBody>
      </p:sp>
    </p:spTree>
    <p:extLst>
      <p:ext uri="{BB962C8B-B14F-4D97-AF65-F5344CB8AC3E}">
        <p14:creationId xmlns:p14="http://schemas.microsoft.com/office/powerpoint/2010/main" val="1099738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471947" y="1809136"/>
            <a:ext cx="10323871" cy="4414684"/>
          </a:xfrm>
        </p:spPr>
        <p:txBody>
          <a:bodyPr>
            <a:normAutofit/>
          </a:bodyPr>
          <a:lstStyle/>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Результаты индивидуального отбора объявляются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не позднее чем через три рабочих </a:t>
            </a:r>
            <a:r>
              <a:rPr lang="ru-RU" sz="1800" dirty="0">
                <a:latin typeface="Arial" panose="020B0604020202020204" pitchFamily="34" charset="0"/>
                <a:ea typeface="Tahoma" panose="020B0604030504040204" pitchFamily="34" charset="0"/>
                <a:cs typeface="Arial" panose="020B0604020202020204" pitchFamily="34" charset="0"/>
              </a:rPr>
              <a:t>дня после его проведения.</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Объявление указанных результатов осуществляется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путем размещения пофамильного списка-рейтинга</a:t>
            </a:r>
            <a:r>
              <a:rPr lang="ru-RU" sz="1800" dirty="0">
                <a:latin typeface="Arial" panose="020B0604020202020204" pitchFamily="34" charset="0"/>
                <a:ea typeface="Tahoma" panose="020B0604030504040204" pitchFamily="34" charset="0"/>
                <a:cs typeface="Arial" panose="020B0604020202020204" pitchFamily="34" charset="0"/>
              </a:rPr>
              <a:t>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с указанием системы оценок, применяемой в СШ, и самих оценок </a:t>
            </a:r>
            <a:r>
              <a:rPr lang="ru-RU" sz="1800" dirty="0">
                <a:latin typeface="Arial" panose="020B0604020202020204" pitchFamily="34" charset="0"/>
                <a:ea typeface="Tahoma" panose="020B0604030504040204" pitchFamily="34" charset="0"/>
                <a:cs typeface="Arial" panose="020B0604020202020204" pitchFamily="34" charset="0"/>
              </a:rPr>
              <a:t>(отметок, баллов, показателей в единицах измерения), полученных каждым поступающим по итогам индивидуального отбора.</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Данные результаты размещаются на информационном стенде и на сайте СШ с учетом соблюдения законодательства РФ в области персональных данных.</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Организацией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предусматривается </a:t>
            </a:r>
            <a:r>
              <a:rPr lang="ru-RU" sz="1800" dirty="0">
                <a:latin typeface="Arial" panose="020B0604020202020204" pitchFamily="34" charset="0"/>
                <a:ea typeface="Tahoma" panose="020B0604030504040204" pitchFamily="34" charset="0"/>
                <a:cs typeface="Arial" panose="020B0604020202020204" pitchFamily="34" charset="0"/>
              </a:rPr>
              <a:t>проведение дополнительного отбора для лиц, не участвовавших в первоначальном индивидуальном отборе в установленные СШ сроки по уважительной причине (болезнь или иные обстоятельства, подтвержденные документально),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в пределах общего срока </a:t>
            </a:r>
            <a:r>
              <a:rPr lang="ru-RU" sz="1800" dirty="0">
                <a:latin typeface="Arial" panose="020B0604020202020204" pitchFamily="34" charset="0"/>
                <a:ea typeface="Tahoma" panose="020B0604030504040204" pitchFamily="34" charset="0"/>
                <a:cs typeface="Arial" panose="020B0604020202020204" pitchFamily="34" charset="0"/>
              </a:rPr>
              <a:t>проведения индивидуального отбора поступающих.</a:t>
            </a:r>
          </a:p>
        </p:txBody>
      </p:sp>
      <p:sp>
        <p:nvSpPr>
          <p:cNvPr id="6" name="Нижний колонтитул 4"/>
          <p:cNvSpPr txBox="1">
            <a:spLocks/>
          </p:cNvSpPr>
          <p:nvPr/>
        </p:nvSpPr>
        <p:spPr>
          <a:xfrm>
            <a:off x="232299" y="420542"/>
            <a:ext cx="11727402" cy="1172284"/>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Порядок приема на обучение по дополнительным образовательным программам спортивной подготовки</a:t>
            </a:r>
          </a:p>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(приказ Минспорта России от 27 января 2023 г. № 57)</a:t>
            </a:r>
          </a:p>
        </p:txBody>
      </p:sp>
    </p:spTree>
    <p:extLst>
      <p:ext uri="{BB962C8B-B14F-4D97-AF65-F5344CB8AC3E}">
        <p14:creationId xmlns:p14="http://schemas.microsoft.com/office/powerpoint/2010/main" val="2816529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491611" y="1710813"/>
            <a:ext cx="10323871" cy="4630994"/>
          </a:xfrm>
        </p:spPr>
        <p:txBody>
          <a:bodyPr>
            <a:normAutofit fontScale="92500" lnSpcReduction="10000"/>
          </a:bodyPr>
          <a:lstStyle/>
          <a:p>
            <a:pPr algn="just">
              <a:lnSpc>
                <a:spcPct val="110000"/>
              </a:lnSpc>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Поступающие, а также родители (законные представители) несовершеннолетних поступающих вправе подать апелляцию по процедуре и (или) результатам проведения индивидуального отбора в апелляционную комиссию не позднее следующего рабочего дня после объявления результатов индивидуального отбора.</a:t>
            </a:r>
          </a:p>
          <a:p>
            <a:pPr algn="just">
              <a:lnSpc>
                <a:spcPct val="110000"/>
              </a:lnSpc>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Апелляция рассматривается не позднее одного рабочего дня со дня ее подачи на заседании апелляционной комиссии, на которое приглашаются поступающие или родители (законные представители) несовершеннолетних поступающих, подавшие апелляцию.</a:t>
            </a:r>
          </a:p>
          <a:p>
            <a:pPr algn="just">
              <a:lnSpc>
                <a:spcPct val="110000"/>
              </a:lnSpc>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Для рассмотрения апелляции секретарь приемной комиссии направляет в апелляционную комиссию протокол заседания приемной комиссии, результаты индивидуального отбора.</a:t>
            </a:r>
          </a:p>
          <a:p>
            <a:pPr algn="just">
              <a:lnSpc>
                <a:spcPct val="110000"/>
              </a:lnSpc>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Апелляционная комиссия принимает решение о целесообразности или нецелесообразности повторного проведения индивидуального отбора для поступающего, в отношении которого была подана апелляция.</a:t>
            </a:r>
          </a:p>
          <a:p>
            <a:pPr algn="just">
              <a:lnSpc>
                <a:spcPct val="110000"/>
              </a:lnSpc>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Решение принимается большинством голосов членов апелляционной комиссии, участвующих в заседании, при обязательном присутствии председателя апелляционной комиссии. При равном числе голосов председатель апелляционной комиссии обладает правом решающего голоса.</a:t>
            </a:r>
          </a:p>
        </p:txBody>
      </p:sp>
      <p:sp>
        <p:nvSpPr>
          <p:cNvPr id="6" name="Нижний колонтитул 4"/>
          <p:cNvSpPr txBox="1">
            <a:spLocks/>
          </p:cNvSpPr>
          <p:nvPr/>
        </p:nvSpPr>
        <p:spPr>
          <a:xfrm>
            <a:off x="232299" y="420542"/>
            <a:ext cx="11727402" cy="1172284"/>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Порядок приема на обучение по дополнительным образовательным программам спортивной подготовки</a:t>
            </a:r>
          </a:p>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(приказ Минспорта России от 27 января 2023 г. № 57)</a:t>
            </a:r>
          </a:p>
        </p:txBody>
      </p:sp>
    </p:spTree>
    <p:extLst>
      <p:ext uri="{BB962C8B-B14F-4D97-AF65-F5344CB8AC3E}">
        <p14:creationId xmlns:p14="http://schemas.microsoft.com/office/powerpoint/2010/main" val="423424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232299" y="1396181"/>
            <a:ext cx="10691340" cy="5237922"/>
          </a:xfrm>
        </p:spPr>
        <p:txBody>
          <a:bodyPr>
            <a:normAutofit fontScale="92500" lnSpcReduction="20000"/>
          </a:bodyPr>
          <a:lstStyle/>
          <a:p>
            <a:pPr algn="just">
              <a:lnSpc>
                <a:spcPct val="110000"/>
              </a:lnSpc>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Индивидуальный отбор поступающего проводится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повторно в</a:t>
            </a:r>
            <a:r>
              <a:rPr lang="ru-RU" sz="1800" dirty="0">
                <a:latin typeface="Arial" panose="020B0604020202020204" pitchFamily="34" charset="0"/>
                <a:ea typeface="Tahoma" panose="020B0604030504040204" pitchFamily="34" charset="0"/>
                <a:cs typeface="Arial" panose="020B0604020202020204" pitchFamily="34" charset="0"/>
              </a:rPr>
              <a:t> случае невозможности определения достоверности результатов индивидуального отбора поступающего без его повторного проведения, а также в случае выявления технических неисправностей оборудования или спортивного инвентаря, использовавшегося при проведении индивидуального отбора поступающего.</a:t>
            </a:r>
          </a:p>
          <a:p>
            <a:pPr algn="just">
              <a:lnSpc>
                <a:spcPct val="110000"/>
              </a:lnSpc>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Решение апелляционной комиссии оформляется протоколом, подписывается председателем апелляционной комиссии и доводится до сведения поступающего или родителей (законных представителей) несовершеннолетнего поступающего, подавших апелляцию, под подпись в течение одного рабочего дня со дня принятия решения, после чего передается в приемную комиссию.</a:t>
            </a:r>
          </a:p>
          <a:p>
            <a:pPr algn="just">
              <a:lnSpc>
                <a:spcPct val="110000"/>
              </a:lnSpc>
              <a:spcBef>
                <a:spcPts val="0"/>
              </a:spcBef>
              <a:spcAft>
                <a:spcPts val="600"/>
              </a:spcAft>
              <a:buFont typeface="Wingdings" panose="05000000000000000000" pitchFamily="2" charset="2"/>
              <a:buChar char="v"/>
            </a:pP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Повторное проведение индивидуального отбора поступающих проводится в течение трех рабочих дней </a:t>
            </a:r>
            <a:r>
              <a:rPr lang="ru-RU" sz="1800" dirty="0">
                <a:latin typeface="Arial" panose="020B0604020202020204" pitchFamily="34" charset="0"/>
                <a:ea typeface="Tahoma" panose="020B0604030504040204" pitchFamily="34" charset="0"/>
                <a:cs typeface="Arial" panose="020B0604020202020204" pitchFamily="34" charset="0"/>
              </a:rPr>
              <a:t>со дня принятия решения о целесообразности такого отбора в присутствии не менее двух членов апелляционной комиссии.</a:t>
            </a:r>
          </a:p>
          <a:p>
            <a:pPr algn="just">
              <a:lnSpc>
                <a:spcPct val="110000"/>
              </a:lnSpc>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Подача апелляции по процедуре и (или) результатам проведения повторного индивидуального отбора поступающих не допускается.</a:t>
            </a:r>
          </a:p>
          <a:p>
            <a:pPr algn="just">
              <a:lnSpc>
                <a:spcPct val="110000"/>
              </a:lnSpc>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Зачисление поступающих в СШ на обучение по ДОПСП подготовки оформляется актом СШ на основании решения приемной комиссии или апелляционной комиссии в сроки, установленные СШ.</a:t>
            </a:r>
          </a:p>
          <a:p>
            <a:pPr algn="just">
              <a:lnSpc>
                <a:spcPct val="110000"/>
              </a:lnSpc>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При наличии мест, оставшихся вакантными после зачисления по результатам индивидуального отбора поступающих, СШ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вправе проводить дополнительный прием поступающих в установленные ею сроки.</a:t>
            </a:r>
          </a:p>
        </p:txBody>
      </p:sp>
      <p:sp>
        <p:nvSpPr>
          <p:cNvPr id="6" name="Нижний колонтитул 4"/>
          <p:cNvSpPr txBox="1">
            <a:spLocks/>
          </p:cNvSpPr>
          <p:nvPr/>
        </p:nvSpPr>
        <p:spPr>
          <a:xfrm>
            <a:off x="232299" y="223897"/>
            <a:ext cx="11727402" cy="1172284"/>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Порядок приема на обучение по дополнительным образовательным программам спортивной подготовки</a:t>
            </a:r>
          </a:p>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(приказ Минспорта России от 27 января 2023 г. № 57)</a:t>
            </a:r>
          </a:p>
        </p:txBody>
      </p:sp>
    </p:spTree>
    <p:extLst>
      <p:ext uri="{BB962C8B-B14F-4D97-AF65-F5344CB8AC3E}">
        <p14:creationId xmlns:p14="http://schemas.microsoft.com/office/powerpoint/2010/main" val="3445673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5"/>
          <p:cNvSpPr txBox="1">
            <a:spLocks/>
          </p:cNvSpPr>
          <p:nvPr/>
        </p:nvSpPr>
        <p:spPr>
          <a:xfrm>
            <a:off x="606487" y="4768451"/>
            <a:ext cx="9046347" cy="806868"/>
          </a:xfrm>
          <a:prstGeom prst="rect">
            <a:avLst/>
          </a:prstGeom>
          <a:noFill/>
        </p:spPr>
        <p:txBody>
          <a:bodyPr vert="horz" lIns="91440" tIns="45720" rIns="91440" bIns="45720" rtlCol="0" anchor="b">
            <a:noAutofit/>
          </a:bodyPr>
          <a:lstStyle>
            <a:lvl1pPr algn="l" defTabSz="457200" rtl="0" eaLnBrk="1" latinLnBrk="0" hangingPunct="1">
              <a:spcBef>
                <a:spcPct val="0"/>
              </a:spcBef>
              <a:buNone/>
              <a:defRPr lang="en-US" sz="3600" b="1" i="0" kern="1200" baseline="0" dirty="0">
                <a:solidFill>
                  <a:schemeClr val="tx1"/>
                </a:solidFill>
                <a:latin typeface="+mj-lt"/>
                <a:ea typeface="+mj-ea"/>
                <a:cs typeface="+mj-cs"/>
              </a:defRPr>
            </a:lvl1pPr>
          </a:lstStyle>
          <a:p>
            <a:r>
              <a:rPr lang="ru-RU" sz="2400" dirty="0">
                <a:solidFill>
                  <a:schemeClr val="accent2">
                    <a:lumMod val="75000"/>
                  </a:schemeClr>
                </a:solidFill>
                <a:latin typeface="Arial Black" panose="020B0A04020102020204" pitchFamily="34" charset="0"/>
                <a:ea typeface="Segoe UI Black" panose="020B0A02040204020203" pitchFamily="34" charset="0"/>
                <a:cs typeface="Tahoma" panose="020B0604030504040204" pitchFamily="34" charset="0"/>
              </a:rPr>
              <a:t>Абрамов Эдуард Николаевич </a:t>
            </a:r>
          </a:p>
          <a:p>
            <a:r>
              <a:rPr lang="ru-RU" sz="1600" b="0" dirty="0">
                <a:solidFill>
                  <a:schemeClr val="accent2">
                    <a:lumMod val="75000"/>
                  </a:schemeClr>
                </a:solidFill>
                <a:latin typeface="Arial Black" panose="020B0A04020102020204" pitchFamily="34" charset="0"/>
                <a:ea typeface="Segoe UI Black" panose="020B0A02040204020203" pitchFamily="34" charset="0"/>
                <a:cs typeface="Tahoma" panose="020B0604030504040204" pitchFamily="34" charset="0"/>
              </a:rPr>
              <a:t>руководитель ФЭП на базе </a:t>
            </a:r>
          </a:p>
          <a:p>
            <a:r>
              <a:rPr lang="ru-RU" sz="1600" b="0" dirty="0">
                <a:solidFill>
                  <a:schemeClr val="accent2">
                    <a:lumMod val="75000"/>
                  </a:schemeClr>
                </a:solidFill>
                <a:latin typeface="Arial Black" panose="020B0A04020102020204" pitchFamily="34" charset="0"/>
                <a:ea typeface="Segoe UI Black" panose="020B0A02040204020203" pitchFamily="34" charset="0"/>
                <a:cs typeface="Tahoma" panose="020B0604030504040204" pitchFamily="34" charset="0"/>
              </a:rPr>
              <a:t>ФГБОУ ВО «Югорский государственный университет»</a:t>
            </a:r>
          </a:p>
        </p:txBody>
      </p:sp>
      <p:sp>
        <p:nvSpPr>
          <p:cNvPr id="5" name="Заголовок 5"/>
          <p:cNvSpPr txBox="1">
            <a:spLocks/>
          </p:cNvSpPr>
          <p:nvPr/>
        </p:nvSpPr>
        <p:spPr>
          <a:xfrm>
            <a:off x="656576" y="3167553"/>
            <a:ext cx="9345142" cy="666586"/>
          </a:xfrm>
          <a:prstGeom prst="rect">
            <a:avLst/>
          </a:prstGeom>
          <a:noFill/>
        </p:spPr>
        <p:txBody>
          <a:bodyPr vert="horz" lIns="91440" tIns="45720" rIns="91440" bIns="45720" rtlCol="0" anchor="b">
            <a:noAutofit/>
          </a:bodyPr>
          <a:lstStyle>
            <a:lvl1pPr algn="l" defTabSz="457200" rtl="0" eaLnBrk="1" latinLnBrk="0" hangingPunct="1">
              <a:spcBef>
                <a:spcPct val="0"/>
              </a:spcBef>
              <a:buNone/>
              <a:defRPr lang="en-US" sz="3600" b="1" i="0" kern="1200" baseline="0" dirty="0">
                <a:solidFill>
                  <a:schemeClr val="tx1"/>
                </a:solidFill>
                <a:latin typeface="+mj-lt"/>
                <a:ea typeface="+mj-ea"/>
                <a:cs typeface="+mj-cs"/>
              </a:defRPr>
            </a:lvl1pPr>
          </a:lstStyle>
          <a:p>
            <a:pPr marL="457200" indent="-457200">
              <a:spcAft>
                <a:spcPts val="600"/>
              </a:spcAft>
              <a:buFont typeface="Wingdings" panose="05000000000000000000" pitchFamily="2" charset="2"/>
              <a:buChar char="v"/>
            </a:pPr>
            <a:r>
              <a:rPr lang="ru-RU" sz="2800" dirty="0">
                <a:solidFill>
                  <a:srgbClr val="7E0000"/>
                </a:solidFill>
                <a:latin typeface="Arial Black" panose="020B0A04020102020204" pitchFamily="34" charset="0"/>
                <a:ea typeface="Segoe UI Black" panose="020B0A02040204020203" pitchFamily="34" charset="0"/>
                <a:cs typeface="Tahoma" panose="020B0604030504040204" pitchFamily="34" charset="0"/>
              </a:rPr>
              <a:t>Аттестация тренеров-преподавателей</a:t>
            </a:r>
            <a:endParaRPr lang="ru-RU" sz="2800" dirty="0">
              <a:solidFill>
                <a:srgbClr val="7E0000"/>
              </a:solidFill>
              <a:latin typeface="Arial Black" panose="020B0A04020102020204" pitchFamily="34" charset="0"/>
              <a:ea typeface="Verdana" panose="020B0604030504040204" pitchFamily="34" charset="0"/>
              <a:cs typeface="Arial" panose="020B0604020202020204" pitchFamily="34" charset="0"/>
            </a:endParaRPr>
          </a:p>
        </p:txBody>
      </p:sp>
      <p:sp>
        <p:nvSpPr>
          <p:cNvPr id="7" name="Заголовок 5"/>
          <p:cNvSpPr txBox="1">
            <a:spLocks/>
          </p:cNvSpPr>
          <p:nvPr/>
        </p:nvSpPr>
        <p:spPr>
          <a:xfrm>
            <a:off x="517998" y="5797829"/>
            <a:ext cx="9046346" cy="332927"/>
          </a:xfrm>
          <a:prstGeom prst="rect">
            <a:avLst/>
          </a:prstGeom>
          <a:noFill/>
        </p:spPr>
        <p:txBody>
          <a:bodyPr vert="horz" lIns="91440" tIns="45720" rIns="91440" bIns="45720" rtlCol="0" anchor="b">
            <a:noAutofit/>
          </a:bodyPr>
          <a:lstStyle>
            <a:lvl1pPr algn="l" defTabSz="457200" rtl="0" eaLnBrk="1" latinLnBrk="0" hangingPunct="1">
              <a:spcBef>
                <a:spcPct val="0"/>
              </a:spcBef>
              <a:buNone/>
              <a:defRPr lang="en-US" sz="3600" b="1" i="0" kern="1200" baseline="0" dirty="0">
                <a:solidFill>
                  <a:schemeClr val="tx1"/>
                </a:solidFill>
                <a:latin typeface="+mj-lt"/>
                <a:ea typeface="+mj-ea"/>
                <a:cs typeface="+mj-cs"/>
              </a:defRPr>
            </a:lvl1pPr>
          </a:lstStyle>
          <a:p>
            <a:r>
              <a:rPr lang="ru-RU" sz="1800" b="0" dirty="0">
                <a:solidFill>
                  <a:schemeClr val="accent6"/>
                </a:solidFill>
                <a:latin typeface="Arial" panose="020B0604020202020204" pitchFamily="34" charset="0"/>
                <a:ea typeface="Segoe UI Black" panose="020B0A02040204020203" pitchFamily="34" charset="0"/>
                <a:cs typeface="Arial" panose="020B0604020202020204" pitchFamily="34" charset="0"/>
              </a:rPr>
              <a:t>г. Ханты-Мансийск, 30 мая 2023 г.</a:t>
            </a:r>
          </a:p>
        </p:txBody>
      </p:sp>
      <p:sp>
        <p:nvSpPr>
          <p:cNvPr id="8" name="Заголовок 5"/>
          <p:cNvSpPr txBox="1">
            <a:spLocks/>
          </p:cNvSpPr>
          <p:nvPr/>
        </p:nvSpPr>
        <p:spPr>
          <a:xfrm>
            <a:off x="4917057" y="254359"/>
            <a:ext cx="6882534" cy="1171318"/>
          </a:xfrm>
          <a:prstGeom prst="rect">
            <a:avLst/>
          </a:prstGeom>
          <a:noFill/>
        </p:spPr>
        <p:txBody>
          <a:bodyPr vert="horz" lIns="91440" tIns="45720" rIns="91440" bIns="45720" rtlCol="0" anchor="b">
            <a:noAutofit/>
          </a:bodyPr>
          <a:lstStyle>
            <a:lvl1pPr algn="l" defTabSz="457200" rtl="0" eaLnBrk="1" latinLnBrk="0" hangingPunct="1">
              <a:spcBef>
                <a:spcPct val="0"/>
              </a:spcBef>
              <a:buNone/>
              <a:defRPr lang="en-US" sz="3600" b="1" i="0" kern="1200" baseline="0" dirty="0">
                <a:solidFill>
                  <a:schemeClr val="tx1"/>
                </a:solidFill>
                <a:latin typeface="+mj-lt"/>
                <a:ea typeface="+mj-ea"/>
                <a:cs typeface="+mj-cs"/>
              </a:defRPr>
            </a:lvl1pPr>
          </a:lstStyle>
          <a:p>
            <a:pPr algn="r"/>
            <a:r>
              <a:rPr lang="ru-RU" sz="1800" dirty="0">
                <a:latin typeface="Book Antiqua" panose="02040602050305030304" pitchFamily="18" charset="0"/>
                <a:ea typeface="Segoe UI Black" panose="020B0A02040204020203" pitchFamily="34" charset="0"/>
                <a:cs typeface="Tahoma" panose="020B0604030504040204" pitchFamily="34" charset="0"/>
              </a:rPr>
              <a:t>ЮГУ – межрегиональная платформа </a:t>
            </a:r>
          </a:p>
          <a:p>
            <a:pPr algn="r"/>
            <a:r>
              <a:rPr lang="ru-RU" sz="1800" dirty="0">
                <a:latin typeface="Book Antiqua" panose="02040602050305030304" pitchFamily="18" charset="0"/>
                <a:ea typeface="Segoe UI Black" panose="020B0A02040204020203" pitchFamily="34" charset="0"/>
                <a:cs typeface="Tahoma" panose="020B0604030504040204" pitchFamily="34" charset="0"/>
              </a:rPr>
              <a:t>для профессиональных коммуникаций </a:t>
            </a:r>
          </a:p>
          <a:p>
            <a:pPr algn="r"/>
            <a:r>
              <a:rPr lang="ru-RU" sz="1800" dirty="0">
                <a:latin typeface="Book Antiqua" panose="02040602050305030304" pitchFamily="18" charset="0"/>
                <a:ea typeface="Segoe UI Black" panose="020B0A02040204020203" pitchFamily="34" charset="0"/>
                <a:cs typeface="Tahoma" panose="020B0604030504040204" pitchFamily="34" charset="0"/>
              </a:rPr>
              <a:t>опытных практиков и ведущих экспертов </a:t>
            </a:r>
          </a:p>
          <a:p>
            <a:pPr algn="r"/>
            <a:r>
              <a:rPr lang="ru-RU" sz="1800" dirty="0">
                <a:latin typeface="Book Antiqua" panose="02040602050305030304" pitchFamily="18" charset="0"/>
                <a:ea typeface="Segoe UI Black" panose="020B0A02040204020203" pitchFamily="34" charset="0"/>
                <a:cs typeface="Tahoma" panose="020B0604030504040204" pitchFamily="34" charset="0"/>
              </a:rPr>
              <a:t>в области физической культуры и спорта</a:t>
            </a:r>
            <a:endParaRPr lang="ru-RU" sz="1800" b="0" dirty="0">
              <a:latin typeface="Book Antiqua" panose="02040602050305030304" pitchFamily="18" charset="0"/>
              <a:ea typeface="Segoe UI Black" panose="020B0A02040204020203" pitchFamily="34" charset="0"/>
              <a:cs typeface="Tahoma" panose="020B0604030504040204" pitchFamily="34" charset="0"/>
            </a:endParaRPr>
          </a:p>
        </p:txBody>
      </p:sp>
      <p:sp>
        <p:nvSpPr>
          <p:cNvPr id="2" name="Line 10">
            <a:extLst>
              <a:ext uri="{FF2B5EF4-FFF2-40B4-BE49-F238E27FC236}">
                <a16:creationId xmlns:a16="http://schemas.microsoft.com/office/drawing/2014/main" id="{04838CDB-3BC8-5483-1A10-DF7BD8E7322A}"/>
              </a:ext>
            </a:extLst>
          </p:cNvPr>
          <p:cNvSpPr>
            <a:spLocks noChangeShapeType="1"/>
          </p:cNvSpPr>
          <p:nvPr/>
        </p:nvSpPr>
        <p:spPr bwMode="auto">
          <a:xfrm flipH="1" flipV="1">
            <a:off x="331700" y="2566219"/>
            <a:ext cx="8214" cy="4291781"/>
          </a:xfrm>
          <a:prstGeom prst="line">
            <a:avLst/>
          </a:prstGeom>
          <a:noFill/>
          <a:ln w="190500" cmpd="thickThin">
            <a:solidFill>
              <a:schemeClr val="accent2"/>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4" name="Line 9">
            <a:extLst>
              <a:ext uri="{FF2B5EF4-FFF2-40B4-BE49-F238E27FC236}">
                <a16:creationId xmlns:a16="http://schemas.microsoft.com/office/drawing/2014/main" id="{BDA5BF3C-D98F-68FB-D586-B9B3243DD487}"/>
              </a:ext>
            </a:extLst>
          </p:cNvPr>
          <p:cNvSpPr>
            <a:spLocks noChangeShapeType="1"/>
          </p:cNvSpPr>
          <p:nvPr/>
        </p:nvSpPr>
        <p:spPr bwMode="auto">
          <a:xfrm flipV="1">
            <a:off x="0" y="6493599"/>
            <a:ext cx="7938565" cy="1558"/>
          </a:xfrm>
          <a:prstGeom prst="line">
            <a:avLst/>
          </a:prstGeom>
          <a:noFill/>
          <a:ln w="190500" cmpd="thickThin">
            <a:solidFill>
              <a:schemeClr val="accent2"/>
            </a:solidFill>
            <a:round/>
            <a:headEnd/>
            <a:tailEnd/>
          </a:ln>
          <a:extLst>
            <a:ext uri="{909E8E84-426E-40DD-AFC4-6F175D3DCCD1}">
              <a14:hiddenFill xmlns:a14="http://schemas.microsoft.com/office/drawing/2010/main">
                <a:noFill/>
              </a14:hiddenFill>
            </a:ext>
          </a:extLst>
        </p:spPr>
        <p:txBody>
          <a:bodyPr/>
          <a:lstStyle/>
          <a:p>
            <a:endParaRPr lang="ru-RU"/>
          </a:p>
        </p:txBody>
      </p:sp>
      <p:pic>
        <p:nvPicPr>
          <p:cNvPr id="9" name="Рисунок 8"/>
          <p:cNvPicPr>
            <a:picLocks noChangeAspect="1"/>
          </p:cNvPicPr>
          <p:nvPr/>
        </p:nvPicPr>
        <p:blipFill rotWithShape="1">
          <a:blip r:embed="rId2"/>
          <a:srcRect l="29798" t="31509" r="47587" b="32456"/>
          <a:stretch/>
        </p:blipFill>
        <p:spPr>
          <a:xfrm>
            <a:off x="2596345" y="206048"/>
            <a:ext cx="1042730" cy="1038457"/>
          </a:xfrm>
          <a:prstGeom prst="flowChartConnector">
            <a:avLst/>
          </a:prstGeom>
        </p:spPr>
      </p:pic>
    </p:spTree>
    <p:extLst>
      <p:ext uri="{BB962C8B-B14F-4D97-AF65-F5344CB8AC3E}">
        <p14:creationId xmlns:p14="http://schemas.microsoft.com/office/powerpoint/2010/main" val="2996164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232299" y="2113935"/>
            <a:ext cx="10691340" cy="3569109"/>
          </a:xfrm>
        </p:spPr>
        <p:txBody>
          <a:bodyPr>
            <a:normAutofit/>
          </a:bodyPr>
          <a:lstStyle/>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Лица, переведенные на должности тренера-преподавателя, старшего тренера-преподавателя, проходят аттестацию в целях подтверждения соответствия занимаемым ими должностям педагогических работников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не ранее чем через два года и не позднее чем через пять лет </a:t>
            </a:r>
            <a:r>
              <a:rPr lang="ru-RU" sz="1800" dirty="0">
                <a:latin typeface="Arial" panose="020B0604020202020204" pitchFamily="34" charset="0"/>
                <a:ea typeface="Tahoma" panose="020B0604030504040204" pitchFamily="34" charset="0"/>
                <a:cs typeface="Arial" panose="020B0604020202020204" pitchFamily="34" charset="0"/>
              </a:rPr>
              <a:t>после назначения на соответствующие должности педагогических работников.</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Лица, переведенные на должности тренера-преподавателя, старшего тренера-преподавателя и имеющие квалификационные категории тренеров,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признаются имеющими квалификационные категории педагогических работников </a:t>
            </a:r>
            <a:r>
              <a:rPr lang="ru-RU" sz="1800" dirty="0">
                <a:latin typeface="Arial" panose="020B0604020202020204" pitchFamily="34" charset="0"/>
                <a:ea typeface="Tahoma" panose="020B0604030504040204" pitchFamily="34" charset="0"/>
                <a:cs typeface="Arial" panose="020B0604020202020204" pitchFamily="34" charset="0"/>
              </a:rPr>
              <a:t>в порядке, установленном федеральным органом исполнительной власти, осуществляющим функции по выработке и реализации государственной политики и нормативно-правовому регулированию в сфере общего образования, по согласованию с федеральным органом исполнительной власти в области физической культуры и спорта.</a:t>
            </a:r>
          </a:p>
        </p:txBody>
      </p:sp>
      <p:sp>
        <p:nvSpPr>
          <p:cNvPr id="6" name="Нижний колонтитул 4"/>
          <p:cNvSpPr txBox="1">
            <a:spLocks/>
          </p:cNvSpPr>
          <p:nvPr/>
        </p:nvSpPr>
        <p:spPr>
          <a:xfrm>
            <a:off x="232299" y="1256284"/>
            <a:ext cx="11727402" cy="739664"/>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Федеральный закон от 30 апреля 2021 г. N 127-ФЗ </a:t>
            </a:r>
          </a:p>
        </p:txBody>
      </p:sp>
    </p:spTree>
    <p:extLst>
      <p:ext uri="{BB962C8B-B14F-4D97-AF65-F5344CB8AC3E}">
        <p14:creationId xmlns:p14="http://schemas.microsoft.com/office/powerpoint/2010/main" val="1607272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5"/>
          <p:cNvSpPr txBox="1">
            <a:spLocks/>
          </p:cNvSpPr>
          <p:nvPr/>
        </p:nvSpPr>
        <p:spPr>
          <a:xfrm>
            <a:off x="606487" y="4768451"/>
            <a:ext cx="9046347" cy="806868"/>
          </a:xfrm>
          <a:prstGeom prst="rect">
            <a:avLst/>
          </a:prstGeom>
          <a:noFill/>
        </p:spPr>
        <p:txBody>
          <a:bodyPr vert="horz" lIns="91440" tIns="45720" rIns="91440" bIns="45720" rtlCol="0" anchor="b">
            <a:noAutofit/>
          </a:bodyPr>
          <a:lstStyle>
            <a:lvl1pPr algn="l" defTabSz="457200" rtl="0" eaLnBrk="1" latinLnBrk="0" hangingPunct="1">
              <a:spcBef>
                <a:spcPct val="0"/>
              </a:spcBef>
              <a:buNone/>
              <a:defRPr lang="en-US" sz="3600" b="1" i="0" kern="1200" baseline="0" dirty="0">
                <a:solidFill>
                  <a:schemeClr val="tx1"/>
                </a:solidFill>
                <a:latin typeface="+mj-lt"/>
                <a:ea typeface="+mj-ea"/>
                <a:cs typeface="+mj-cs"/>
              </a:defRPr>
            </a:lvl1pPr>
          </a:lstStyle>
          <a:p>
            <a:r>
              <a:rPr lang="ru-RU" sz="2400" dirty="0">
                <a:solidFill>
                  <a:schemeClr val="accent2">
                    <a:lumMod val="75000"/>
                  </a:schemeClr>
                </a:solidFill>
                <a:latin typeface="Arial Black" panose="020B0A04020102020204" pitchFamily="34" charset="0"/>
                <a:ea typeface="Segoe UI Black" panose="020B0A02040204020203" pitchFamily="34" charset="0"/>
                <a:cs typeface="Tahoma" panose="020B0604030504040204" pitchFamily="34" charset="0"/>
              </a:rPr>
              <a:t>Абрамов Эдуард Николаевич </a:t>
            </a:r>
          </a:p>
          <a:p>
            <a:r>
              <a:rPr lang="ru-RU" sz="1600" b="0" dirty="0">
                <a:solidFill>
                  <a:schemeClr val="accent2">
                    <a:lumMod val="75000"/>
                  </a:schemeClr>
                </a:solidFill>
                <a:latin typeface="Arial Black" panose="020B0A04020102020204" pitchFamily="34" charset="0"/>
                <a:ea typeface="Segoe UI Black" panose="020B0A02040204020203" pitchFamily="34" charset="0"/>
                <a:cs typeface="Tahoma" panose="020B0604030504040204" pitchFamily="34" charset="0"/>
              </a:rPr>
              <a:t>руководитель ФЭП на базе </a:t>
            </a:r>
          </a:p>
          <a:p>
            <a:r>
              <a:rPr lang="ru-RU" sz="1600" b="0" dirty="0">
                <a:solidFill>
                  <a:schemeClr val="accent2">
                    <a:lumMod val="75000"/>
                  </a:schemeClr>
                </a:solidFill>
                <a:latin typeface="Arial Black" panose="020B0A04020102020204" pitchFamily="34" charset="0"/>
                <a:ea typeface="Segoe UI Black" panose="020B0A02040204020203" pitchFamily="34" charset="0"/>
                <a:cs typeface="Tahoma" panose="020B0604030504040204" pitchFamily="34" charset="0"/>
              </a:rPr>
              <a:t>ФГБОУ ВО «Югорский государственный университет»</a:t>
            </a:r>
          </a:p>
        </p:txBody>
      </p:sp>
      <p:sp>
        <p:nvSpPr>
          <p:cNvPr id="5" name="Заголовок 5"/>
          <p:cNvSpPr txBox="1">
            <a:spLocks/>
          </p:cNvSpPr>
          <p:nvPr/>
        </p:nvSpPr>
        <p:spPr>
          <a:xfrm>
            <a:off x="671614" y="2924268"/>
            <a:ext cx="9345142" cy="1171318"/>
          </a:xfrm>
          <a:prstGeom prst="rect">
            <a:avLst/>
          </a:prstGeom>
          <a:noFill/>
        </p:spPr>
        <p:txBody>
          <a:bodyPr vert="horz" lIns="91440" tIns="45720" rIns="91440" bIns="45720" rtlCol="0" anchor="b">
            <a:noAutofit/>
          </a:bodyPr>
          <a:lstStyle>
            <a:lvl1pPr algn="l" defTabSz="457200" rtl="0" eaLnBrk="1" latinLnBrk="0" hangingPunct="1">
              <a:spcBef>
                <a:spcPct val="0"/>
              </a:spcBef>
              <a:buNone/>
              <a:defRPr lang="en-US" sz="3600" b="1" i="0" kern="1200" baseline="0" dirty="0">
                <a:solidFill>
                  <a:schemeClr val="tx1"/>
                </a:solidFill>
                <a:latin typeface="+mj-lt"/>
                <a:ea typeface="+mj-ea"/>
                <a:cs typeface="+mj-cs"/>
              </a:defRPr>
            </a:lvl1pPr>
          </a:lstStyle>
          <a:p>
            <a:pPr marL="457200" indent="-457200">
              <a:spcAft>
                <a:spcPts val="600"/>
              </a:spcAft>
              <a:buFont typeface="Wingdings" panose="05000000000000000000" pitchFamily="2" charset="2"/>
              <a:buChar char="v"/>
            </a:pPr>
            <a:r>
              <a:rPr lang="ru-RU" sz="2800" dirty="0">
                <a:solidFill>
                  <a:srgbClr val="7E0000"/>
                </a:solidFill>
                <a:latin typeface="Arial Black" panose="020B0A04020102020204" pitchFamily="34" charset="0"/>
                <a:ea typeface="Segoe UI Black" panose="020B0A02040204020203" pitchFamily="34" charset="0"/>
                <a:cs typeface="Tahoma" panose="020B0604030504040204" pitchFamily="34" charset="0"/>
              </a:rPr>
              <a:t>Организация приема и зачисления в спортивную школу</a:t>
            </a:r>
            <a:endParaRPr lang="ru-RU" sz="2800" dirty="0">
              <a:solidFill>
                <a:srgbClr val="7E0000"/>
              </a:solidFill>
              <a:latin typeface="Arial Black" panose="020B0A04020102020204" pitchFamily="34" charset="0"/>
              <a:ea typeface="Verdana" panose="020B0604030504040204" pitchFamily="34" charset="0"/>
              <a:cs typeface="Arial" panose="020B0604020202020204" pitchFamily="34" charset="0"/>
            </a:endParaRPr>
          </a:p>
        </p:txBody>
      </p:sp>
      <p:sp>
        <p:nvSpPr>
          <p:cNvPr id="7" name="Заголовок 5"/>
          <p:cNvSpPr txBox="1">
            <a:spLocks/>
          </p:cNvSpPr>
          <p:nvPr/>
        </p:nvSpPr>
        <p:spPr>
          <a:xfrm>
            <a:off x="517998" y="5797829"/>
            <a:ext cx="9046346" cy="332927"/>
          </a:xfrm>
          <a:prstGeom prst="rect">
            <a:avLst/>
          </a:prstGeom>
          <a:noFill/>
        </p:spPr>
        <p:txBody>
          <a:bodyPr vert="horz" lIns="91440" tIns="45720" rIns="91440" bIns="45720" rtlCol="0" anchor="b">
            <a:noAutofit/>
          </a:bodyPr>
          <a:lstStyle>
            <a:lvl1pPr algn="l" defTabSz="457200" rtl="0" eaLnBrk="1" latinLnBrk="0" hangingPunct="1">
              <a:spcBef>
                <a:spcPct val="0"/>
              </a:spcBef>
              <a:buNone/>
              <a:defRPr lang="en-US" sz="3600" b="1" i="0" kern="1200" baseline="0" dirty="0">
                <a:solidFill>
                  <a:schemeClr val="tx1"/>
                </a:solidFill>
                <a:latin typeface="+mj-lt"/>
                <a:ea typeface="+mj-ea"/>
                <a:cs typeface="+mj-cs"/>
              </a:defRPr>
            </a:lvl1pPr>
          </a:lstStyle>
          <a:p>
            <a:r>
              <a:rPr lang="ru-RU" sz="1800" b="0" dirty="0">
                <a:solidFill>
                  <a:schemeClr val="accent6"/>
                </a:solidFill>
                <a:latin typeface="Arial" panose="020B0604020202020204" pitchFamily="34" charset="0"/>
                <a:ea typeface="Segoe UI Black" panose="020B0A02040204020203" pitchFamily="34" charset="0"/>
                <a:cs typeface="Arial" panose="020B0604020202020204" pitchFamily="34" charset="0"/>
              </a:rPr>
              <a:t>г. Ханты-Мансийск, 30 мая 2023 г.</a:t>
            </a:r>
          </a:p>
        </p:txBody>
      </p:sp>
      <p:sp>
        <p:nvSpPr>
          <p:cNvPr id="8" name="Заголовок 5"/>
          <p:cNvSpPr txBox="1">
            <a:spLocks/>
          </p:cNvSpPr>
          <p:nvPr/>
        </p:nvSpPr>
        <p:spPr>
          <a:xfrm>
            <a:off x="4917057" y="254359"/>
            <a:ext cx="6882534" cy="1171318"/>
          </a:xfrm>
          <a:prstGeom prst="rect">
            <a:avLst/>
          </a:prstGeom>
          <a:noFill/>
        </p:spPr>
        <p:txBody>
          <a:bodyPr vert="horz" lIns="91440" tIns="45720" rIns="91440" bIns="45720" rtlCol="0" anchor="b">
            <a:noAutofit/>
          </a:bodyPr>
          <a:lstStyle>
            <a:lvl1pPr algn="l" defTabSz="457200" rtl="0" eaLnBrk="1" latinLnBrk="0" hangingPunct="1">
              <a:spcBef>
                <a:spcPct val="0"/>
              </a:spcBef>
              <a:buNone/>
              <a:defRPr lang="en-US" sz="3600" b="1" i="0" kern="1200" baseline="0" dirty="0">
                <a:solidFill>
                  <a:schemeClr val="tx1"/>
                </a:solidFill>
                <a:latin typeface="+mj-lt"/>
                <a:ea typeface="+mj-ea"/>
                <a:cs typeface="+mj-cs"/>
              </a:defRPr>
            </a:lvl1pPr>
          </a:lstStyle>
          <a:p>
            <a:pPr algn="r"/>
            <a:r>
              <a:rPr lang="ru-RU" sz="1800" dirty="0">
                <a:latin typeface="Book Antiqua" panose="02040602050305030304" pitchFamily="18" charset="0"/>
                <a:ea typeface="Segoe UI Black" panose="020B0A02040204020203" pitchFamily="34" charset="0"/>
                <a:cs typeface="Tahoma" panose="020B0604030504040204" pitchFamily="34" charset="0"/>
              </a:rPr>
              <a:t>ЮГУ – межрегиональная платформа </a:t>
            </a:r>
          </a:p>
          <a:p>
            <a:pPr algn="r"/>
            <a:r>
              <a:rPr lang="ru-RU" sz="1800" dirty="0">
                <a:latin typeface="Book Antiqua" panose="02040602050305030304" pitchFamily="18" charset="0"/>
                <a:ea typeface="Segoe UI Black" panose="020B0A02040204020203" pitchFamily="34" charset="0"/>
                <a:cs typeface="Tahoma" panose="020B0604030504040204" pitchFamily="34" charset="0"/>
              </a:rPr>
              <a:t>для профессиональных коммуникаций </a:t>
            </a:r>
          </a:p>
          <a:p>
            <a:pPr algn="r"/>
            <a:r>
              <a:rPr lang="ru-RU" sz="1800" dirty="0">
                <a:latin typeface="Book Antiqua" panose="02040602050305030304" pitchFamily="18" charset="0"/>
                <a:ea typeface="Segoe UI Black" panose="020B0A02040204020203" pitchFamily="34" charset="0"/>
                <a:cs typeface="Tahoma" panose="020B0604030504040204" pitchFamily="34" charset="0"/>
              </a:rPr>
              <a:t>опытных практиков и ведущих экспертов </a:t>
            </a:r>
          </a:p>
          <a:p>
            <a:pPr algn="r"/>
            <a:r>
              <a:rPr lang="ru-RU" sz="1800" dirty="0">
                <a:latin typeface="Book Antiqua" panose="02040602050305030304" pitchFamily="18" charset="0"/>
                <a:ea typeface="Segoe UI Black" panose="020B0A02040204020203" pitchFamily="34" charset="0"/>
                <a:cs typeface="Tahoma" panose="020B0604030504040204" pitchFamily="34" charset="0"/>
              </a:rPr>
              <a:t>в области физической культуры и спорта</a:t>
            </a:r>
            <a:endParaRPr lang="ru-RU" sz="1800" b="0" dirty="0">
              <a:latin typeface="Book Antiqua" panose="02040602050305030304" pitchFamily="18" charset="0"/>
              <a:ea typeface="Segoe UI Black" panose="020B0A02040204020203" pitchFamily="34" charset="0"/>
              <a:cs typeface="Tahoma" panose="020B0604030504040204" pitchFamily="34" charset="0"/>
            </a:endParaRPr>
          </a:p>
        </p:txBody>
      </p:sp>
      <p:sp>
        <p:nvSpPr>
          <p:cNvPr id="2" name="Line 10">
            <a:extLst>
              <a:ext uri="{FF2B5EF4-FFF2-40B4-BE49-F238E27FC236}">
                <a16:creationId xmlns:a16="http://schemas.microsoft.com/office/drawing/2014/main" id="{04838CDB-3BC8-5483-1A10-DF7BD8E7322A}"/>
              </a:ext>
            </a:extLst>
          </p:cNvPr>
          <p:cNvSpPr>
            <a:spLocks noChangeShapeType="1"/>
          </p:cNvSpPr>
          <p:nvPr/>
        </p:nvSpPr>
        <p:spPr bwMode="auto">
          <a:xfrm flipH="1" flipV="1">
            <a:off x="331700" y="2566219"/>
            <a:ext cx="8214" cy="4291781"/>
          </a:xfrm>
          <a:prstGeom prst="line">
            <a:avLst/>
          </a:prstGeom>
          <a:noFill/>
          <a:ln w="190500" cmpd="thickThin">
            <a:solidFill>
              <a:schemeClr val="accent2"/>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4" name="Line 9">
            <a:extLst>
              <a:ext uri="{FF2B5EF4-FFF2-40B4-BE49-F238E27FC236}">
                <a16:creationId xmlns:a16="http://schemas.microsoft.com/office/drawing/2014/main" id="{BDA5BF3C-D98F-68FB-D586-B9B3243DD487}"/>
              </a:ext>
            </a:extLst>
          </p:cNvPr>
          <p:cNvSpPr>
            <a:spLocks noChangeShapeType="1"/>
          </p:cNvSpPr>
          <p:nvPr/>
        </p:nvSpPr>
        <p:spPr bwMode="auto">
          <a:xfrm flipV="1">
            <a:off x="0" y="6493599"/>
            <a:ext cx="7938565" cy="1558"/>
          </a:xfrm>
          <a:prstGeom prst="line">
            <a:avLst/>
          </a:prstGeom>
          <a:noFill/>
          <a:ln w="190500" cmpd="thickThin">
            <a:solidFill>
              <a:schemeClr val="accent2"/>
            </a:solidFill>
            <a:round/>
            <a:headEnd/>
            <a:tailEnd/>
          </a:ln>
          <a:extLst>
            <a:ext uri="{909E8E84-426E-40DD-AFC4-6F175D3DCCD1}">
              <a14:hiddenFill xmlns:a14="http://schemas.microsoft.com/office/drawing/2010/main">
                <a:noFill/>
              </a14:hiddenFill>
            </a:ext>
          </a:extLst>
        </p:spPr>
        <p:txBody>
          <a:bodyPr/>
          <a:lstStyle/>
          <a:p>
            <a:endParaRPr lang="ru-RU"/>
          </a:p>
        </p:txBody>
      </p:sp>
      <p:pic>
        <p:nvPicPr>
          <p:cNvPr id="9" name="Рисунок 8"/>
          <p:cNvPicPr>
            <a:picLocks noChangeAspect="1"/>
          </p:cNvPicPr>
          <p:nvPr/>
        </p:nvPicPr>
        <p:blipFill rotWithShape="1">
          <a:blip r:embed="rId2"/>
          <a:srcRect l="29798" t="31509" r="47587" b="32456"/>
          <a:stretch/>
        </p:blipFill>
        <p:spPr>
          <a:xfrm>
            <a:off x="2596345" y="206048"/>
            <a:ext cx="1042730" cy="1038457"/>
          </a:xfrm>
          <a:prstGeom prst="flowChartConnector">
            <a:avLst/>
          </a:prstGeom>
        </p:spPr>
      </p:pic>
    </p:spTree>
    <p:extLst>
      <p:ext uri="{BB962C8B-B14F-4D97-AF65-F5344CB8AC3E}">
        <p14:creationId xmlns:p14="http://schemas.microsoft.com/office/powerpoint/2010/main" val="3543072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432620" y="3023419"/>
            <a:ext cx="10441858" cy="2812026"/>
          </a:xfrm>
        </p:spPr>
        <p:txBody>
          <a:bodyPr>
            <a:normAutofit/>
          </a:bodyPr>
          <a:lstStyle/>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Лица, переведенные на должности тренера-преподавателя, старшего тренера-преподавателя и имеющие квалификационную категорию тренер высшей квалификационной категории, со дня перевода на указанные должности признаются лицами, имеющими высшую квалификационную категорию педагогического работника</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Лица, переведенные на должности тренера-преподавателя, старшего тренера-преподавателя и имеющие квалификационные категории тренер первой квалификационной категории или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тренер второй квалификационной категории</a:t>
            </a:r>
            <a:r>
              <a:rPr lang="ru-RU" sz="1800" dirty="0">
                <a:latin typeface="Arial" panose="020B0604020202020204" pitchFamily="34" charset="0"/>
                <a:ea typeface="Tahoma" panose="020B0604030504040204" pitchFamily="34" charset="0"/>
                <a:cs typeface="Arial" panose="020B0604020202020204" pitchFamily="34" charset="0"/>
              </a:rPr>
              <a:t>, со дня перевода на указанные должности признаются лицами,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имеющими первую квалификационную категорию педагогического работника.</a:t>
            </a:r>
          </a:p>
        </p:txBody>
      </p:sp>
      <p:sp>
        <p:nvSpPr>
          <p:cNvPr id="6" name="Нижний колонтитул 4"/>
          <p:cNvSpPr txBox="1">
            <a:spLocks/>
          </p:cNvSpPr>
          <p:nvPr/>
        </p:nvSpPr>
        <p:spPr>
          <a:xfrm>
            <a:off x="232299" y="698091"/>
            <a:ext cx="11727402" cy="1868130"/>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Порядок признания лиц, переведенных на должности тренера-преподавателя, старшего тренера-преподавателя и имеющих квалификационные категории тренеров, лицами, имеющими квалификационные категории педагогических работников (приказ Минпросвещения России от 27.07.2022 N 623)</a:t>
            </a:r>
          </a:p>
        </p:txBody>
      </p:sp>
    </p:spTree>
    <p:extLst>
      <p:ext uri="{BB962C8B-B14F-4D97-AF65-F5344CB8AC3E}">
        <p14:creationId xmlns:p14="http://schemas.microsoft.com/office/powerpoint/2010/main" val="3150441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301125" y="1661652"/>
            <a:ext cx="10691340" cy="4748980"/>
          </a:xfrm>
        </p:spPr>
        <p:txBody>
          <a:bodyPr>
            <a:normAutofit/>
          </a:bodyPr>
          <a:lstStyle/>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Аттестация педагогических работников проводится в целях подтверждения соответствия педагогических работников занимаемым ими должностям на основе оценки их профессиональной деятельности и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по желанию </a:t>
            </a:r>
            <a:r>
              <a:rPr lang="ru-RU" sz="1800" dirty="0">
                <a:latin typeface="Arial" panose="020B0604020202020204" pitchFamily="34" charset="0"/>
                <a:ea typeface="Tahoma" panose="020B0604030504040204" pitchFamily="34" charset="0"/>
                <a:cs typeface="Arial" panose="020B0604020202020204" pitchFamily="34" charset="0"/>
              </a:rPr>
              <a:t>педагогических работников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в целях установления квалификационной категории.</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Проведение аттестации педагогических работников в целях подтверждения соответствия педагогических работников занимаемым ими должностям осуществляется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один раз в пять лет </a:t>
            </a:r>
            <a:r>
              <a:rPr lang="ru-RU" sz="1800" dirty="0">
                <a:latin typeface="Arial" panose="020B0604020202020204" pitchFamily="34" charset="0"/>
                <a:ea typeface="Tahoma" panose="020B0604030504040204" pitchFamily="34" charset="0"/>
                <a:cs typeface="Arial" panose="020B0604020202020204" pitchFamily="34" charset="0"/>
              </a:rPr>
              <a:t>на основе оценки их профессиональной деятельности аттестационными комиссиями, самостоятельно формируемыми организациями.</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Проведение аттестации в целях установления квалификационной категории педагогических работников организаций, осуществляющих образовательную деятельность и находящихся в ведении субъекта РФ, муниципальных и частных организаций осуществляется аттестационными комиссиями, формируемыми уполномоченными органами государственной власти субъектов РФ.</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Порядок проведения аттестации педагогических работников устанавливается Минпросвещения России по согласованию с Минтруда России.</a:t>
            </a:r>
          </a:p>
        </p:txBody>
      </p:sp>
      <p:sp>
        <p:nvSpPr>
          <p:cNvPr id="6" name="Нижний колонтитул 4"/>
          <p:cNvSpPr txBox="1">
            <a:spLocks/>
          </p:cNvSpPr>
          <p:nvPr/>
        </p:nvSpPr>
        <p:spPr>
          <a:xfrm>
            <a:off x="232299" y="538529"/>
            <a:ext cx="11727402" cy="995303"/>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Федеральный закон «Об образовании в Российской Федерации» от 29.12.2012 N 273-ФЗ</a:t>
            </a:r>
          </a:p>
        </p:txBody>
      </p:sp>
    </p:spTree>
    <p:extLst>
      <p:ext uri="{BB962C8B-B14F-4D97-AF65-F5344CB8AC3E}">
        <p14:creationId xmlns:p14="http://schemas.microsoft.com/office/powerpoint/2010/main" val="724526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310957" y="1779639"/>
            <a:ext cx="10691340" cy="4493342"/>
          </a:xfrm>
        </p:spPr>
        <p:txBody>
          <a:bodyPr>
            <a:normAutofit/>
          </a:bodyPr>
          <a:lstStyle/>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Аттестация педагогических работников в целях установления квалификационной категории проводится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по их желанию</a:t>
            </a:r>
            <a:r>
              <a:rPr lang="ru-RU" sz="1800" dirty="0">
                <a:latin typeface="Arial" panose="020B0604020202020204" pitchFamily="34" charset="0"/>
                <a:ea typeface="Tahoma" panose="020B0604030504040204" pitchFamily="34" charset="0"/>
                <a:cs typeface="Arial" panose="020B0604020202020204" pitchFamily="34" charset="0"/>
              </a:rPr>
              <a:t>.</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По результатам аттестации педагогическим работникам устанавливается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первая или высшая </a:t>
            </a:r>
            <a:r>
              <a:rPr lang="ru-RU" sz="1800" dirty="0">
                <a:latin typeface="Arial" panose="020B0604020202020204" pitchFamily="34" charset="0"/>
                <a:ea typeface="Tahoma" panose="020B0604030504040204" pitchFamily="34" charset="0"/>
                <a:cs typeface="Arial" panose="020B0604020202020204" pitchFamily="34" charset="0"/>
              </a:rPr>
              <a:t>квалификационная категория.</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Квалификационная категория устанавливается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сроком на 5 лет</a:t>
            </a:r>
            <a:r>
              <a:rPr lang="ru-RU" sz="1800" dirty="0">
                <a:latin typeface="Arial" panose="020B0604020202020204" pitchFamily="34" charset="0"/>
                <a:ea typeface="Tahoma" panose="020B0604030504040204" pitchFamily="34" charset="0"/>
                <a:cs typeface="Arial" panose="020B0604020202020204" pitchFamily="34" charset="0"/>
              </a:rPr>
              <a:t>. Срок действия квалификационной категории продлению не подлежит.</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При формировании аттестационных комиссий определяются их составы, регламент работы, а также условия привлечения специалистов для осуществления всестороннего анализа профессиональной деятельности педагогических работников.</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Аттестация педагогических работников проводится на основании их заявлений, подаваемых непосредственно в аттестационную комиссию, либо направляемых педагогическими работниками в адрес аттестационной комиссии по почте письмом с уведомлением о вручении или с уведомлением в форме электронного документа с использованием сетей общего пользования, в том числе сети «Интернет».</a:t>
            </a:r>
          </a:p>
        </p:txBody>
      </p:sp>
      <p:sp>
        <p:nvSpPr>
          <p:cNvPr id="6" name="Нижний колонтитул 4"/>
          <p:cNvSpPr txBox="1">
            <a:spLocks/>
          </p:cNvSpPr>
          <p:nvPr/>
        </p:nvSpPr>
        <p:spPr>
          <a:xfrm>
            <a:off x="232299" y="469704"/>
            <a:ext cx="11727402" cy="1093626"/>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Порядок проведения аттестации педагогических работников организаций, осуществляющих образовательную деятельность (приказ Минобрнауки России от 7 апреля 2014 г. № 276)</a:t>
            </a:r>
          </a:p>
        </p:txBody>
      </p:sp>
    </p:spTree>
    <p:extLst>
      <p:ext uri="{BB962C8B-B14F-4D97-AF65-F5344CB8AC3E}">
        <p14:creationId xmlns:p14="http://schemas.microsoft.com/office/powerpoint/2010/main" val="1062605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232299" y="1956620"/>
            <a:ext cx="10691340" cy="4237703"/>
          </a:xfrm>
        </p:spPr>
        <p:txBody>
          <a:bodyPr>
            <a:normAutofit/>
          </a:bodyPr>
          <a:lstStyle/>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В заявлении о проведении аттестации педагогические работники указывают квалификационные категории и должности, по которым они желают пройти аттестацию.</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Заявления о проведении аттестации подаются педагогическими работниками независимо от продолжительности работы в организации, в том числе в период нахождения в отпуске по уходу за ребенком.</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Заявления о проведении аттестации в целях установления высшей квалификационной категории по должности, по которой аттестация будет проводиться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впервые</a:t>
            </a:r>
            <a:r>
              <a:rPr lang="ru-RU" sz="1800" dirty="0">
                <a:latin typeface="Arial" panose="020B0604020202020204" pitchFamily="34" charset="0"/>
                <a:ea typeface="Tahoma" panose="020B0604030504040204" pitchFamily="34" charset="0"/>
                <a:cs typeface="Arial" panose="020B0604020202020204" pitchFamily="34" charset="0"/>
              </a:rPr>
              <a:t>, подаются педагогическими работниками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не ранее чем через два года после установления по этой должности первой квалификационной категории.</a:t>
            </a:r>
          </a:p>
          <a:p>
            <a:pPr algn="just">
              <a:spcBef>
                <a:spcPts val="0"/>
              </a:spcBef>
              <a:spcAft>
                <a:spcPts val="600"/>
              </a:spcAft>
              <a:buFont typeface="Wingdings" panose="05000000000000000000" pitchFamily="2" charset="2"/>
              <a:buChar char="v"/>
            </a:pP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Истечение срока действия высшей квалификационной категории </a:t>
            </a:r>
            <a:r>
              <a:rPr lang="ru-RU" sz="1800" dirty="0">
                <a:latin typeface="Arial" panose="020B0604020202020204" pitchFamily="34" charset="0"/>
                <a:ea typeface="Tahoma" panose="020B0604030504040204" pitchFamily="34" charset="0"/>
                <a:cs typeface="Arial" panose="020B0604020202020204" pitchFamily="34" charset="0"/>
              </a:rPr>
              <a:t>не ограничивает право педагогического работника впоследствии обращаться в аттестационную комиссию с заявлением о проведении его аттестации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в целях установления высшей квалификационной категории по той же должности.</a:t>
            </a:r>
          </a:p>
        </p:txBody>
      </p:sp>
      <p:sp>
        <p:nvSpPr>
          <p:cNvPr id="6" name="Нижний колонтитул 4"/>
          <p:cNvSpPr txBox="1">
            <a:spLocks/>
          </p:cNvSpPr>
          <p:nvPr/>
        </p:nvSpPr>
        <p:spPr>
          <a:xfrm>
            <a:off x="232299" y="587690"/>
            <a:ext cx="11727402" cy="1093626"/>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Порядок проведения аттестации педагогических работников организаций, осуществляющих образовательную деятельность (приказ Минобрнауки России от 7 апреля 2014 г. № 276)</a:t>
            </a:r>
          </a:p>
        </p:txBody>
      </p:sp>
    </p:spTree>
    <p:extLst>
      <p:ext uri="{BB962C8B-B14F-4D97-AF65-F5344CB8AC3E}">
        <p14:creationId xmlns:p14="http://schemas.microsoft.com/office/powerpoint/2010/main" val="4025539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403123" y="2032607"/>
            <a:ext cx="10333704" cy="4237703"/>
          </a:xfrm>
        </p:spPr>
        <p:txBody>
          <a:bodyPr>
            <a:normAutofit/>
          </a:bodyPr>
          <a:lstStyle/>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Заявления педагогических работников о проведении аттестации рассматриваются аттестационными комиссиями в срок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не более 30 календарных дней </a:t>
            </a:r>
            <a:r>
              <a:rPr lang="ru-RU" sz="1800" dirty="0">
                <a:latin typeface="Arial" panose="020B0604020202020204" pitchFamily="34" charset="0"/>
                <a:ea typeface="Tahoma" panose="020B0604030504040204" pitchFamily="34" charset="0"/>
                <a:cs typeface="Arial" panose="020B0604020202020204" pitchFamily="34" charset="0"/>
              </a:rPr>
              <a:t>со дня их получения, в течение которого:</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а) определяется конкретный срок проведения аттестации для каждого педагогического работника индивидуально с учетом срока действия ранее установленной квалификационной категории;</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б) осуществляется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письменное уведомление </a:t>
            </a:r>
            <a:r>
              <a:rPr lang="ru-RU" sz="1800" dirty="0">
                <a:latin typeface="Arial" panose="020B0604020202020204" pitchFamily="34" charset="0"/>
                <a:ea typeface="Tahoma" panose="020B0604030504040204" pitchFamily="34" charset="0"/>
                <a:cs typeface="Arial" panose="020B0604020202020204" pitchFamily="34" charset="0"/>
              </a:rPr>
              <a:t>педагогических работников о сроке и месте проведения их аттестации.</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Продолжительность аттестации для каждого педагогического работника от начала её проведения и до принятия решения аттестационной комиссией составляет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не более 60 календарных дней.</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Педагогический работник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имеет право лично присутствовать </a:t>
            </a:r>
            <a:r>
              <a:rPr lang="ru-RU" sz="1800" dirty="0">
                <a:latin typeface="Arial" panose="020B0604020202020204" pitchFamily="34" charset="0"/>
                <a:ea typeface="Tahoma" panose="020B0604030504040204" pitchFamily="34" charset="0"/>
                <a:cs typeface="Arial" panose="020B0604020202020204" pitchFamily="34" charset="0"/>
              </a:rPr>
              <a:t>при его аттестации на заседании аттестационной комиссии. При неявке педагогического работника на заседание аттестационной комиссии аттестация проводится в его отсутствие.</a:t>
            </a:r>
          </a:p>
        </p:txBody>
      </p:sp>
      <p:sp>
        <p:nvSpPr>
          <p:cNvPr id="6" name="Нижний колонтитул 4"/>
          <p:cNvSpPr txBox="1">
            <a:spLocks/>
          </p:cNvSpPr>
          <p:nvPr/>
        </p:nvSpPr>
        <p:spPr>
          <a:xfrm>
            <a:off x="232299" y="587690"/>
            <a:ext cx="11727402" cy="1093626"/>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Порядок проведения аттестации педагогических работников организаций, осуществляющих образовательную деятельность (приказ Минобрнауки России от 7 апреля 2014 г. № 276)</a:t>
            </a:r>
          </a:p>
        </p:txBody>
      </p:sp>
    </p:spTree>
    <p:extLst>
      <p:ext uri="{BB962C8B-B14F-4D97-AF65-F5344CB8AC3E}">
        <p14:creationId xmlns:p14="http://schemas.microsoft.com/office/powerpoint/2010/main" val="4163725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232299" y="1956620"/>
            <a:ext cx="10691340" cy="4237703"/>
          </a:xfrm>
        </p:spPr>
        <p:txBody>
          <a:bodyPr>
            <a:normAutofit/>
          </a:bodyPr>
          <a:lstStyle/>
          <a:p>
            <a:pPr marL="0" indent="0" algn="just">
              <a:spcBef>
                <a:spcPts val="0"/>
              </a:spcBef>
              <a:spcAft>
                <a:spcPts val="600"/>
              </a:spcAft>
              <a:buNone/>
            </a:pPr>
            <a:r>
              <a:rPr lang="ru-RU" sz="1800" b="1" dirty="0">
                <a:latin typeface="Arial" panose="020B0604020202020204" pitchFamily="34" charset="0"/>
                <a:ea typeface="Tahoma" panose="020B0604030504040204" pitchFamily="34" charset="0"/>
                <a:cs typeface="Arial" panose="020B0604020202020204" pitchFamily="34" charset="0"/>
              </a:rPr>
              <a:t>Первая квалификационная категория устанавливается на основе:</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стабильных положительных результатов освоения обучающимися образовательных программ по итогам мониторингов, проводимых организацией;</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стабильных положительных результатов освоения обучающимися образовательных программ по итогам мониторинга системы образования, проводимого в порядке, установленном постановлением Правительства РФ от 5 августа 2013 г. № 662</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выявления развития у обучающихся способностей к научной (интеллектуальной), творческой, физкультурно-спортивной деятельности;</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личного вклада в повышение качества образования, совершенствования методов обучения и воспитания, транслирования в педагогических коллективах опыта практических результатов своей профессиональной деятельности, активного участия в работе методических объединений педагогических работников организации.</a:t>
            </a:r>
          </a:p>
        </p:txBody>
      </p:sp>
      <p:sp>
        <p:nvSpPr>
          <p:cNvPr id="6" name="Нижний колонтитул 4"/>
          <p:cNvSpPr txBox="1">
            <a:spLocks/>
          </p:cNvSpPr>
          <p:nvPr/>
        </p:nvSpPr>
        <p:spPr>
          <a:xfrm>
            <a:off x="232299" y="587690"/>
            <a:ext cx="11727402" cy="1093626"/>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Порядок проведения аттестации педагогических работников организаций, осуществляющих образовательную деятельность (приказ Минобрнауки России от 7 апреля 2014 г. № 276)</a:t>
            </a:r>
          </a:p>
        </p:txBody>
      </p:sp>
    </p:spTree>
    <p:extLst>
      <p:ext uri="{BB962C8B-B14F-4D97-AF65-F5344CB8AC3E}">
        <p14:creationId xmlns:p14="http://schemas.microsoft.com/office/powerpoint/2010/main" val="2212762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232299" y="1445342"/>
            <a:ext cx="10691340" cy="5201264"/>
          </a:xfrm>
        </p:spPr>
        <p:txBody>
          <a:bodyPr>
            <a:normAutofit lnSpcReduction="10000"/>
          </a:bodyPr>
          <a:lstStyle/>
          <a:p>
            <a:pPr marL="0" indent="0" algn="just">
              <a:lnSpc>
                <a:spcPct val="110000"/>
              </a:lnSpc>
              <a:spcBef>
                <a:spcPts val="0"/>
              </a:spcBef>
              <a:spcAft>
                <a:spcPts val="600"/>
              </a:spcAft>
              <a:buNone/>
            </a:pPr>
            <a:r>
              <a:rPr lang="ru-RU" sz="1800" b="1" dirty="0">
                <a:latin typeface="Arial" panose="020B0604020202020204" pitchFamily="34" charset="0"/>
                <a:ea typeface="Tahoma" panose="020B0604030504040204" pitchFamily="34" charset="0"/>
                <a:cs typeface="Arial" panose="020B0604020202020204" pitchFamily="34" charset="0"/>
              </a:rPr>
              <a:t>Высшая квалификационная категория устанавливается на основе:</a:t>
            </a:r>
          </a:p>
          <a:p>
            <a:pPr algn="just">
              <a:lnSpc>
                <a:spcPct val="110000"/>
              </a:lnSpc>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достижения обучающимися положительной динамики результатов освоения образовательных программ по итогам мониторингов, проводимых организацией;</a:t>
            </a:r>
          </a:p>
          <a:p>
            <a:pPr algn="just">
              <a:lnSpc>
                <a:spcPct val="110000"/>
              </a:lnSpc>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достижения обучающимися положительных результатов освоения образовательных программ по итогам мониторинга системы образования, проводимого в порядке, установленном постановлением Правительства Российской Федерации от 5 августа 2013 г. № 662</a:t>
            </a:r>
          </a:p>
          <a:p>
            <a:pPr algn="just">
              <a:lnSpc>
                <a:spcPct val="110000"/>
              </a:lnSpc>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выявления и развития способностей обучающихся к научной (интеллектуальной), творческой, физкультурно-спортивной деятельности, а также их участия в олимпиадах, конкурсах, фестивалях, соревнованиях;</a:t>
            </a:r>
          </a:p>
          <a:p>
            <a:pPr algn="just">
              <a:lnSpc>
                <a:spcPct val="110000"/>
              </a:lnSpc>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личного вклада в повышение качества образования, совершенствования методов обучения и воспитания, и продуктивного использования новых образовательных технологий, транслирования в педагогических коллективах опыта практических результатов своей профессиональной деятельности, в том числе экспериментальной и инновационной;</a:t>
            </a:r>
          </a:p>
          <a:p>
            <a:pPr algn="just">
              <a:lnSpc>
                <a:spcPct val="110000"/>
              </a:lnSpc>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активного участия в работе методических объединений педагогических работников организаций, в разработке программно-методического сопровождения образовательного процесса, профессиональных конкурсах.</a:t>
            </a:r>
          </a:p>
        </p:txBody>
      </p:sp>
      <p:sp>
        <p:nvSpPr>
          <p:cNvPr id="6" name="Нижний колонтитул 4"/>
          <p:cNvSpPr txBox="1">
            <a:spLocks/>
          </p:cNvSpPr>
          <p:nvPr/>
        </p:nvSpPr>
        <p:spPr>
          <a:xfrm>
            <a:off x="232299" y="211394"/>
            <a:ext cx="11727402" cy="1093626"/>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Порядок проведения аттестации педагогических работников организаций, осуществляющих образовательную деятельность (приказ Минобрнауки России от 7 апреля 2014 г. № 276)</a:t>
            </a:r>
          </a:p>
        </p:txBody>
      </p:sp>
    </p:spTree>
    <p:extLst>
      <p:ext uri="{BB962C8B-B14F-4D97-AF65-F5344CB8AC3E}">
        <p14:creationId xmlns:p14="http://schemas.microsoft.com/office/powerpoint/2010/main" val="376483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232299" y="1445342"/>
            <a:ext cx="10691340" cy="5201264"/>
          </a:xfrm>
        </p:spPr>
        <p:txBody>
          <a:bodyPr>
            <a:noAutofit/>
          </a:bodyPr>
          <a:lstStyle/>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По результатам аттестации АК принимает решение: установить/отказать….</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Решение АК оформляется протоколом и вступает в силу со дня его вынесения.</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При принятии в отношении педагогического работника, имеющего первую категорию, решения аттестационной комиссии об отказе в установлении высшей квалификационной категории, за ним сохраняется первая квалификационная категория до истечения срока ее действия.</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Педагогические работники, которым при проведении аттестации отказано в установлении квалификационной категории, обращаются по их желанию в аттестационную комиссию с заявлением о проведении аттестации на ту же квалификационную категорию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не ранее чем через год </a:t>
            </a:r>
            <a:r>
              <a:rPr lang="ru-RU" sz="1800" dirty="0">
                <a:latin typeface="Arial" panose="020B0604020202020204" pitchFamily="34" charset="0"/>
                <a:ea typeface="Tahoma" panose="020B0604030504040204" pitchFamily="34" charset="0"/>
                <a:cs typeface="Arial" panose="020B0604020202020204" pitchFamily="34" charset="0"/>
              </a:rPr>
              <a:t>со дня принятия АК соответствующего решения.</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На основании решений аттестационных комиссий о результатах аттестации педагогических работников соответствующие исполнительной власти издают распорядительные акты об установлении педагогическим работникам первой или высшей квалификационной категории со дня вынесения решения аттестационной комиссией, которые размещаются на официальных сайтах указанных органов в сети «Интернет».</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Квалификационные категории, установленные педагогическим работникам, сохраняются до окончания срока их действия при переходе в другую организацию, в том числе расположенную в другом субъекте РФ.</a:t>
            </a:r>
          </a:p>
        </p:txBody>
      </p:sp>
      <p:sp>
        <p:nvSpPr>
          <p:cNvPr id="6" name="Нижний колонтитул 4"/>
          <p:cNvSpPr txBox="1">
            <a:spLocks/>
          </p:cNvSpPr>
          <p:nvPr/>
        </p:nvSpPr>
        <p:spPr>
          <a:xfrm>
            <a:off x="232299" y="211394"/>
            <a:ext cx="11727402" cy="1093626"/>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Порядок проведения аттестации педагогических работников организаций, осуществляющих образовательную деятельность (приказ Минобрнауки России от 7 апреля 2014 г. № 276)</a:t>
            </a:r>
          </a:p>
        </p:txBody>
      </p:sp>
    </p:spTree>
    <p:extLst>
      <p:ext uri="{BB962C8B-B14F-4D97-AF65-F5344CB8AC3E}">
        <p14:creationId xmlns:p14="http://schemas.microsoft.com/office/powerpoint/2010/main" val="4106550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379782" y="1462335"/>
            <a:ext cx="10691340" cy="5026955"/>
          </a:xfrm>
        </p:spPr>
        <p:txBody>
          <a:bodyPr>
            <a:noAutofit/>
          </a:bodyPr>
          <a:lstStyle/>
          <a:p>
            <a:pPr algn="just">
              <a:lnSpc>
                <a:spcPct val="110000"/>
              </a:lnSpc>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Дата вступления в силу - 1 сентября 2023 года</a:t>
            </a:r>
          </a:p>
          <a:p>
            <a:pPr algn="just">
              <a:lnSpc>
                <a:spcPct val="110000"/>
              </a:lnSpc>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Квалификационные категории «Педагог-методист», «Педагог-наставник» устанавливаются сроком на 5 лет, проводится по желанию пед. работников. </a:t>
            </a:r>
          </a:p>
          <a:p>
            <a:pPr algn="just">
              <a:lnSpc>
                <a:spcPct val="110000"/>
              </a:lnSpc>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К аттестации, проводимой впервые, допускаются педагогические работники, имеющие действующую высшую квалификационную категорию.</a:t>
            </a:r>
          </a:p>
          <a:p>
            <a:pPr algn="just">
              <a:lnSpc>
                <a:spcPct val="110000"/>
              </a:lnSpc>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Аттестация проводится на основании заявлений, содержащих сведения об уровне образования (квалификации), результатах деятельности, связанной с методической работой или наставничеством, а также о категории, по которой они желают пройти аттестацию.</a:t>
            </a:r>
          </a:p>
          <a:p>
            <a:pPr algn="just">
              <a:lnSpc>
                <a:spcPct val="110000"/>
              </a:lnSpc>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К заявлению прилагается ходатайство работодателя в АК, характеризующее деятельность педагогического работника, направленную на совершенствование методической работы или наставничества непосредственно в образовательной организации.</a:t>
            </a:r>
          </a:p>
          <a:p>
            <a:pPr algn="just">
              <a:lnSpc>
                <a:spcPct val="110000"/>
              </a:lnSpc>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Ходатайство работодателя формируется на основе решения педсовета организации (иного коллегиального органа управления организации), на котором рассматривалась деятельность работника, осуществляющего методическую работу или наставничество, согласованного с выборным органом соответствующей первичной профсоюзной организации, а в отсутствие такового - с иным представительным органом (представителем) работников организации.</a:t>
            </a:r>
          </a:p>
        </p:txBody>
      </p:sp>
      <p:sp>
        <p:nvSpPr>
          <p:cNvPr id="6" name="Нижний колонтитул 4"/>
          <p:cNvSpPr txBox="1">
            <a:spLocks/>
          </p:cNvSpPr>
          <p:nvPr/>
        </p:nvSpPr>
        <p:spPr>
          <a:xfrm>
            <a:off x="232299" y="290052"/>
            <a:ext cx="11727402" cy="1093626"/>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Порядок проведения аттестации педагогических работников организаций, осуществляющих образовательную деятельность (приказ Минпросвещения России от 24.03.2023 г. N 196)</a:t>
            </a:r>
          </a:p>
        </p:txBody>
      </p:sp>
    </p:spTree>
    <p:extLst>
      <p:ext uri="{BB962C8B-B14F-4D97-AF65-F5344CB8AC3E}">
        <p14:creationId xmlns:p14="http://schemas.microsoft.com/office/powerpoint/2010/main" val="2751543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379782" y="1462335"/>
            <a:ext cx="10691340" cy="5026955"/>
          </a:xfrm>
        </p:spPr>
        <p:txBody>
          <a:bodyPr>
            <a:normAutofit/>
          </a:bodyPr>
          <a:lstStyle/>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Квалификационная категория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«педагог-методист» </a:t>
            </a:r>
            <a:r>
              <a:rPr lang="ru-RU" sz="1800" dirty="0">
                <a:latin typeface="Arial" panose="020B0604020202020204" pitchFamily="34" charset="0"/>
                <a:ea typeface="Tahoma" panose="020B0604030504040204" pitchFamily="34" charset="0"/>
                <a:cs typeface="Arial" panose="020B0604020202020204" pitchFamily="34" charset="0"/>
              </a:rPr>
              <a:t>устанавливается педагогическим работникам на основе следующих показателей деятельности, не входящей в должностные обязанности по занимаемой в организации должности:</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руководства методическим объединением педагогических работников образовательной организации и активного участия в методической работе образовательной организации;</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руководства разработкой программно-методического сопровождения образовательного процесса, в том числе методического сопровождения реализации инновационных образовательных программ и проектов в образовательной организации;</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методической поддержки педагогических работников образовательной организации при подготовке к участию в профессиональных конкурсах;</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участия в методической поддержке (сопровождении) педагогических работников образовательной организации, направленной на их профессиональное развитие, преодоление профессиональных дефицитов;</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передачи опыта по применению в образовательной организации авторских учебных и/или учебно-методических разработок.</a:t>
            </a:r>
          </a:p>
        </p:txBody>
      </p:sp>
      <p:sp>
        <p:nvSpPr>
          <p:cNvPr id="6" name="Нижний колонтитул 4"/>
          <p:cNvSpPr txBox="1">
            <a:spLocks/>
          </p:cNvSpPr>
          <p:nvPr/>
        </p:nvSpPr>
        <p:spPr>
          <a:xfrm>
            <a:off x="232299" y="290052"/>
            <a:ext cx="11727402" cy="1093626"/>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Порядок проведения аттестации педагогических работников организаций, осуществляющих образовательную деятельность (приказ Минпросвещения России от 24.03.2023 г. N 196)</a:t>
            </a:r>
          </a:p>
        </p:txBody>
      </p:sp>
    </p:spTree>
    <p:extLst>
      <p:ext uri="{BB962C8B-B14F-4D97-AF65-F5344CB8AC3E}">
        <p14:creationId xmlns:p14="http://schemas.microsoft.com/office/powerpoint/2010/main" val="3066123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560439" y="2201303"/>
            <a:ext cx="10156724" cy="3058955"/>
          </a:xfrm>
        </p:spPr>
        <p:txBody>
          <a:bodyPr>
            <a:noAutofit/>
          </a:bodyPr>
          <a:lstStyle/>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К компетенции СШ относится прием обучающихся в СШ (часть 8 пункта 3 ст. 28 Федерального закона «Об образовании в РФ»)</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Локальный нормативный акт СШ «Правила приема»</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СШ определяет сроки начала и окончания учебно-тренировочного процесса с учетом сроков проведения физкультурных и спортивных мероприятий (далее – спортивный сезон), в которых планируется участие лиц, проходящих спортивную подготовку (приказ Минспорта России № 634)</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При комплектовании учебно-тренировочных групп СШ учитывает возможность перевода обучающихся из других СШ (приказ Минспорта России № 634)</a:t>
            </a:r>
          </a:p>
        </p:txBody>
      </p:sp>
      <p:sp>
        <p:nvSpPr>
          <p:cNvPr id="6" name="Нижний колонтитул 4"/>
          <p:cNvSpPr txBox="1">
            <a:spLocks/>
          </p:cNvSpPr>
          <p:nvPr/>
        </p:nvSpPr>
        <p:spPr>
          <a:xfrm>
            <a:off x="232299" y="993058"/>
            <a:ext cx="11727402" cy="922335"/>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32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Полномочия спортивной школы </a:t>
            </a:r>
          </a:p>
          <a:p>
            <a:pPr algn="l">
              <a:lnSpc>
                <a:spcPct val="90000"/>
              </a:lnSpc>
            </a:pPr>
            <a:r>
              <a:rPr lang="ru-RU" sz="32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как образовательной организации</a:t>
            </a:r>
          </a:p>
        </p:txBody>
      </p:sp>
    </p:spTree>
    <p:extLst>
      <p:ext uri="{BB962C8B-B14F-4D97-AF65-F5344CB8AC3E}">
        <p14:creationId xmlns:p14="http://schemas.microsoft.com/office/powerpoint/2010/main" val="166045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379782" y="2052271"/>
            <a:ext cx="10691340" cy="3915910"/>
          </a:xfrm>
        </p:spPr>
        <p:txBody>
          <a:bodyPr>
            <a:normAutofit/>
          </a:bodyPr>
          <a:lstStyle/>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Квалификационная категория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«педагог-наставник» </a:t>
            </a:r>
            <a:r>
              <a:rPr lang="ru-RU" sz="1800" dirty="0">
                <a:latin typeface="Arial" panose="020B0604020202020204" pitchFamily="34" charset="0"/>
                <a:ea typeface="Tahoma" panose="020B0604030504040204" pitchFamily="34" charset="0"/>
                <a:cs typeface="Arial" panose="020B0604020202020204" pitchFamily="34" charset="0"/>
              </a:rPr>
              <a:t>устанавливается педагогическим работникам на основе следующих показателей деятельности, не входящей в должностные обязанности по занимаемой в организации должности:</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руководства практической подготовкой студентов, обучающихся по образовательным программам СПО и (или) образовательным программам высшего образования;</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наставничества в отношении педагогических работников образовательной организации, активного сопровождения их профессионального развития в образовательной организации;</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содействия в подготовке педагогических работников, в том числе из числа молодых специалистов, к участию в конкурсах профессионального (педагогического) мастерства;</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распространения авторских подходов и методических разработок в области наставнической деятельности в образовательной организации.</a:t>
            </a:r>
          </a:p>
        </p:txBody>
      </p:sp>
      <p:sp>
        <p:nvSpPr>
          <p:cNvPr id="6" name="Нижний колонтитул 4"/>
          <p:cNvSpPr txBox="1">
            <a:spLocks/>
          </p:cNvSpPr>
          <p:nvPr/>
        </p:nvSpPr>
        <p:spPr>
          <a:xfrm>
            <a:off x="124145" y="634181"/>
            <a:ext cx="11727402" cy="1093626"/>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Порядок проведения аттестации педагогических работников организаций, осуществляющих образовательную деятельность (приказ Минпросвещения России от 24.03.2023 г. N 196)</a:t>
            </a:r>
          </a:p>
        </p:txBody>
      </p:sp>
    </p:spTree>
    <p:extLst>
      <p:ext uri="{BB962C8B-B14F-4D97-AF65-F5344CB8AC3E}">
        <p14:creationId xmlns:p14="http://schemas.microsoft.com/office/powerpoint/2010/main" val="1379170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422787" y="1983444"/>
            <a:ext cx="10333703" cy="4417356"/>
          </a:xfrm>
        </p:spPr>
        <p:txBody>
          <a:bodyPr>
            <a:normAutofit lnSpcReduction="10000"/>
          </a:bodyPr>
          <a:lstStyle/>
          <a:p>
            <a:pPr algn="just">
              <a:lnSpc>
                <a:spcPct val="110000"/>
              </a:lnSpc>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Квалификационные категории </a:t>
            </a:r>
            <a:r>
              <a:rPr lang="ru-RU" sz="1800" b="1" dirty="0">
                <a:solidFill>
                  <a:srgbClr val="7E0000"/>
                </a:solidFill>
                <a:latin typeface="Arial" panose="020B0604020202020204" pitchFamily="34" charset="0"/>
                <a:ea typeface="Tahoma" panose="020B0604030504040204" pitchFamily="34" charset="0"/>
                <a:cs typeface="Arial" panose="020B0604020202020204" pitchFamily="34" charset="0"/>
              </a:rPr>
              <a:t>«педагог-методист»  и «педагог-наставник» </a:t>
            </a:r>
            <a:r>
              <a:rPr lang="ru-RU" sz="1800" dirty="0">
                <a:latin typeface="Arial" panose="020B0604020202020204" pitchFamily="34" charset="0"/>
                <a:ea typeface="Tahoma" panose="020B0604030504040204" pitchFamily="34" charset="0"/>
                <a:cs typeface="Arial" panose="020B0604020202020204" pitchFamily="34" charset="0"/>
              </a:rPr>
              <a:t>по показателям, характеризующим дополнительную деятельность педагогических работников, направленную на совершенствование методической работы или наставничества непосредственно в образовательной организации, не входящую в должностные обязанности по занимаемой в организации должности.</a:t>
            </a:r>
          </a:p>
          <a:p>
            <a:pPr algn="just">
              <a:lnSpc>
                <a:spcPct val="110000"/>
              </a:lnSpc>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По результатам аттестации аттестационная комиссия принимает одно из следующих решений «установить (отказать в установлении) квалификационную категорию «педагог-методист» или квалификационную категорию «педагог-наставник» (указывается должность педагогического работника, по которой устанавливается квалификационная категория</a:t>
            </a:r>
          </a:p>
          <a:p>
            <a:pPr algn="just">
              <a:lnSpc>
                <a:spcPct val="110000"/>
              </a:lnSpc>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Решение аттестационной комиссии вступает в силу со дня его вынесения и является основанием для дифференциации оплаты труда педагогических работников за наличие квалификационных категорий "педагог-методист", "педагог-наставник" при условии выполнения дополнительных обязанностей, связанных с методической работой или наставнической деятельностью.</a:t>
            </a:r>
          </a:p>
          <a:p>
            <a:pPr marL="0" indent="0" algn="just">
              <a:spcBef>
                <a:spcPts val="0"/>
              </a:spcBef>
              <a:spcAft>
                <a:spcPts val="600"/>
              </a:spcAft>
              <a:buNone/>
            </a:pPr>
            <a:endParaRPr lang="ru-RU" sz="1800" dirty="0">
              <a:latin typeface="Arial" panose="020B0604020202020204" pitchFamily="34" charset="0"/>
              <a:ea typeface="Tahoma" panose="020B0604030504040204" pitchFamily="34" charset="0"/>
              <a:cs typeface="Arial" panose="020B0604020202020204" pitchFamily="34" charset="0"/>
            </a:endParaRPr>
          </a:p>
        </p:txBody>
      </p:sp>
      <p:sp>
        <p:nvSpPr>
          <p:cNvPr id="6" name="Нижний колонтитул 4"/>
          <p:cNvSpPr txBox="1">
            <a:spLocks/>
          </p:cNvSpPr>
          <p:nvPr/>
        </p:nvSpPr>
        <p:spPr>
          <a:xfrm>
            <a:off x="232299" y="358878"/>
            <a:ext cx="11727402" cy="1342102"/>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Порядок проведения аттестации педагогических работников организаций, осуществляющих образовательную деятельность (приказ Минпросвещения России от 24.03.2023 г. N 196)</a:t>
            </a:r>
          </a:p>
        </p:txBody>
      </p:sp>
    </p:spTree>
    <p:extLst>
      <p:ext uri="{BB962C8B-B14F-4D97-AF65-F5344CB8AC3E}">
        <p14:creationId xmlns:p14="http://schemas.microsoft.com/office/powerpoint/2010/main" val="474597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481780" y="2593044"/>
            <a:ext cx="10333703" cy="3915910"/>
          </a:xfrm>
        </p:spPr>
        <p:txBody>
          <a:bodyPr>
            <a:normAutofit/>
          </a:bodyPr>
          <a:lstStyle/>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Оценка профессиональной деятельности педагогических работников осуществляется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методом экспертизы</a:t>
            </a:r>
            <a:r>
              <a:rPr lang="ru-RU" sz="1800" dirty="0">
                <a:latin typeface="Arial" panose="020B0604020202020204" pitchFamily="34" charset="0"/>
                <a:ea typeface="Tahoma" panose="020B0604030504040204" pitchFamily="34" charset="0"/>
                <a:cs typeface="Arial" panose="020B0604020202020204" pitchFamily="34" charset="0"/>
              </a:rPr>
              <a:t>, для проведения которой и подготовки соответствующего экспертного заключения привлекаются эксперты.</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Процедура экспертизы предполагает комплексный анализ следующих материалов, направленных педагогическим работником в ИРО ХМАО-Югры с использованием сети "Интернет"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на адрес att@iro86.ru в электронной форме:</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заявление на прохождение процедуры аттестации;</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отчет о самообследовании;</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выполненное аттестационное задание.</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Экспертиза всех материалов осуществляется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дистанционно.</a:t>
            </a:r>
          </a:p>
        </p:txBody>
      </p:sp>
      <p:sp>
        <p:nvSpPr>
          <p:cNvPr id="6" name="Нижний колонтитул 4"/>
          <p:cNvSpPr txBox="1">
            <a:spLocks/>
          </p:cNvSpPr>
          <p:nvPr/>
        </p:nvSpPr>
        <p:spPr>
          <a:xfrm>
            <a:off x="232299" y="516194"/>
            <a:ext cx="11727402" cy="1863212"/>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Приказ Депобразования Югры от 24 мая 2016 года N 828 </a:t>
            </a:r>
          </a:p>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«Об аттестации педагогических работников организаций, осуществляющих образовательную деятельность </a:t>
            </a:r>
          </a:p>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на территории ХМАО – Югры…»</a:t>
            </a:r>
          </a:p>
          <a:p>
            <a:pPr algn="l">
              <a:lnSpc>
                <a:spcPct val="90000"/>
              </a:lnSpc>
            </a:pPr>
            <a:r>
              <a:rPr lang="en-US"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hlinkClick r:id="rId2"/>
              </a:rPr>
              <a:t>https://docs.cntd.ru/document/429094209</a:t>
            </a:r>
            <a:endPar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endParaRPr>
          </a:p>
          <a:p>
            <a:pPr algn="l">
              <a:lnSpc>
                <a:spcPct val="90000"/>
              </a:lnSpc>
            </a:pPr>
            <a:endPar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endParaRPr>
          </a:p>
        </p:txBody>
      </p:sp>
    </p:spTree>
    <p:extLst>
      <p:ext uri="{BB962C8B-B14F-4D97-AF65-F5344CB8AC3E}">
        <p14:creationId xmlns:p14="http://schemas.microsoft.com/office/powerpoint/2010/main" val="1228366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481780" y="2593044"/>
            <a:ext cx="10333703" cy="2755704"/>
          </a:xfrm>
        </p:spPr>
        <p:txBody>
          <a:bodyPr>
            <a:normAutofit/>
          </a:bodyPr>
          <a:lstStyle/>
          <a:p>
            <a:pPr marL="0" indent="0" algn="just">
              <a:spcBef>
                <a:spcPts val="0"/>
              </a:spcBef>
              <a:spcAft>
                <a:spcPts val="600"/>
              </a:spcAft>
              <a:buNone/>
            </a:pPr>
            <a:r>
              <a:rPr lang="ru-RU" b="1" dirty="0">
                <a:latin typeface="Arial" panose="020B0604020202020204" pitchFamily="34" charset="0"/>
                <a:ea typeface="Tahoma" panose="020B0604030504040204" pitchFamily="34" charset="0"/>
                <a:cs typeface="Arial" panose="020B0604020202020204" pitchFamily="34" charset="0"/>
              </a:rPr>
              <a:t>Индивидуальный аттестационный период включает в себя:</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1) рассмотрение заявления педагогического работника -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в течение 10 дней;</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2) предоставление материалов педагогического работника в ИРО ХМАО-Югры -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в течение 15 дней со дня подачи заявления;</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3) экспертиза материалов педагогического работника -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в течение 5 дней со дня получения материалов;</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4) принятие решения об установлении квалификационной категории -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в течение 30 дней со дня окончания экспертизы. </a:t>
            </a:r>
          </a:p>
        </p:txBody>
      </p:sp>
      <p:sp>
        <p:nvSpPr>
          <p:cNvPr id="6" name="Нижний колонтитул 4"/>
          <p:cNvSpPr txBox="1">
            <a:spLocks/>
          </p:cNvSpPr>
          <p:nvPr/>
        </p:nvSpPr>
        <p:spPr>
          <a:xfrm>
            <a:off x="232299" y="516194"/>
            <a:ext cx="11727402" cy="1863212"/>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Приказ Депобразования Югры от 24 мая 2016 года N 828 </a:t>
            </a:r>
          </a:p>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«Об аттестации педагогических работников организаций, осуществляющих образовательную деятельность </a:t>
            </a:r>
          </a:p>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на территории ХМАО – Югры…»</a:t>
            </a:r>
          </a:p>
          <a:p>
            <a:pPr algn="l">
              <a:lnSpc>
                <a:spcPct val="90000"/>
              </a:lnSpc>
            </a:pPr>
            <a:endPar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endParaRPr>
          </a:p>
        </p:txBody>
      </p:sp>
    </p:spTree>
    <p:extLst>
      <p:ext uri="{BB962C8B-B14F-4D97-AF65-F5344CB8AC3E}">
        <p14:creationId xmlns:p14="http://schemas.microsoft.com/office/powerpoint/2010/main" val="4139800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432619" y="1032387"/>
            <a:ext cx="10333703" cy="5447071"/>
          </a:xfrm>
        </p:spPr>
        <p:txBody>
          <a:bodyPr>
            <a:normAutofit fontScale="92500" lnSpcReduction="10000"/>
          </a:bodyPr>
          <a:lstStyle/>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Отчет о самообследовании представляет собой текст, раскрывающий особенности профессиональной деятельности аттестуемого педагога.</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Объем отчета - до 5 страниц формата А4 (шрифт Times New </a:t>
            </a:r>
            <a:r>
              <a:rPr lang="ru-RU" sz="1800" dirty="0" err="1">
                <a:latin typeface="Arial" panose="020B0604020202020204" pitchFamily="34" charset="0"/>
                <a:ea typeface="Tahoma" panose="020B0604030504040204" pitchFamily="34" charset="0"/>
                <a:cs typeface="Arial" panose="020B0604020202020204" pitchFamily="34" charset="0"/>
              </a:rPr>
              <a:t>Roman</a:t>
            </a:r>
            <a:r>
              <a:rPr lang="ru-RU" sz="1800" dirty="0">
                <a:latin typeface="Arial" panose="020B0604020202020204" pitchFamily="34" charset="0"/>
                <a:ea typeface="Tahoma" panose="020B0604030504040204" pitchFamily="34" charset="0"/>
                <a:cs typeface="Arial" panose="020B0604020202020204" pitchFamily="34" charset="0"/>
              </a:rPr>
              <a:t>, 14 кегль, одинарный интервал). </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Внутри текста даются ссылки на страницы </a:t>
            </a:r>
            <a:r>
              <a:rPr lang="ru-RU" sz="1800" dirty="0" err="1">
                <a:latin typeface="Arial" panose="020B0604020202020204" pitchFamily="34" charset="0"/>
                <a:ea typeface="Tahoma" panose="020B0604030504040204" pitchFamily="34" charset="0"/>
                <a:cs typeface="Arial" panose="020B0604020202020204" pitchFamily="34" charset="0"/>
              </a:rPr>
              <a:t>web</a:t>
            </a:r>
            <a:r>
              <a:rPr lang="ru-RU" sz="1800" dirty="0">
                <a:latin typeface="Arial" panose="020B0604020202020204" pitchFamily="34" charset="0"/>
                <a:ea typeface="Tahoma" panose="020B0604030504040204" pitchFamily="34" charset="0"/>
                <a:cs typeface="Arial" panose="020B0604020202020204" pitchFamily="34" charset="0"/>
              </a:rPr>
              <a:t>-сайтов, содержащих материалы, подтверждающие представленную в отчете информацию о деятельности аттестуемого педагогического работника (сайты организации, в которой педагогический работник осуществляет педагогическую деятельность; сайты сетевых педагогических сообществ и средств массовой информации, где размещены публикации педагогического работника; иные сайты по усмотрению педагогического работника, где представлены результаты его педагогической деятельности).</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К отчету может быть представлено приложение объемом не более основной части отчета, содержащее количественные данные в таблицах и графиках, подтверждающие содержание отчета.</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Эксперт анализирует и оценивает отчет о самообследовании в соответствии с критериями оценки. </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При оценке учитывается только та деятельность, которая имеет конкретное описание и документальное подтверждение. Отсутствие подтверждения влечет за собой снижение оценки по критерию.</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Максимально возможная оценка составляет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75 баллов. </a:t>
            </a:r>
          </a:p>
        </p:txBody>
      </p:sp>
      <p:sp>
        <p:nvSpPr>
          <p:cNvPr id="6" name="Нижний колонтитул 4"/>
          <p:cNvSpPr txBox="1">
            <a:spLocks/>
          </p:cNvSpPr>
          <p:nvPr/>
        </p:nvSpPr>
        <p:spPr>
          <a:xfrm>
            <a:off x="232299" y="378542"/>
            <a:ext cx="11727402" cy="653845"/>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Приказ Депобразования Югры от 24 мая 2016 года N 828 </a:t>
            </a:r>
          </a:p>
        </p:txBody>
      </p:sp>
    </p:spTree>
    <p:extLst>
      <p:ext uri="{BB962C8B-B14F-4D97-AF65-F5344CB8AC3E}">
        <p14:creationId xmlns:p14="http://schemas.microsoft.com/office/powerpoint/2010/main" val="1201951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481780" y="1179871"/>
            <a:ext cx="10333703" cy="4709651"/>
          </a:xfrm>
        </p:spPr>
        <p:txBody>
          <a:bodyPr>
            <a:normAutofit/>
          </a:bodyPr>
          <a:lstStyle/>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Аттестационное задание представляет собой профессиональную задачу, содержание которой основано на реализуемых педагогическим работником трудовых функциях. </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Все аттестационные задания известны аттестуемым заранее и открыты для выбора на странице "Аттестация педагогических работников" официального сайта ИРО ХМАО-Югры в сети Интернет </a:t>
            </a:r>
            <a:r>
              <a:rPr lang="ru-RU" sz="1800" dirty="0">
                <a:latin typeface="Arial" panose="020B0604020202020204" pitchFamily="34" charset="0"/>
                <a:ea typeface="Tahoma" panose="020B0604030504040204" pitchFamily="34" charset="0"/>
                <a:cs typeface="Arial" panose="020B0604020202020204" pitchFamily="34" charset="0"/>
                <a:hlinkClick r:id="rId2"/>
              </a:rPr>
              <a:t>http://www.iro86.ru</a:t>
            </a:r>
            <a:endParaRPr lang="ru-RU" sz="1800" dirty="0">
              <a:latin typeface="Arial" panose="020B0604020202020204" pitchFamily="34" charset="0"/>
              <a:ea typeface="Tahoma" panose="020B0604030504040204" pitchFamily="34" charset="0"/>
              <a:cs typeface="Arial" panose="020B0604020202020204" pitchFamily="34" charset="0"/>
            </a:endParaRP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Аттестационное задание может выполняться аттестуемым в ходе освоения программ повышения квалификации.</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Аттестационное задание выполняется педагогом в текстовой форме, имеет объем до 10 страниц формата А4 (шрифт Times New </a:t>
            </a:r>
            <a:r>
              <a:rPr lang="ru-RU" sz="1800" dirty="0" err="1">
                <a:latin typeface="Arial" panose="020B0604020202020204" pitchFamily="34" charset="0"/>
                <a:ea typeface="Tahoma" panose="020B0604030504040204" pitchFamily="34" charset="0"/>
                <a:cs typeface="Arial" panose="020B0604020202020204" pitchFamily="34" charset="0"/>
              </a:rPr>
              <a:t>Roman</a:t>
            </a:r>
            <a:r>
              <a:rPr lang="ru-RU" sz="1800" dirty="0">
                <a:latin typeface="Arial" panose="020B0604020202020204" pitchFamily="34" charset="0"/>
                <a:ea typeface="Tahoma" panose="020B0604030504040204" pitchFamily="34" charset="0"/>
                <a:cs typeface="Arial" panose="020B0604020202020204" pitchFamily="34" charset="0"/>
              </a:rPr>
              <a:t>, 14 кегль, одинарный интервал). </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В структуре выделяется пояснительная записка с обоснованием предлагаемого решения и собственно документ, соответствующий содержанию задания (рабочая программа учебной дисциплины, конспект учебного занятия, программа, проект).</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Эксперт оценивает решение задания по критериям, отражающим содержание задания, и вносит результаты оценивания в экспертный лист. </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Максимально возможная оценка аттестационного задания составляет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20 баллов.</a:t>
            </a:r>
          </a:p>
        </p:txBody>
      </p:sp>
      <p:sp>
        <p:nvSpPr>
          <p:cNvPr id="6" name="Нижний колонтитул 4"/>
          <p:cNvSpPr txBox="1">
            <a:spLocks/>
          </p:cNvSpPr>
          <p:nvPr/>
        </p:nvSpPr>
        <p:spPr>
          <a:xfrm>
            <a:off x="232299" y="319549"/>
            <a:ext cx="11727402" cy="673509"/>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Приказ Депобразования Югры от 24 мая 2016 года N 828 </a:t>
            </a:r>
          </a:p>
        </p:txBody>
      </p:sp>
    </p:spTree>
    <p:extLst>
      <p:ext uri="{BB962C8B-B14F-4D97-AF65-F5344CB8AC3E}">
        <p14:creationId xmlns:p14="http://schemas.microsoft.com/office/powerpoint/2010/main" val="42344471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481780" y="1189703"/>
            <a:ext cx="10333703" cy="4935793"/>
          </a:xfrm>
        </p:spPr>
        <p:txBody>
          <a:bodyPr>
            <a:normAutofit/>
          </a:bodyPr>
          <a:lstStyle/>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По итогам экспертизы эксперт обобщает полученную информацию о результатах экспертизы отчета о самообследовании и решения аттестационного задания, определяет количество баллов, набранных аттестуемым педагогом, и оформляет экспертное заключение, где определяет соответствие уровня квалификации аттестуемого педагога заявленной квалификационной категории.</a:t>
            </a:r>
          </a:p>
          <a:p>
            <a:pPr algn="just">
              <a:spcBef>
                <a:spcPts val="0"/>
              </a:spcBef>
              <a:spcAft>
                <a:spcPts val="600"/>
              </a:spcAft>
              <a:buFont typeface="Wingdings" panose="05000000000000000000" pitchFamily="2" charset="2"/>
              <a:buChar char="v"/>
            </a:pP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Первая квалификационная категория </a:t>
            </a:r>
            <a:r>
              <a:rPr lang="ru-RU" sz="1800" dirty="0">
                <a:latin typeface="Arial" panose="020B0604020202020204" pitchFamily="34" charset="0"/>
                <a:ea typeface="Tahoma" panose="020B0604030504040204" pitchFamily="34" charset="0"/>
                <a:cs typeface="Arial" panose="020B0604020202020204" pitchFamily="34" charset="0"/>
              </a:rPr>
              <a:t>устанавливается в случае, если аттестуемый педагог набрал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не менее 50 баллов </a:t>
            </a:r>
            <a:r>
              <a:rPr lang="ru-RU" sz="1800" dirty="0">
                <a:latin typeface="Arial" panose="020B0604020202020204" pitchFamily="34" charset="0"/>
                <a:ea typeface="Tahoma" panose="020B0604030504040204" pitchFamily="34" charset="0"/>
                <a:cs typeface="Arial" panose="020B0604020202020204" pitchFamily="34" charset="0"/>
              </a:rPr>
              <a:t>за отчет о самообследовании и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не менее 12 баллов </a:t>
            </a:r>
            <a:r>
              <a:rPr lang="ru-RU" sz="1800" dirty="0">
                <a:latin typeface="Arial" panose="020B0604020202020204" pitchFamily="34" charset="0"/>
                <a:ea typeface="Tahoma" panose="020B0604030504040204" pitchFamily="34" charset="0"/>
                <a:cs typeface="Arial" panose="020B0604020202020204" pitchFamily="34" charset="0"/>
              </a:rPr>
              <a:t>за решение аттестационного задания.</a:t>
            </a:r>
          </a:p>
          <a:p>
            <a:pPr algn="just">
              <a:spcBef>
                <a:spcPts val="0"/>
              </a:spcBef>
              <a:spcAft>
                <a:spcPts val="600"/>
              </a:spcAft>
              <a:buFont typeface="Wingdings" panose="05000000000000000000" pitchFamily="2" charset="2"/>
              <a:buChar char="v"/>
            </a:pP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Высшая квалификационная категория </a:t>
            </a:r>
            <a:r>
              <a:rPr lang="ru-RU" sz="1800" dirty="0">
                <a:latin typeface="Arial" panose="020B0604020202020204" pitchFamily="34" charset="0"/>
                <a:ea typeface="Tahoma" panose="020B0604030504040204" pitchFamily="34" charset="0"/>
                <a:cs typeface="Arial" panose="020B0604020202020204" pitchFamily="34" charset="0"/>
              </a:rPr>
              <a:t>устанавливается в случае, если аттестуемый педагог набрал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не менее 60 баллов </a:t>
            </a:r>
            <a:r>
              <a:rPr lang="ru-RU" sz="1800" dirty="0">
                <a:latin typeface="Arial" panose="020B0604020202020204" pitchFamily="34" charset="0"/>
                <a:ea typeface="Tahoma" panose="020B0604030504040204" pitchFamily="34" charset="0"/>
                <a:cs typeface="Arial" panose="020B0604020202020204" pitchFamily="34" charset="0"/>
              </a:rPr>
              <a:t>за отчет о самообследовании и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не менее 16 баллов </a:t>
            </a:r>
            <a:r>
              <a:rPr lang="ru-RU" sz="1800" dirty="0">
                <a:latin typeface="Arial" panose="020B0604020202020204" pitchFamily="34" charset="0"/>
                <a:ea typeface="Tahoma" panose="020B0604030504040204" pitchFamily="34" charset="0"/>
                <a:cs typeface="Arial" panose="020B0604020202020204" pitchFamily="34" charset="0"/>
              </a:rPr>
              <a:t>за решение аттестационного задания.</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Эксперт передает экспертное заключение секретарю аттестационной комиссии.</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Копия экспертного заключения секретарем аттестационной комиссии направляется педагогическому работнику по письменному запросу на электронный адрес, указанный в заявлении, для построения персонифицированной программы повышения квалификации.</a:t>
            </a:r>
          </a:p>
        </p:txBody>
      </p:sp>
      <p:sp>
        <p:nvSpPr>
          <p:cNvPr id="6" name="Нижний колонтитул 4"/>
          <p:cNvSpPr txBox="1">
            <a:spLocks/>
          </p:cNvSpPr>
          <p:nvPr/>
        </p:nvSpPr>
        <p:spPr>
          <a:xfrm>
            <a:off x="232299" y="235975"/>
            <a:ext cx="11727402" cy="496529"/>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Приказ Депобразования Югры от 24 мая 2016 года N 828 </a:t>
            </a:r>
          </a:p>
        </p:txBody>
      </p:sp>
    </p:spTree>
    <p:extLst>
      <p:ext uri="{BB962C8B-B14F-4D97-AF65-F5344CB8AC3E}">
        <p14:creationId xmlns:p14="http://schemas.microsoft.com/office/powerpoint/2010/main" val="3860560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530941" y="1216527"/>
            <a:ext cx="10333703" cy="5223602"/>
          </a:xfrm>
        </p:spPr>
        <p:txBody>
          <a:bodyPr>
            <a:normAutofit/>
          </a:bodyPr>
          <a:lstStyle/>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Имеют почетные звания ("Почетный работник общего образования РФ", "Отличник народного просвещения", "Заслуженный работник образования ХМАО - Югры"), ведомственные награды, государственные награды, полученные за достижения в педагогической деятельности, ученые степени "кандидат наук", "доктор наук";</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В межаттестационный период являются победителями во Всероссийских конкурсах профессионального мастерства, учредителем которых является Министерство образования и науки РФ, Министерство культуры РФ;</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В межаттестационный период подготовили победителей или призеров (1 - 3 место) регионального этапа Всероссийской олимпиады школьников, заключительного этапа Всероссийской олимпиады школьников, международных предметных олимпиад, Всероссийских олимпиад профессионального мастерства, иных мероприятий, включенных в федеральный перечень мероприятий для обучающихся на соответствующий год, утвержденный уполномоченным федеральным органом государственной власти;</a:t>
            </a:r>
          </a:p>
          <a:p>
            <a:pPr algn="just">
              <a:spcBef>
                <a:spcPts val="0"/>
              </a:spcBef>
              <a:spcAft>
                <a:spcPts val="600"/>
              </a:spcAft>
              <a:buFont typeface="Wingdings" panose="05000000000000000000" pitchFamily="2" charset="2"/>
              <a:buChar char="v"/>
            </a:pP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В межаттестационный период подготовили победителей или призеров (1 - 3 место) Чемпионата России, Первенства России, Спартакиады России, Чемпионатов Мира, Европы, России, Уральского федерального округа;</a:t>
            </a:r>
          </a:p>
        </p:txBody>
      </p:sp>
      <p:sp>
        <p:nvSpPr>
          <p:cNvPr id="6" name="Нижний колонтитул 4"/>
          <p:cNvSpPr txBox="1">
            <a:spLocks/>
          </p:cNvSpPr>
          <p:nvPr/>
        </p:nvSpPr>
        <p:spPr>
          <a:xfrm>
            <a:off x="232299" y="73743"/>
            <a:ext cx="11727402" cy="958645"/>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Основания для упрощенной процедуры аттестации</a:t>
            </a:r>
          </a:p>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(без выполнения аттестационного задания)</a:t>
            </a:r>
          </a:p>
        </p:txBody>
      </p:sp>
    </p:spTree>
    <p:extLst>
      <p:ext uri="{BB962C8B-B14F-4D97-AF65-F5344CB8AC3E}">
        <p14:creationId xmlns:p14="http://schemas.microsoft.com/office/powerpoint/2010/main" val="32492295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530941" y="1560656"/>
            <a:ext cx="10333703" cy="4643499"/>
          </a:xfrm>
        </p:spPr>
        <p:txBody>
          <a:bodyPr>
            <a:normAutofit/>
          </a:bodyPr>
          <a:lstStyle/>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Педагогический работник, желающий пройти аттестацию по упрощенной процедуре, направляет соответствующее заявление с приложением копий документов, подтверждающих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право на упрощенную процедуру аттестации</a:t>
            </a:r>
            <a:r>
              <a:rPr lang="ru-RU" sz="1800" dirty="0">
                <a:latin typeface="Arial" panose="020B0604020202020204" pitchFamily="34" charset="0"/>
                <a:ea typeface="Tahoma" panose="020B0604030504040204" pitchFamily="34" charset="0"/>
                <a:cs typeface="Arial" panose="020B0604020202020204" pitchFamily="34" charset="0"/>
              </a:rPr>
              <a:t>, секретарю аттестационной комиссии на адрес </a:t>
            </a:r>
            <a:r>
              <a:rPr lang="ru-RU" sz="1800" dirty="0">
                <a:latin typeface="Arial" panose="020B0604020202020204" pitchFamily="34" charset="0"/>
                <a:ea typeface="Tahoma" panose="020B0604030504040204" pitchFamily="34" charset="0"/>
                <a:cs typeface="Arial" panose="020B0604020202020204" pitchFamily="34" charset="0"/>
                <a:hlinkClick r:id="rId2"/>
              </a:rPr>
              <a:t>att@iro86.ru</a:t>
            </a:r>
            <a:r>
              <a:rPr lang="ru-RU" sz="1800" dirty="0">
                <a:latin typeface="Arial" panose="020B0604020202020204" pitchFamily="34" charset="0"/>
                <a:ea typeface="Tahoma" panose="020B0604030504040204" pitchFamily="34" charset="0"/>
                <a:cs typeface="Arial" panose="020B0604020202020204" pitchFamily="34" charset="0"/>
              </a:rPr>
              <a:t> в электронной форме одновременно с отчетом о самообследовании.</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Секретарь аттестационной комиссии анализирует основания для применения упрощенной процедуры аттестации и, при наличии оснований, обеспечивает прохождение процедуры аттестации по упрощенной форме. </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В случае отсутствия оснований секретарь аттестационной комиссии информирует педагогического работника о необходимости прохождения процедуры аттестации в общем порядке в срок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не более 15 дней </a:t>
            </a:r>
            <a:r>
              <a:rPr lang="ru-RU" sz="1800" dirty="0">
                <a:latin typeface="Arial" panose="020B0604020202020204" pitchFamily="34" charset="0"/>
                <a:ea typeface="Tahoma" panose="020B0604030504040204" pitchFamily="34" charset="0"/>
                <a:cs typeface="Arial" panose="020B0604020202020204" pitchFamily="34" charset="0"/>
              </a:rPr>
              <a:t>с момента подачи заявления.</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Аттестационная комиссия принимает решение на основании экспертного заключения, содержащего информацию о результатах экспертизы отчета о самообследовании, и информации об освобождении от решения аттестационного задания с приложением копии документа, подтверждающего право на упрощенную процедуру аттестации.</a:t>
            </a:r>
          </a:p>
        </p:txBody>
      </p:sp>
      <p:sp>
        <p:nvSpPr>
          <p:cNvPr id="6" name="Нижний колонтитул 4"/>
          <p:cNvSpPr txBox="1">
            <a:spLocks/>
          </p:cNvSpPr>
          <p:nvPr/>
        </p:nvSpPr>
        <p:spPr>
          <a:xfrm>
            <a:off x="232299" y="417872"/>
            <a:ext cx="11727402" cy="958645"/>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Основания для упрощенной процедуры аттестации</a:t>
            </a:r>
          </a:p>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(без выполнения аттестационного задания)</a:t>
            </a:r>
          </a:p>
        </p:txBody>
      </p:sp>
    </p:spTree>
    <p:extLst>
      <p:ext uri="{BB962C8B-B14F-4D97-AF65-F5344CB8AC3E}">
        <p14:creationId xmlns:p14="http://schemas.microsoft.com/office/powerpoint/2010/main" val="37828129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511277" y="1265688"/>
            <a:ext cx="10333703" cy="5125280"/>
          </a:xfrm>
        </p:spPr>
        <p:txBody>
          <a:bodyPr>
            <a:normAutofit fontScale="92500" lnSpcReduction="10000"/>
          </a:bodyPr>
          <a:lstStyle/>
          <a:p>
            <a:pPr marL="0" indent="0" algn="just">
              <a:spcBef>
                <a:spcPts val="0"/>
              </a:spcBef>
              <a:spcAft>
                <a:spcPts val="600"/>
              </a:spcAft>
              <a:buNone/>
            </a:pPr>
            <a:r>
              <a:rPr lang="ru-RU" sz="1800" b="1" dirty="0">
                <a:latin typeface="Arial" panose="020B0604020202020204" pitchFamily="34" charset="0"/>
                <a:ea typeface="Tahoma" panose="020B0604030504040204" pitchFamily="34" charset="0"/>
                <a:cs typeface="Arial" panose="020B0604020202020204" pitchFamily="34" charset="0"/>
              </a:rPr>
              <a:t>Квалификационные категории, установленные педагогическим работникам, учитываются в течение срока их действия:</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при работе в должности, по которой установлена квалификационная категория, независимо от типа образовательной организации;</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при возобновлении работы в должности, по которой установлена квалификационная категория, независимо от перерывов в работе;</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при работе по педагогической должности, по которой установлена квалификационная категория, где возможно применение наименования "старший" (воспитатель - старший воспитатель, педагог дополнительного образования - старший педагог дополнительного образования, методист - старший методист, инструктор-методист - старший инструктор-методист, тренер-преподаватель - старший тренер-преподаватель);</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при переезде из других регионов Российской Федерации;</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при выполнении педагогической работы на разных должностях, по которым совпадают должностные обязанности, учебные программы, профили работы в следующих случаях…</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Педагогический работник, имеющий первую квалификационную категорию по одной должности, вправе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через 2 года после </a:t>
            </a:r>
            <a:r>
              <a:rPr lang="ru-RU" sz="1800" dirty="0">
                <a:latin typeface="Arial" panose="020B0604020202020204" pitchFamily="34" charset="0"/>
                <a:ea typeface="Tahoma" panose="020B0604030504040204" pitchFamily="34" charset="0"/>
                <a:cs typeface="Arial" panose="020B0604020202020204" pitchFamily="34" charset="0"/>
              </a:rPr>
              <a:t>ее установления проходить аттестацию на высшую квалификационную категорию по должности с другим наименованием, по которой совпадает профиль преподаваемых предметов (курсов, дисциплин), профили деятельности.</a:t>
            </a:r>
          </a:p>
        </p:txBody>
      </p:sp>
      <p:sp>
        <p:nvSpPr>
          <p:cNvPr id="6" name="Нижний колонтитул 4"/>
          <p:cNvSpPr txBox="1">
            <a:spLocks/>
          </p:cNvSpPr>
          <p:nvPr/>
        </p:nvSpPr>
        <p:spPr>
          <a:xfrm>
            <a:off x="232299" y="213852"/>
            <a:ext cx="11727402" cy="958645"/>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Учет и распространение действия имеющихся квалификационных категорий</a:t>
            </a:r>
          </a:p>
        </p:txBody>
      </p:sp>
    </p:spTree>
    <p:extLst>
      <p:ext uri="{BB962C8B-B14F-4D97-AF65-F5344CB8AC3E}">
        <p14:creationId xmlns:p14="http://schemas.microsoft.com/office/powerpoint/2010/main" val="2585792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432619" y="1054724"/>
            <a:ext cx="10373032" cy="5188760"/>
          </a:xfrm>
        </p:spPr>
        <p:txBody>
          <a:bodyPr>
            <a:normAutofit lnSpcReduction="10000"/>
          </a:bodyPr>
          <a:lstStyle/>
          <a:p>
            <a:pPr marL="0" indent="0" algn="just">
              <a:spcBef>
                <a:spcPts val="0"/>
              </a:spcBef>
              <a:spcAft>
                <a:spcPts val="600"/>
              </a:spcAft>
              <a:buNone/>
            </a:pPr>
            <a:r>
              <a:rPr lang="ru-RU" sz="1800" b="1" dirty="0">
                <a:latin typeface="Arial" panose="020B0604020202020204" pitchFamily="34" charset="0"/>
                <a:ea typeface="Tahoma" panose="020B0604030504040204" pitchFamily="34" charset="0"/>
                <a:cs typeface="Arial" panose="020B0604020202020204" pitchFamily="34" charset="0"/>
              </a:rPr>
              <a:t>Общие требования к приему на обучение в организацию, осуществляющую образовательную деятельность</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Принцип равных условий приема для всех поступающих (за исключением лиц, которым в соответствии с настоящим Федеральным законом предоставлены особые права (преимущества) при приеме на обучение)</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СШ обязана ознакомить поступающего и (или) его родителей (законных представителей) со своим уставом, со сведениями о дате предоставления и регистрационном номере лицензии на осуществление образовательной деятельности, с образовательными программами и другими документами, регламентирующими организацию и осуществление образовательной деятельности, права и обязанности обучающихся. </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Прием на обучение по дополнительным образовательным программам проводится на условиях, определяемых локальными нормативными актами таких организаций в соответствии с законодательством РФ.</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Правила приема в конкретную организацию, осуществляющую образовательную деятельность, на обучение по образовательным программам устанавливаются в части, не урегулированной законодательством об образовании, организацией, осуществляющей образовательную деятельность, самостоятельно.</a:t>
            </a:r>
          </a:p>
          <a:p>
            <a:pPr algn="just">
              <a:spcBef>
                <a:spcPts val="0"/>
              </a:spcBef>
              <a:spcAft>
                <a:spcPts val="600"/>
              </a:spcAft>
              <a:buFont typeface="Wingdings" panose="05000000000000000000" pitchFamily="2" charset="2"/>
              <a:buChar char="v"/>
            </a:pP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Заключение договора об образовании при приеме в СШ на «бюджетные» места не требуется!</a:t>
            </a:r>
          </a:p>
        </p:txBody>
      </p:sp>
      <p:sp>
        <p:nvSpPr>
          <p:cNvPr id="6" name="Нижний колонтитул 4"/>
          <p:cNvSpPr txBox="1">
            <a:spLocks/>
          </p:cNvSpPr>
          <p:nvPr/>
        </p:nvSpPr>
        <p:spPr>
          <a:xfrm>
            <a:off x="232299" y="296864"/>
            <a:ext cx="11727402" cy="635303"/>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32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Возникновение образовательных отношений</a:t>
            </a:r>
          </a:p>
        </p:txBody>
      </p:sp>
    </p:spTree>
    <p:extLst>
      <p:ext uri="{BB962C8B-B14F-4D97-AF65-F5344CB8AC3E}">
        <p14:creationId xmlns:p14="http://schemas.microsoft.com/office/powerpoint/2010/main" val="351290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511277" y="1265688"/>
            <a:ext cx="10333703" cy="4899138"/>
          </a:xfrm>
        </p:spPr>
        <p:txBody>
          <a:bodyPr>
            <a:normAutofit/>
          </a:bodyPr>
          <a:lstStyle/>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В состав экспертов включаются: педагогические работники, имеющие, как правило, высшую квалификационную категорию и стаж педагогической деятельности не менее 5 лет, работники ИРО ХМАО-Югры, </a:t>
            </a:r>
            <a:r>
              <a:rPr lang="ru-RU" sz="1800" dirty="0" err="1">
                <a:latin typeface="Arial" panose="020B0604020202020204" pitchFamily="34" charset="0"/>
                <a:ea typeface="Tahoma" panose="020B0604030504040204" pitchFamily="34" charset="0"/>
                <a:cs typeface="Arial" panose="020B0604020202020204" pitchFamily="34" charset="0"/>
              </a:rPr>
              <a:t>СурГПУ</a:t>
            </a:r>
            <a:r>
              <a:rPr lang="ru-RU" sz="1800" dirty="0">
                <a:latin typeface="Arial" panose="020B0604020202020204" pitchFamily="34" charset="0"/>
                <a:ea typeface="Tahoma" panose="020B0604030504040204" pitchFamily="34" charset="0"/>
                <a:cs typeface="Arial" panose="020B0604020202020204" pitchFamily="34" charset="0"/>
              </a:rPr>
              <a:t>, специалисты Департамента, специалисты МОУО, руководители и работники муниципальных методических служб. </a:t>
            </a:r>
          </a:p>
          <a:p>
            <a:pPr algn="just">
              <a:spcBef>
                <a:spcPts val="0"/>
              </a:spcBef>
              <a:spcAft>
                <a:spcPts val="600"/>
              </a:spcAft>
              <a:buFont typeface="Wingdings" panose="05000000000000000000" pitchFamily="2" charset="2"/>
              <a:buChar char="v"/>
            </a:pP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К экспертизе привлекаются сертифицированные эксперты.</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Персональный состав и сроки полномочий экспертов определяются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ежегодно приказом </a:t>
            </a:r>
            <a:r>
              <a:rPr lang="ru-RU" sz="1800" dirty="0">
                <a:latin typeface="Arial" panose="020B0604020202020204" pitchFamily="34" charset="0"/>
                <a:ea typeface="Tahoma" panose="020B0604030504040204" pitchFamily="34" charset="0"/>
                <a:cs typeface="Arial" panose="020B0604020202020204" pitchFamily="34" charset="0"/>
              </a:rPr>
              <a:t>Департамента. </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Предельное количество экспертов определяется Департаментом на основании планируемого количества аттестуемых педагогических работников.</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Основными принципами деятельности экспертов являются открытость, коллегиальность, системность и обоснованность экспертных оценок, обеспечивающих объективное, корректное, доброжелательное отношение к аттестуемым работникам.</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Назначение экспертов осуществляется секретарем аттестационной комиссии таким образом, чтобы была исключена возможность конфликта интересов.</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Работа экспертов осуществляется с 1 сентября по 15 мая текущего учебного года.</a:t>
            </a:r>
          </a:p>
        </p:txBody>
      </p:sp>
      <p:sp>
        <p:nvSpPr>
          <p:cNvPr id="6" name="Нижний колонтитул 4"/>
          <p:cNvSpPr txBox="1">
            <a:spLocks/>
          </p:cNvSpPr>
          <p:nvPr/>
        </p:nvSpPr>
        <p:spPr>
          <a:xfrm>
            <a:off x="232299" y="213852"/>
            <a:ext cx="11727402" cy="958645"/>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Условия привлечения экспертов для осуществления оценки профессиональной деятельности педагогических работников</a:t>
            </a:r>
          </a:p>
        </p:txBody>
      </p:sp>
    </p:spTree>
    <p:extLst>
      <p:ext uri="{BB962C8B-B14F-4D97-AF65-F5344CB8AC3E}">
        <p14:creationId xmlns:p14="http://schemas.microsoft.com/office/powerpoint/2010/main" val="11480194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511277" y="1265688"/>
            <a:ext cx="10333703" cy="5125280"/>
          </a:xfrm>
        </p:spPr>
        <p:txBody>
          <a:bodyPr>
            <a:normAutofit lnSpcReduction="10000"/>
          </a:bodyPr>
          <a:lstStyle/>
          <a:p>
            <a:pPr marL="0" indent="0" algn="just">
              <a:spcBef>
                <a:spcPts val="0"/>
              </a:spcBef>
              <a:spcAft>
                <a:spcPts val="600"/>
              </a:spcAft>
              <a:buNone/>
            </a:pP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Раздел 1. ПРОФЕССИОНАЛЬНОЕ ОБРАЗОВАНИЕ</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1.1. Наличие образования по профилю профессиональной деятельности.</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1.2. Соответствие ДПО, полученного в межаттестационный период, профилю профессиональной деятельности, стратегическим ориентирам развития образования в автономном округе.</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1.3. Применение результатов ДПО в педагогической деятельности.</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1.4. Самообразование и профессиональное развитие (в любых формах, применяемых по усмотрению педагога).</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1.5. Соответствие планируемого самообразования, повышения квалификации или переподготовки профилю профессиональной деятельности, стратегическим ориентирам развития образования в автономном округе</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Пункты 1.1 - 1.2 подтверждаются ссылкой на официальный сайт образовательной организации, содержащий требуемую информацию в соответствии с Правилами размещения на официальном сайте образовательной организации в сети "Интернет" и обновления информации об образовательной организации (Постановление Правительства Российской Федерации от 10.07.2013 N 582).</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Рекомендуемый объем текста по разделу -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0,5 страницы.</a:t>
            </a:r>
          </a:p>
          <a:p>
            <a:pPr marL="0" indent="0" algn="just">
              <a:spcBef>
                <a:spcPts val="0"/>
              </a:spcBef>
              <a:spcAft>
                <a:spcPts val="600"/>
              </a:spcAft>
              <a:buNone/>
            </a:pPr>
            <a:endParaRPr lang="ru-RU" sz="1800" dirty="0">
              <a:latin typeface="Arial" panose="020B0604020202020204" pitchFamily="34" charset="0"/>
              <a:ea typeface="Tahoma" panose="020B0604030504040204" pitchFamily="34" charset="0"/>
              <a:cs typeface="Arial" panose="020B0604020202020204" pitchFamily="34" charset="0"/>
            </a:endParaRPr>
          </a:p>
        </p:txBody>
      </p:sp>
      <p:sp>
        <p:nvSpPr>
          <p:cNvPr id="6" name="Нижний колонтитул 4"/>
          <p:cNvSpPr txBox="1">
            <a:spLocks/>
          </p:cNvSpPr>
          <p:nvPr/>
        </p:nvSpPr>
        <p:spPr>
          <a:xfrm>
            <a:off x="232299" y="213852"/>
            <a:ext cx="11727402" cy="958645"/>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Структура и содержание отчета о самообследовании для всех категорий педагогических работников</a:t>
            </a:r>
          </a:p>
        </p:txBody>
      </p:sp>
    </p:spTree>
    <p:extLst>
      <p:ext uri="{BB962C8B-B14F-4D97-AF65-F5344CB8AC3E}">
        <p14:creationId xmlns:p14="http://schemas.microsoft.com/office/powerpoint/2010/main" val="25292396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452284" y="1658978"/>
            <a:ext cx="10333703" cy="3935577"/>
          </a:xfrm>
        </p:spPr>
        <p:txBody>
          <a:bodyPr>
            <a:normAutofit/>
          </a:bodyPr>
          <a:lstStyle/>
          <a:p>
            <a:pPr marL="0" indent="0" algn="just">
              <a:spcBef>
                <a:spcPts val="0"/>
              </a:spcBef>
              <a:spcAft>
                <a:spcPts val="600"/>
              </a:spcAft>
              <a:buNone/>
            </a:pP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Раздел 2. ПРЕДСТАВЛЕНИЕ О ПЕДАГОГИЧЕСКОЙ ПРОФЕССИИ И ПРОФЕССИОНАЛЬНОЙ МИССИИ</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2.1. Формулирование конкретных целей профессиональной деятельности, связанных с образованием обучающихся.</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2.2. Формулирование конкретных целей профессиональной деятельности, связанных с эффективностью работы образовательной организации.</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2.3. Участие в проектировании и реализации педагогических инициатив, связанных с образованием обучающихся.</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2.4. Участие в проектировании и реализации инициатив, связанных с эффективностью работы образовательной организации.</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2.5. Участие в проектировании и реализации инициатив по развитию взаимодействия с социальными партнерами образовательной организации.</a:t>
            </a:r>
          </a:p>
        </p:txBody>
      </p:sp>
      <p:sp>
        <p:nvSpPr>
          <p:cNvPr id="6" name="Нижний колонтитул 4"/>
          <p:cNvSpPr txBox="1">
            <a:spLocks/>
          </p:cNvSpPr>
          <p:nvPr/>
        </p:nvSpPr>
        <p:spPr>
          <a:xfrm>
            <a:off x="232299" y="213852"/>
            <a:ext cx="11727402" cy="958645"/>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Структура и содержание отчета о самообследовании для всех категорий педагогических работников</a:t>
            </a:r>
          </a:p>
        </p:txBody>
      </p:sp>
    </p:spTree>
    <p:extLst>
      <p:ext uri="{BB962C8B-B14F-4D97-AF65-F5344CB8AC3E}">
        <p14:creationId xmlns:p14="http://schemas.microsoft.com/office/powerpoint/2010/main" val="18646473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442452" y="1369143"/>
            <a:ext cx="10333703" cy="4864508"/>
          </a:xfrm>
        </p:spPr>
        <p:txBody>
          <a:bodyPr>
            <a:normAutofit/>
          </a:bodyPr>
          <a:lstStyle/>
          <a:p>
            <a:pPr marL="0" indent="0" algn="just">
              <a:spcBef>
                <a:spcPts val="0"/>
              </a:spcBef>
              <a:spcAft>
                <a:spcPts val="600"/>
              </a:spcAft>
              <a:buNone/>
            </a:pP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Раздел 2. ПРЕДСТАВЛЕНИЕ О ПЕДАГОГИЧЕСКОЙ ПРОФЕССИИ И ПРОФЕССИОНАЛЬНОЙ МИССИИ</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2.6. Участие в проектировании и реализации инициатив по развитию взаимодействия с родителями обучающихся.</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2.7. Согласованность инициатив со стратегическими ориентирами развития образования в автономном округе (приводятся аргументы с опорой на нормативно-правовые документы).</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2.8. Наличие отмеченных профессиональных достижений (государственные награды, почетные звания, отраслевые знаки отличия, достижения на профессиональных конкурсах).</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Подтверждается ссылкой на страницу официального сайта образовательной организации, содержащую информацию о персональном составе педагогических работников с указанием уровня образования, квалификации в соответствии с Правилами размещения на официальном сайте образовательной организации в информационно-телекоммуникационной сети "Интернет" и обновления информации об образовательной организации (Постановление Правительства Российской Федерации от 10.07.2013 N 582).</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Рекомендуемый объем текста по разделу -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1 страница.</a:t>
            </a:r>
          </a:p>
        </p:txBody>
      </p:sp>
      <p:sp>
        <p:nvSpPr>
          <p:cNvPr id="6" name="Нижний колонтитул 4"/>
          <p:cNvSpPr txBox="1">
            <a:spLocks/>
          </p:cNvSpPr>
          <p:nvPr/>
        </p:nvSpPr>
        <p:spPr>
          <a:xfrm>
            <a:off x="232299" y="213852"/>
            <a:ext cx="11727402" cy="958645"/>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Структура и содержание отчета о самообследовании для всех категорий педагогических работников</a:t>
            </a:r>
          </a:p>
        </p:txBody>
      </p:sp>
    </p:spTree>
    <p:extLst>
      <p:ext uri="{BB962C8B-B14F-4D97-AF65-F5344CB8AC3E}">
        <p14:creationId xmlns:p14="http://schemas.microsoft.com/office/powerpoint/2010/main" val="4204680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412955" y="1172497"/>
            <a:ext cx="10333703" cy="5298467"/>
          </a:xfrm>
        </p:spPr>
        <p:txBody>
          <a:bodyPr>
            <a:noAutofit/>
          </a:bodyPr>
          <a:lstStyle/>
          <a:p>
            <a:pPr marL="0" indent="0" algn="just">
              <a:spcBef>
                <a:spcPts val="0"/>
              </a:spcBef>
              <a:spcAft>
                <a:spcPts val="600"/>
              </a:spcAft>
              <a:buNone/>
            </a:pP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Раздел 3. ПРОФЕССИОНАЛЬНАЯ ДЕЯТЕЛЬНОСТЬ</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3.1. Обеспечение образовательного процесса программно-методической документацией (образовательная программа, рабочая программа и ее методическое обеспечение).</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3.2. Использование современных оценочных средств, в том числе с применением информационно-коммуникационных технологий, для оценки планируемых результатов.</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3.3. Учет индивидуальных особенностей учащихся в построении образовательного процесса, выборе образовательных технологий, методик обучения (показывается, как выявляются и развиваются способности обучающихся к научной (интеллектуальной), творческой, физкультурно-спортивной деятельности).</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3.4. Участие в инновационной или в экспериментальной деятельности, в работе </a:t>
            </a:r>
            <a:r>
              <a:rPr lang="ru-RU" sz="1800" dirty="0" err="1">
                <a:latin typeface="Arial" panose="020B0604020202020204" pitchFamily="34" charset="0"/>
                <a:ea typeface="Tahoma" panose="020B0604030504040204" pitchFamily="34" charset="0"/>
                <a:cs typeface="Arial" panose="020B0604020202020204" pitchFamily="34" charset="0"/>
              </a:rPr>
              <a:t>стажировочных</a:t>
            </a:r>
            <a:r>
              <a:rPr lang="ru-RU" sz="1800" dirty="0">
                <a:latin typeface="Arial" panose="020B0604020202020204" pitchFamily="34" charset="0"/>
                <a:ea typeface="Tahoma" panose="020B0604030504040204" pitchFamily="34" charset="0"/>
                <a:cs typeface="Arial" panose="020B0604020202020204" pitchFamily="34" charset="0"/>
              </a:rPr>
              <a:t> и пилотных площадок.</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3.5. Транслирование в педагогических коллективах опыта практических результатов своей профессиональной деятельности (наставничество, проведение мастер-классов и иных методических мероприятий, участие в конференциях, педагогических чтениях, сетевых сообществах).</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3.6. Участие обучающихся в олимпиадах, конкурсах, фестивалях, соревнованиях по профилю профессиональной деятельности педагога различных уровней.</a:t>
            </a:r>
          </a:p>
        </p:txBody>
      </p:sp>
      <p:sp>
        <p:nvSpPr>
          <p:cNvPr id="6" name="Нижний колонтитул 4"/>
          <p:cNvSpPr txBox="1">
            <a:spLocks/>
          </p:cNvSpPr>
          <p:nvPr/>
        </p:nvSpPr>
        <p:spPr>
          <a:xfrm>
            <a:off x="232299" y="213852"/>
            <a:ext cx="11727402" cy="958645"/>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Структура и содержание отчета о самообследовании для всех категорий педагогических работников</a:t>
            </a:r>
          </a:p>
        </p:txBody>
      </p:sp>
    </p:spTree>
    <p:extLst>
      <p:ext uri="{BB962C8B-B14F-4D97-AF65-F5344CB8AC3E}">
        <p14:creationId xmlns:p14="http://schemas.microsoft.com/office/powerpoint/2010/main" val="952018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412955" y="1172497"/>
            <a:ext cx="10333703" cy="5298467"/>
          </a:xfrm>
        </p:spPr>
        <p:txBody>
          <a:bodyPr>
            <a:noAutofit/>
          </a:bodyPr>
          <a:lstStyle/>
          <a:p>
            <a:pPr marL="0" indent="0" algn="just">
              <a:spcBef>
                <a:spcPts val="0"/>
              </a:spcBef>
              <a:spcAft>
                <a:spcPts val="600"/>
              </a:spcAft>
              <a:buNone/>
            </a:pP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Раздел 3. ПРОФЕССИОНАЛЬНАЯ ДЕЯТЕЛЬНОСТЬ</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3.7. Участие обучающихся во внеурочной деятельности, дополнительном образовании по профилю профессиональной деятельности педагога различных уровней.</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3.8. Экспертная деятельность (работа в качестве эксперта по аккредитации образовательных программ, эксперта по контролю качества, эксперта по аттестации педагогических работников, работа в комиссиях по итоговой государственной аттестации, работа в составе жюри конкурсов; руководство методическими объединениями).</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Пункты 3.1 - 3.2 подтверждаются ссылками на страницы официального сайта образовательной организации.</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Пункты 3.3 - 3.8 подтверждаются ссылками на страницы официального сайта образовательной организации, содержащие необходимую информацию в публичном докладе образовательной организации в соответствии с приказом Департамента N 348 от 31.03.2014 "О публичном докладе в сфере образования", иные страницы официального сайта.</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По усмотрению педагога информация об описанной педагогом деятельности может подтверждаться дополнительными ссылками на сайты органов исполнительной власти; муниципальных образований; организаций-инициаторов олимпиад, конкурсов, фестивалей, соревнований; сетевых педагогических сообществ; иных институтов.</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Рекомендуемый объем текста по разделу -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1,5 страницы.</a:t>
            </a:r>
          </a:p>
        </p:txBody>
      </p:sp>
      <p:sp>
        <p:nvSpPr>
          <p:cNvPr id="6" name="Нижний колонтитул 4"/>
          <p:cNvSpPr txBox="1">
            <a:spLocks/>
          </p:cNvSpPr>
          <p:nvPr/>
        </p:nvSpPr>
        <p:spPr>
          <a:xfrm>
            <a:off x="232299" y="213852"/>
            <a:ext cx="11727402" cy="958645"/>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Структура и содержание отчета о самообследовании для всех категорий педагогических работников</a:t>
            </a:r>
          </a:p>
        </p:txBody>
      </p:sp>
    </p:spTree>
    <p:extLst>
      <p:ext uri="{BB962C8B-B14F-4D97-AF65-F5344CB8AC3E}">
        <p14:creationId xmlns:p14="http://schemas.microsoft.com/office/powerpoint/2010/main" val="19506633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432619" y="1345681"/>
            <a:ext cx="10333703" cy="4504513"/>
          </a:xfrm>
        </p:spPr>
        <p:txBody>
          <a:bodyPr>
            <a:normAutofit/>
          </a:bodyPr>
          <a:lstStyle/>
          <a:p>
            <a:pPr marL="0" indent="0" algn="just">
              <a:spcBef>
                <a:spcPts val="0"/>
              </a:spcBef>
              <a:spcAft>
                <a:spcPts val="600"/>
              </a:spcAft>
              <a:buNone/>
            </a:pP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Раздел 4. РЕЗУЛЬТАТЫ ПРОФЕССИОНАЛЬНОЙ ДЕЯТЕЛЬНОСТИ</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4.1. Результаты освоения обучающимися образовательных программ по итогам мониторингов, проводимых организацией.</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4.2. Результаты освоения образовательных программ по итогам мониторинга системы образования, проводимого в порядке, установленном Постановлением Правительства Российской Федерации от 05.08.2013 N 662 "Об осуществлении мониторинга системы образования".</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4.3. Результаты участия обучающихся в очных предметных олимпиадах, официальных конкурсах и соревнованиях по профилю профессиональной деятельности педагога (включаются результаты мероприятий, проводимых в соответствии с приказами Минобрнауки РФ, Департамента).</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4.4. Результаты внеурочной деятельности обучающихся, дополнительного образования (заочные олимпиады; открытые конкурсы; конференции научных обществ; выставки, турниры) по профилю профессиональной деятельности педагога.</a:t>
            </a:r>
          </a:p>
        </p:txBody>
      </p:sp>
      <p:sp>
        <p:nvSpPr>
          <p:cNvPr id="6" name="Нижний колонтитул 4"/>
          <p:cNvSpPr txBox="1">
            <a:spLocks/>
          </p:cNvSpPr>
          <p:nvPr/>
        </p:nvSpPr>
        <p:spPr>
          <a:xfrm>
            <a:off x="232299" y="213852"/>
            <a:ext cx="11727402" cy="958645"/>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Структура и содержание отчета о самообследовании для всех категорий педагогических работников</a:t>
            </a:r>
          </a:p>
        </p:txBody>
      </p:sp>
    </p:spTree>
    <p:extLst>
      <p:ext uri="{BB962C8B-B14F-4D97-AF65-F5344CB8AC3E}">
        <p14:creationId xmlns:p14="http://schemas.microsoft.com/office/powerpoint/2010/main" val="15972166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432619" y="1345681"/>
            <a:ext cx="10333703" cy="5153442"/>
          </a:xfrm>
        </p:spPr>
        <p:txBody>
          <a:bodyPr>
            <a:normAutofit fontScale="92500" lnSpcReduction="10000"/>
          </a:bodyPr>
          <a:lstStyle/>
          <a:p>
            <a:pPr marL="0" indent="0" algn="just">
              <a:spcBef>
                <a:spcPts val="0"/>
              </a:spcBef>
              <a:spcAft>
                <a:spcPts val="600"/>
              </a:spcAft>
              <a:buNone/>
            </a:pP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Раздел 4. РЕЗУЛЬТАТЫ ПРОФЕССИОНАЛЬНОЙ ДЕЯТЕЛЬНОСТИ</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4.5. Наличие реализованных значимых для организации инициатив, осуществленных во взаимодействии с коллегами.</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4.6. Наличие значимых для организации результатов, достигнутых во взаимодействии с социальными партнерами.</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4.7. Наличие преодоленных во взаимодействии с родителями проблем обучающихся.</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Пункты 4.1 - 4.6 подтверждаются ссылками на страницы официального сайта образовательной организации, содержащие отчет о результатах самообследования (приказы Министерства образования и науки Российской Федерации от 10.12.2013 N 1324, от 14.06.2013 N 462) и (или) публичный доклад образовательной организации в соответствии с приказом Департамента N 348 от 31.03.2014 "О публичном докладе в сфере образования", иные страницы официального сайта образовательной организации.</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По усмотрению педагога информация об описанных педагогом результатах может подтверждаться дополнительными ссылками на сайты органов исполнительной власти; муниципальных образований; организаций-инициаторов олимпиад, конкурсов, фестивалей, соревнований; сетевых педагогических сообществ; иных институтов.</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подтверждаются ссылками на страницы интернет-сайтов с информацией об указанных педагогом результатах.</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Рекомендуемый объем текста по разделу -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1,5 страницы.</a:t>
            </a:r>
          </a:p>
        </p:txBody>
      </p:sp>
      <p:sp>
        <p:nvSpPr>
          <p:cNvPr id="6" name="Нижний колонтитул 4"/>
          <p:cNvSpPr txBox="1">
            <a:spLocks/>
          </p:cNvSpPr>
          <p:nvPr/>
        </p:nvSpPr>
        <p:spPr>
          <a:xfrm>
            <a:off x="232299" y="213852"/>
            <a:ext cx="11727402" cy="958645"/>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Структура и содержание отчета о самообследовании для всех категорий педагогических работников</a:t>
            </a:r>
          </a:p>
        </p:txBody>
      </p:sp>
    </p:spTree>
    <p:extLst>
      <p:ext uri="{BB962C8B-B14F-4D97-AF65-F5344CB8AC3E}">
        <p14:creationId xmlns:p14="http://schemas.microsoft.com/office/powerpoint/2010/main" val="10913094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432619" y="2161759"/>
            <a:ext cx="10333703" cy="3334474"/>
          </a:xfrm>
        </p:spPr>
        <p:txBody>
          <a:bodyPr>
            <a:normAutofit/>
          </a:bodyPr>
          <a:lstStyle/>
          <a:p>
            <a:pPr marL="0" indent="0" algn="just">
              <a:spcBef>
                <a:spcPts val="0"/>
              </a:spcBef>
              <a:spcAft>
                <a:spcPts val="600"/>
              </a:spcAft>
              <a:buNone/>
            </a:pP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Раздел 5. ПЕРСПЕКТИВЫ РАЗВИТИЯ ПРОФЕССИОНАЛЬНОЙ ДЕЯТЕЛЬНОСТИ</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5.1. Наличие целей и задач развития собственной профессиональной деятельности, соответствующих стратегии развития образовательной организации и системы образования автономного округа.</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5.2. Соответствие собственных профессиональных целей и задач уровню своего профессионального образования и планам его повышения.</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5.3. Соответствие собственных профессиональных задач уровню своей профессиональной деятельности.</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Рекомендуемый объем текста по разделу -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0,5 страницы.</a:t>
            </a:r>
          </a:p>
        </p:txBody>
      </p:sp>
      <p:sp>
        <p:nvSpPr>
          <p:cNvPr id="6" name="Нижний колонтитул 4"/>
          <p:cNvSpPr txBox="1">
            <a:spLocks/>
          </p:cNvSpPr>
          <p:nvPr/>
        </p:nvSpPr>
        <p:spPr>
          <a:xfrm>
            <a:off x="232299" y="754626"/>
            <a:ext cx="11727402" cy="958645"/>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Структура и содержание отчета о самообследовании для всех категорий педагогических работников</a:t>
            </a:r>
          </a:p>
        </p:txBody>
      </p:sp>
    </p:spTree>
    <p:extLst>
      <p:ext uri="{BB962C8B-B14F-4D97-AF65-F5344CB8AC3E}">
        <p14:creationId xmlns:p14="http://schemas.microsoft.com/office/powerpoint/2010/main" val="35963945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432619" y="2161759"/>
            <a:ext cx="10333703" cy="3334474"/>
          </a:xfrm>
        </p:spPr>
        <p:txBody>
          <a:bodyPr>
            <a:normAutofit/>
          </a:bodyPr>
          <a:lstStyle/>
          <a:p>
            <a:pPr marL="0" indent="0" algn="just">
              <a:spcBef>
                <a:spcPts val="0"/>
              </a:spcBef>
              <a:spcAft>
                <a:spcPts val="600"/>
              </a:spcAft>
              <a:buNone/>
            </a:pP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Раздел 5. ПЕРСПЕКТИВЫ РАЗВИТИЯ ПРОФЕССИОНАЛЬНОЙ ДЕЯТЕЛЬНОСТИ</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5.1. Наличие целей и задач развития собственной профессиональной деятельности, соответствующих стратегии развития образовательной организации и системы образования автономного округа.</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5.2. Соответствие собственных профессиональных целей и задач уровню своего профессионального образования и планам его повышения.</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5.3. Соответствие собственных профессиональных задач уровню своей профессиональной деятельности.</a:t>
            </a: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Рекомендуемый объем текста по разделу - </a:t>
            </a:r>
            <a:r>
              <a:rPr lang="ru-RU" sz="1800" dirty="0">
                <a:solidFill>
                  <a:srgbClr val="7E0000"/>
                </a:solidFill>
                <a:latin typeface="Arial" panose="020B0604020202020204" pitchFamily="34" charset="0"/>
                <a:ea typeface="Tahoma" panose="020B0604030504040204" pitchFamily="34" charset="0"/>
                <a:cs typeface="Arial" panose="020B0604020202020204" pitchFamily="34" charset="0"/>
              </a:rPr>
              <a:t>0,5 страницы.</a:t>
            </a:r>
          </a:p>
        </p:txBody>
      </p:sp>
      <p:sp>
        <p:nvSpPr>
          <p:cNvPr id="6" name="Нижний колонтитул 4"/>
          <p:cNvSpPr txBox="1">
            <a:spLocks/>
          </p:cNvSpPr>
          <p:nvPr/>
        </p:nvSpPr>
        <p:spPr>
          <a:xfrm>
            <a:off x="232299" y="754626"/>
            <a:ext cx="11727402" cy="958645"/>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Структура и содержание отчета о самообследовании для всех категорий педагогических работников</a:t>
            </a:r>
          </a:p>
        </p:txBody>
      </p:sp>
    </p:spTree>
    <p:extLst>
      <p:ext uri="{BB962C8B-B14F-4D97-AF65-F5344CB8AC3E}">
        <p14:creationId xmlns:p14="http://schemas.microsoft.com/office/powerpoint/2010/main" val="2706837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530941" y="1398853"/>
            <a:ext cx="10156724" cy="4746308"/>
          </a:xfrm>
        </p:spPr>
        <p:txBody>
          <a:bodyPr>
            <a:normAutofit/>
          </a:bodyPr>
          <a:lstStyle/>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Реализация дополнительных образовательных программ спортивной подготовки может осуществляться СШ по отдельным этапам спортивной подготовки в соответствии с решением учредителя</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Для обучения по дополнительным общеобразовательным программам в области физической культуры и спорта создаются организации ДО со специальным наименованием «спортивная школа»</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Спортивные школы реализуют дополнительные общеразвивающие программы в области физической культуры и спорта и дополнительные образовательные программы спортивной подготовки</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Прием на обучение по дополнительным образовательным программам спортивной подготовки проводится </a:t>
            </a:r>
            <a:r>
              <a:rPr lang="ru-RU" sz="1800" b="1" dirty="0">
                <a:latin typeface="Arial" panose="020B0604020202020204" pitchFamily="34" charset="0"/>
                <a:ea typeface="Tahoma" panose="020B0604030504040204" pitchFamily="34" charset="0"/>
                <a:cs typeface="Arial" panose="020B0604020202020204" pitchFamily="34" charset="0"/>
              </a:rPr>
              <a:t>на основании результатов индивидуального отбора</a:t>
            </a:r>
            <a:r>
              <a:rPr lang="ru-RU" sz="1800" dirty="0">
                <a:latin typeface="Arial" panose="020B0604020202020204" pitchFamily="34" charset="0"/>
                <a:ea typeface="Tahoma" panose="020B0604030504040204" pitchFamily="34" charset="0"/>
                <a:cs typeface="Arial" panose="020B0604020202020204" pitchFamily="34" charset="0"/>
              </a:rPr>
              <a:t>, проводимого в целях выявления лиц, имеющих необходимые для освоения соответствующей образовательной программы способности в области физической культуры и спорта, в порядке, установленном Минспортом России по согласованию с Минпросвещения России.</a:t>
            </a:r>
          </a:p>
        </p:txBody>
      </p:sp>
      <p:sp>
        <p:nvSpPr>
          <p:cNvPr id="6" name="Нижний колонтитул 4"/>
          <p:cNvSpPr txBox="1">
            <a:spLocks/>
          </p:cNvSpPr>
          <p:nvPr/>
        </p:nvSpPr>
        <p:spPr>
          <a:xfrm>
            <a:off x="232299" y="538529"/>
            <a:ext cx="11727402" cy="635303"/>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32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Прием на обучение в спортивную школу</a:t>
            </a:r>
          </a:p>
        </p:txBody>
      </p:sp>
    </p:spTree>
    <p:extLst>
      <p:ext uri="{BB962C8B-B14F-4D97-AF65-F5344CB8AC3E}">
        <p14:creationId xmlns:p14="http://schemas.microsoft.com/office/powerpoint/2010/main" val="21488227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ижний колонтитул 4"/>
          <p:cNvSpPr txBox="1">
            <a:spLocks/>
          </p:cNvSpPr>
          <p:nvPr/>
        </p:nvSpPr>
        <p:spPr>
          <a:xfrm>
            <a:off x="232299" y="213853"/>
            <a:ext cx="11727402" cy="527828"/>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Экспертное заключение по результатам экспертизы профессиональной деятельности педагога</a:t>
            </a:r>
          </a:p>
        </p:txBody>
      </p:sp>
      <p:pic>
        <p:nvPicPr>
          <p:cNvPr id="4" name="Рисунок 3">
            <a:extLst>
              <a:ext uri="{FF2B5EF4-FFF2-40B4-BE49-F238E27FC236}">
                <a16:creationId xmlns:a16="http://schemas.microsoft.com/office/drawing/2014/main" id="{3C8A6A1F-13CF-B61D-BEE8-58CF61C56EA4}"/>
              </a:ext>
            </a:extLst>
          </p:cNvPr>
          <p:cNvPicPr>
            <a:picLocks noChangeAspect="1"/>
          </p:cNvPicPr>
          <p:nvPr/>
        </p:nvPicPr>
        <p:blipFill rotWithShape="1">
          <a:blip r:embed="rId2"/>
          <a:srcRect l="22917" t="20444" r="30166" b="4741"/>
          <a:stretch/>
        </p:blipFill>
        <p:spPr>
          <a:xfrm>
            <a:off x="1767840" y="861434"/>
            <a:ext cx="7284720" cy="5996566"/>
          </a:xfrm>
          <a:prstGeom prst="rect">
            <a:avLst/>
          </a:prstGeom>
        </p:spPr>
      </p:pic>
    </p:spTree>
    <p:extLst>
      <p:ext uri="{BB962C8B-B14F-4D97-AF65-F5344CB8AC3E}">
        <p14:creationId xmlns:p14="http://schemas.microsoft.com/office/powerpoint/2010/main" val="23963127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ижний колонтитул 4"/>
          <p:cNvSpPr txBox="1">
            <a:spLocks/>
          </p:cNvSpPr>
          <p:nvPr/>
        </p:nvSpPr>
        <p:spPr>
          <a:xfrm>
            <a:off x="232299" y="213853"/>
            <a:ext cx="11727402" cy="527828"/>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Аттестационное задание</a:t>
            </a:r>
          </a:p>
        </p:txBody>
      </p:sp>
      <p:pic>
        <p:nvPicPr>
          <p:cNvPr id="3" name="Рисунок 2">
            <a:extLst>
              <a:ext uri="{FF2B5EF4-FFF2-40B4-BE49-F238E27FC236}">
                <a16:creationId xmlns:a16="http://schemas.microsoft.com/office/drawing/2014/main" id="{F973B441-9B5C-4A7E-6C18-9BED5AA46523}"/>
              </a:ext>
            </a:extLst>
          </p:cNvPr>
          <p:cNvPicPr>
            <a:picLocks noChangeAspect="1"/>
          </p:cNvPicPr>
          <p:nvPr/>
        </p:nvPicPr>
        <p:blipFill rotWithShape="1">
          <a:blip r:embed="rId2"/>
          <a:srcRect l="23500" t="21926" r="31584" b="4889"/>
          <a:stretch/>
        </p:blipFill>
        <p:spPr>
          <a:xfrm>
            <a:off x="1940560" y="741682"/>
            <a:ext cx="7585696" cy="5902466"/>
          </a:xfrm>
          <a:prstGeom prst="rect">
            <a:avLst/>
          </a:prstGeom>
        </p:spPr>
      </p:pic>
    </p:spTree>
    <p:extLst>
      <p:ext uri="{BB962C8B-B14F-4D97-AF65-F5344CB8AC3E}">
        <p14:creationId xmlns:p14="http://schemas.microsoft.com/office/powerpoint/2010/main" val="28282036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481780" y="2209586"/>
            <a:ext cx="10333703" cy="3915910"/>
          </a:xfrm>
        </p:spPr>
        <p:txBody>
          <a:bodyPr>
            <a:normAutofit lnSpcReduction="10000"/>
          </a:bodyPr>
          <a:lstStyle/>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Выступить с инициативой по включению в Приложение 1 к Положению об организации и проведении аттестации педагогических работников организаций, осуществляющих образовательную деятельность на территории Ханты-Мансийского автономного округа – Югры </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отдельной структуры и содержание отчета о самообследовании для педагогических работников организаций, реализующих на территории ХМАО-Югры дополнительные образовательные программы спортивной подготовки»</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отдельной формы экспертного листа к структуре и содержанию отчета о самообследовании для педагогических работников организаций, реализующих на территории ХМАО-Югры дополнительные образовательные программы спортивной подготовки</a:t>
            </a:r>
          </a:p>
          <a:p>
            <a:pPr algn="just">
              <a:spcBef>
                <a:spcPts val="0"/>
              </a:spcBef>
              <a:spcAft>
                <a:spcPts val="600"/>
              </a:spcAft>
              <a:buFont typeface="Wingdings" panose="05000000000000000000" pitchFamily="2" charset="2"/>
              <a:buChar char="v"/>
            </a:pPr>
            <a:endParaRPr lang="ru-RU" sz="1800" dirty="0">
              <a:latin typeface="Arial" panose="020B0604020202020204" pitchFamily="34" charset="0"/>
              <a:ea typeface="Tahoma" panose="020B0604030504040204" pitchFamily="34" charset="0"/>
              <a:cs typeface="Arial" panose="020B0604020202020204" pitchFamily="34" charset="0"/>
            </a:endParaRPr>
          </a:p>
          <a:p>
            <a:pPr marL="0" indent="0" algn="just">
              <a:spcBef>
                <a:spcPts val="0"/>
              </a:spcBef>
              <a:spcAft>
                <a:spcPts val="600"/>
              </a:spcAft>
              <a:buNone/>
            </a:pPr>
            <a:r>
              <a:rPr lang="ru-RU" sz="1800" dirty="0">
                <a:latin typeface="Arial" panose="020B0604020202020204" pitchFamily="34" charset="0"/>
                <a:ea typeface="Tahoma" panose="020B0604030504040204" pitchFamily="34" charset="0"/>
                <a:cs typeface="Arial" panose="020B0604020202020204" pitchFamily="34" charset="0"/>
              </a:rPr>
              <a:t>Провести курсы ПК по подготовке к аттестации</a:t>
            </a:r>
          </a:p>
        </p:txBody>
      </p:sp>
      <p:sp>
        <p:nvSpPr>
          <p:cNvPr id="6" name="Нижний колонтитул 4"/>
          <p:cNvSpPr txBox="1">
            <a:spLocks/>
          </p:cNvSpPr>
          <p:nvPr/>
        </p:nvSpPr>
        <p:spPr>
          <a:xfrm>
            <a:off x="232299" y="516194"/>
            <a:ext cx="11727402" cy="1342102"/>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Приказ Депобразования Югры от 24 мая 2016 года N 828 </a:t>
            </a:r>
          </a:p>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«Об аттестации педагогических работников организаций, осуществляющих образовательную деятельность на территории ХМАО – Югры…»</a:t>
            </a:r>
          </a:p>
        </p:txBody>
      </p:sp>
    </p:spTree>
    <p:extLst>
      <p:ext uri="{BB962C8B-B14F-4D97-AF65-F5344CB8AC3E}">
        <p14:creationId xmlns:p14="http://schemas.microsoft.com/office/powerpoint/2010/main" val="31475513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232299" y="1445342"/>
            <a:ext cx="10691340" cy="5201264"/>
          </a:xfrm>
        </p:spPr>
        <p:txBody>
          <a:bodyPr>
            <a:normAutofit/>
          </a:bodyPr>
          <a:lstStyle/>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Пунктом 24 статьи 2 ФЗ «О физической культуре и спорте в РФ» определено, что тренер-преподаватель (далее также – тренер) – физическое лицо, которое имеет соответствующее среднее профессиональное образование или высшее образование, организует учебно-тренировочный процесс, включая проведение со спортсменами, обучающимися учебно-тренировочных мероприятий, а также руководит их состязательной деятельностью для достижения спортивных результатов. </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Следовательно, в Федеральном законе № 329-ФЗ термины «тренер» и «тренер-преподаватель» тождественны, отдельного определения «тренер» Федеральный закон № 329-ФЗ не содержит.</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В связи с этим, исходя из определения, данного Федеральным законом № 329-ФЗ («тренер-преподаватель (далее также – тренер)»), нормы, относящиеся к тренеру, в равной степени применяются к тренеру-преподавателю.</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Таким образом, приказ № 224 позволяет тренерам-преподавателям получить законодательно закрепленное право на присвоение квалификационных категорий тренеров с учетом существующих критериев эффективности их работы, а органам исполнительной власти субъектов Российской Федерации в области физической культуры и спорта продолжить работу по присвоению квалификационных категорий.</a:t>
            </a:r>
          </a:p>
        </p:txBody>
      </p:sp>
      <p:sp>
        <p:nvSpPr>
          <p:cNvPr id="6" name="Нижний колонтитул 4"/>
          <p:cNvSpPr txBox="1">
            <a:spLocks/>
          </p:cNvSpPr>
          <p:nvPr/>
        </p:nvSpPr>
        <p:spPr>
          <a:xfrm>
            <a:off x="232299" y="211394"/>
            <a:ext cx="11727402" cy="1093626"/>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Письмо Минспорта России от 31 марта 2023 года </a:t>
            </a:r>
          </a:p>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 АМ-02-10/4983</a:t>
            </a:r>
          </a:p>
        </p:txBody>
      </p:sp>
    </p:spTree>
    <p:extLst>
      <p:ext uri="{BB962C8B-B14F-4D97-AF65-F5344CB8AC3E}">
        <p14:creationId xmlns:p14="http://schemas.microsoft.com/office/powerpoint/2010/main" val="558794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511277" y="2372247"/>
            <a:ext cx="10156724" cy="2730696"/>
          </a:xfrm>
        </p:spPr>
        <p:txBody>
          <a:bodyPr>
            <a:normAutofit/>
          </a:bodyPr>
          <a:lstStyle/>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При приеме граждан на обучение по дополнительным образовательным программам спортивной подготовки требования к уровню их образования не предъявляются.</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Индивидуальный отбор проводится в целях выявления лиц, имеющих необходимые для освоения дополнительных образовательных программ спортивной подготовки способности в области физической культуры и спорта.</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Для проведения индивидуального отбора поступающих СШ проводит тестирование, а также вправе проводить предварительные просмотры, анкетирование, консультации в порядке, установленном локальным нормативным актом СШ.</a:t>
            </a:r>
          </a:p>
        </p:txBody>
      </p:sp>
      <p:sp>
        <p:nvSpPr>
          <p:cNvPr id="6" name="Нижний колонтитул 4"/>
          <p:cNvSpPr txBox="1">
            <a:spLocks/>
          </p:cNvSpPr>
          <p:nvPr/>
        </p:nvSpPr>
        <p:spPr>
          <a:xfrm>
            <a:off x="232299" y="912155"/>
            <a:ext cx="11727402" cy="1172284"/>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Порядок приема на обучение по дополнительным образовательным программам спортивной подготовки</a:t>
            </a:r>
          </a:p>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(приказ Минспорта России от 27 января 2023 г. № 57)</a:t>
            </a:r>
          </a:p>
        </p:txBody>
      </p:sp>
    </p:spTree>
    <p:extLst>
      <p:ext uri="{BB962C8B-B14F-4D97-AF65-F5344CB8AC3E}">
        <p14:creationId xmlns:p14="http://schemas.microsoft.com/office/powerpoint/2010/main" val="481539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511277" y="1455174"/>
            <a:ext cx="10156724" cy="5073445"/>
          </a:xfrm>
        </p:spPr>
        <p:txBody>
          <a:bodyPr>
            <a:normAutofit/>
          </a:bodyPr>
          <a:lstStyle/>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В целях организации приема и проведения индивидуального отбора поступающих в СШ создаются </a:t>
            </a:r>
            <a:r>
              <a:rPr lang="ru-RU" sz="1800" b="1" dirty="0">
                <a:latin typeface="Arial" panose="020B0604020202020204" pitchFamily="34" charset="0"/>
                <a:ea typeface="Tahoma" panose="020B0604030504040204" pitchFamily="34" charset="0"/>
                <a:cs typeface="Arial" panose="020B0604020202020204" pitchFamily="34" charset="0"/>
              </a:rPr>
              <a:t>приемная </a:t>
            </a:r>
            <a:r>
              <a:rPr lang="ru-RU" sz="1800" dirty="0">
                <a:latin typeface="Arial" panose="020B0604020202020204" pitchFamily="34" charset="0"/>
                <a:ea typeface="Tahoma" panose="020B0604030504040204" pitchFamily="34" charset="0"/>
                <a:cs typeface="Arial" panose="020B0604020202020204" pitchFamily="34" charset="0"/>
              </a:rPr>
              <a:t>и </a:t>
            </a:r>
            <a:r>
              <a:rPr lang="ru-RU" sz="1800" b="1" dirty="0">
                <a:latin typeface="Arial" panose="020B0604020202020204" pitchFamily="34" charset="0"/>
                <a:ea typeface="Tahoma" panose="020B0604030504040204" pitchFamily="34" charset="0"/>
                <a:cs typeface="Arial" panose="020B0604020202020204" pitchFamily="34" charset="0"/>
              </a:rPr>
              <a:t>апелляционная</a:t>
            </a:r>
            <a:r>
              <a:rPr lang="ru-RU" sz="1800" dirty="0">
                <a:latin typeface="Arial" panose="020B0604020202020204" pitchFamily="34" charset="0"/>
                <a:ea typeface="Tahoma" panose="020B0604030504040204" pitchFamily="34" charset="0"/>
                <a:cs typeface="Arial" panose="020B0604020202020204" pitchFamily="34" charset="0"/>
              </a:rPr>
              <a:t> комиссии.</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Составы комиссий утверждаются СШ. В состав комиссий входят председатель комиссии, заместитель председателя комиссии, секретарь комиссии (при необходимости) и иные члены комиссии.</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Председателем приемной комиссии является руководитель СШ или лицо, им уполномоченное.</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Состав приемной комиссии (не менее пяти человек) формируется из числа работников СШ, участвующих в реализации дополнительных образовательных программ спортивной подготовки.</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Председателем апелляционной комиссии является руководитель СШ (в случае, если он не является председателем приемной комиссии) или лицо, им уполномоченное.</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Состав апелляционной комиссии (не менее трех человек) формируется из числа работников СШ, участвующих в реализации дополнительных образовательных программ спортивной подготовки и не входящих в состав приемной комиссии.</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Регламенты работы комиссий определяются локальным нормативным актом СШ.</a:t>
            </a:r>
          </a:p>
        </p:txBody>
      </p:sp>
      <p:sp>
        <p:nvSpPr>
          <p:cNvPr id="6" name="Нижний колонтитул 4"/>
          <p:cNvSpPr txBox="1">
            <a:spLocks/>
          </p:cNvSpPr>
          <p:nvPr/>
        </p:nvSpPr>
        <p:spPr>
          <a:xfrm>
            <a:off x="232299" y="214064"/>
            <a:ext cx="11727402" cy="1172284"/>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Порядок приема на обучение по дополнительным образовательным программам спортивной подготовки</a:t>
            </a:r>
          </a:p>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(приказ Минспорта России от 27 января 2023 г. № 57)</a:t>
            </a:r>
          </a:p>
        </p:txBody>
      </p:sp>
    </p:spTree>
    <p:extLst>
      <p:ext uri="{BB962C8B-B14F-4D97-AF65-F5344CB8AC3E}">
        <p14:creationId xmlns:p14="http://schemas.microsoft.com/office/powerpoint/2010/main" val="2431635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511276" y="1455174"/>
            <a:ext cx="10323871" cy="5279923"/>
          </a:xfrm>
        </p:spPr>
        <p:txBody>
          <a:bodyPr>
            <a:normAutofit lnSpcReduction="10000"/>
          </a:bodyPr>
          <a:lstStyle/>
          <a:p>
            <a:pPr marL="0" indent="0" algn="just">
              <a:spcBef>
                <a:spcPts val="0"/>
              </a:spcBef>
              <a:spcAft>
                <a:spcPts val="600"/>
              </a:spcAft>
              <a:buNone/>
            </a:pPr>
            <a:r>
              <a:rPr lang="ru-RU" sz="1800" b="1" dirty="0">
                <a:latin typeface="Arial" panose="020B0604020202020204" pitchFamily="34" charset="0"/>
                <a:ea typeface="Tahoma" panose="020B0604030504040204" pitchFamily="34" charset="0"/>
                <a:cs typeface="Arial" panose="020B0604020202020204" pitchFamily="34" charset="0"/>
              </a:rPr>
              <a:t>Не позднее чем за месяц до начала приема документов</a:t>
            </a:r>
            <a:r>
              <a:rPr lang="ru-RU" sz="1800" dirty="0">
                <a:latin typeface="Arial" panose="020B0604020202020204" pitchFamily="34" charset="0"/>
                <a:ea typeface="Tahoma" panose="020B0604030504040204" pitchFamily="34" charset="0"/>
                <a:cs typeface="Arial" panose="020B0604020202020204" pitchFamily="34" charset="0"/>
              </a:rPr>
              <a:t> СШ на своем информационном стенде и официальном сайте СШ в сети "Интернет" в целях ознакомления с ними поступающих и их родителей (законных представителей) размещает следующие документы и информацию:</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копию устава СШ;</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копию лицензии на осуществление образовательной деятельности (с приложениями);</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документы, регламентирующие организацию и осуществление образовательной деятельности, права и обязанности обучающихся;</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условия работы приемной и апелляционной комиссий СШ;</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количество бюджетных мест в соответствующем году по дополнительным образовательным программам спортивной подготовки, а также количество вакантных мест для приема поступающих (при наличии);</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сроки приема документов для обучения по дополнительным образовательным программам спортивной подготовки в соответствующем году;</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сроки и место проведения индивидуального отбора поступающих в соответствующем году;</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формы индивидуального отбора поступающих по каждой дополнительной образовательной программе спортивной подготовки;</a:t>
            </a:r>
          </a:p>
        </p:txBody>
      </p:sp>
      <p:sp>
        <p:nvSpPr>
          <p:cNvPr id="6" name="Нижний колонтитул 4"/>
          <p:cNvSpPr txBox="1">
            <a:spLocks/>
          </p:cNvSpPr>
          <p:nvPr/>
        </p:nvSpPr>
        <p:spPr>
          <a:xfrm>
            <a:off x="232299" y="214064"/>
            <a:ext cx="11727402" cy="1172284"/>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Порядок приема на обучение по дополнительным образовательным программам спортивной подготовки</a:t>
            </a:r>
          </a:p>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(приказ Минспорта России от 27 января 2023 г. № 57)</a:t>
            </a:r>
          </a:p>
        </p:txBody>
      </p:sp>
    </p:spTree>
    <p:extLst>
      <p:ext uri="{BB962C8B-B14F-4D97-AF65-F5344CB8AC3E}">
        <p14:creationId xmlns:p14="http://schemas.microsoft.com/office/powerpoint/2010/main" val="776292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511276" y="1455174"/>
            <a:ext cx="10323871" cy="5073445"/>
          </a:xfrm>
        </p:spPr>
        <p:txBody>
          <a:bodyPr>
            <a:normAutofit lnSpcReduction="10000"/>
          </a:bodyPr>
          <a:lstStyle/>
          <a:p>
            <a:pPr marL="0" indent="0" algn="just">
              <a:spcBef>
                <a:spcPts val="0"/>
              </a:spcBef>
              <a:spcAft>
                <a:spcPts val="600"/>
              </a:spcAft>
              <a:buNone/>
            </a:pPr>
            <a:r>
              <a:rPr lang="ru-RU" sz="1800" b="1" dirty="0">
                <a:latin typeface="Arial" panose="020B0604020202020204" pitchFamily="34" charset="0"/>
                <a:ea typeface="Tahoma" panose="020B0604030504040204" pitchFamily="34" charset="0"/>
                <a:cs typeface="Arial" panose="020B0604020202020204" pitchFamily="34" charset="0"/>
              </a:rPr>
              <a:t>Не позднее чем за месяц до начала приема документов</a:t>
            </a:r>
            <a:r>
              <a:rPr lang="ru-RU" sz="1800" dirty="0">
                <a:latin typeface="Arial" panose="020B0604020202020204" pitchFamily="34" charset="0"/>
                <a:ea typeface="Tahoma" panose="020B0604030504040204" pitchFamily="34" charset="0"/>
                <a:cs typeface="Arial" panose="020B0604020202020204" pitchFamily="34" charset="0"/>
              </a:rPr>
              <a:t> СШ на своем информационном стенде и официальном сайте СШ в сети "Интернет" в целях ознакомления с ними поступающих и их родителей (законных представителей) размещает следующие документы и информацию:</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нормативы общей физической и специальной физической подготовки для зачисления на обучение по каждой дополнительной образовательной программе спортивной подготовки;</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систему оценок (отметок, баллов, показателей в единицах измерения), применяемую при проведении индивидуального отбора поступающих;</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условия и особенности проведения индивидуального отбора для поступающих с ограниченными возможностями здоровья;</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правила подачи и рассмотрения апелляций по процедуре и (или) результатам индивидуального отбора поступающих;</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сроки зачисления поступающих в СШ;</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образец заявления о приеме на обучение по дополнительным образовательным программам спортивной подготовки;</a:t>
            </a:r>
          </a:p>
          <a:p>
            <a:pPr algn="just">
              <a:spcBef>
                <a:spcPts val="0"/>
              </a:spcBef>
              <a:spcAft>
                <a:spcPts val="600"/>
              </a:spcAft>
              <a:buFont typeface="Wingdings" panose="05000000000000000000" pitchFamily="2" charset="2"/>
              <a:buChar char="v"/>
            </a:pPr>
            <a:r>
              <a:rPr lang="ru-RU" sz="1800" dirty="0">
                <a:latin typeface="Arial" panose="020B0604020202020204" pitchFamily="34" charset="0"/>
                <a:ea typeface="Tahoma" panose="020B0604030504040204" pitchFamily="34" charset="0"/>
                <a:cs typeface="Arial" panose="020B0604020202020204" pitchFamily="34" charset="0"/>
              </a:rPr>
              <a:t>порядок оказания платных образовательных услуг, в том числе информацию о стоимости обучения по каждой дополнительной образовательной программе спортивной подготовки.</a:t>
            </a:r>
          </a:p>
        </p:txBody>
      </p:sp>
      <p:sp>
        <p:nvSpPr>
          <p:cNvPr id="6" name="Нижний колонтитул 4"/>
          <p:cNvSpPr txBox="1">
            <a:spLocks/>
          </p:cNvSpPr>
          <p:nvPr/>
        </p:nvSpPr>
        <p:spPr>
          <a:xfrm>
            <a:off x="232299" y="214064"/>
            <a:ext cx="11727402" cy="1172284"/>
          </a:xfrm>
          <a:prstGeom prst="rect">
            <a:avLst/>
          </a:prstGeom>
          <a:solidFill>
            <a:schemeClr val="bg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lstStyle>
            <a:defPPr>
              <a:defRPr lang="en-US"/>
            </a:defPPr>
            <a:lvl1pPr marL="0" algn="r" defTabSz="457200" rtl="0" eaLnBrk="1" latinLnBrk="0" hangingPunct="1">
              <a:defRPr lang="ru-RU" sz="1800" kern="1200" dirty="0" smtClean="0">
                <a:solidFill>
                  <a:schemeClr val="bg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Порядок приема на обучение по дополнительным образовательным программам спортивной подготовки</a:t>
            </a:r>
          </a:p>
          <a:p>
            <a:pPr algn="l">
              <a:lnSpc>
                <a:spcPct val="90000"/>
              </a:lnSpc>
            </a:pPr>
            <a:r>
              <a:rPr lang="ru-RU" sz="2400" b="1" dirty="0">
                <a:solidFill>
                  <a:schemeClr val="accent2"/>
                </a:solidFill>
                <a:latin typeface="Arial Black" panose="020B0A04020102020204" pitchFamily="34" charset="0"/>
                <a:ea typeface="Segoe UI Black" panose="020B0A02040204020203" pitchFamily="34" charset="0"/>
                <a:cs typeface="Leelawadee UI" panose="020B0502040204020203" pitchFamily="34" charset="-34"/>
              </a:rPr>
              <a:t>(приказ Минспорта России от 27 января 2023 г. № 57)</a:t>
            </a:r>
          </a:p>
        </p:txBody>
      </p:sp>
    </p:spTree>
    <p:extLst>
      <p:ext uri="{BB962C8B-B14F-4D97-AF65-F5344CB8AC3E}">
        <p14:creationId xmlns:p14="http://schemas.microsoft.com/office/powerpoint/2010/main" val="638789465"/>
      </p:ext>
    </p:extLst>
  </p:cSld>
  <p:clrMapOvr>
    <a:masterClrMapping/>
  </p:clrMapOvr>
</p:sld>
</file>

<file path=ppt/theme/theme1.xml><?xml version="1.0" encoding="utf-8"?>
<a:theme xmlns:a="http://schemas.openxmlformats.org/drawingml/2006/main" name="ЮГУ">
  <a:themeElements>
    <a:clrScheme name="Югорский государственный университет">
      <a:dk1>
        <a:srgbClr val="00629B"/>
      </a:dk1>
      <a:lt1>
        <a:srgbClr val="FFFFFF"/>
      </a:lt1>
      <a:dk2>
        <a:srgbClr val="A7A8AA"/>
      </a:dk2>
      <a:lt2>
        <a:srgbClr val="FFFFFF"/>
      </a:lt2>
      <a:accent1>
        <a:srgbClr val="00629B"/>
      </a:accent1>
      <a:accent2>
        <a:srgbClr val="008755"/>
      </a:accent2>
      <a:accent3>
        <a:srgbClr val="6B3077"/>
      </a:accent3>
      <a:accent4>
        <a:srgbClr val="009CDE"/>
      </a:accent4>
      <a:accent5>
        <a:srgbClr val="FF6900"/>
      </a:accent5>
      <a:accent6>
        <a:srgbClr val="101820"/>
      </a:accent6>
      <a:hlink>
        <a:srgbClr val="A7A8AA"/>
      </a:hlink>
      <a:folHlink>
        <a:srgbClr val="6B3077"/>
      </a:folHlink>
    </a:clrScheme>
    <a:fontScheme name="Югорский государственный университет">
      <a:majorFont>
        <a:latin typeface="PT Sans Caption"/>
        <a:ea typeface=""/>
        <a:cs typeface=""/>
      </a:majorFont>
      <a:minorFont>
        <a:latin typeface="PT San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Институт НиГ ЮГУ" id="{88FBCA68-7BA2-4158-8F69-5C6BDE420372}" vid="{B1EFACE3-71F5-4EAF-9BA4-797517F977BA}"/>
    </a:ext>
  </a:extLst>
</a:theme>
</file>

<file path=ppt/theme/theme2.xml><?xml version="1.0" encoding="utf-8"?>
<a:theme xmlns:a="http://schemas.openxmlformats.org/drawingml/2006/main" name="ЮГУ 2">
  <a:themeElements>
    <a:clrScheme name="Югорский государственный университет">
      <a:dk1>
        <a:srgbClr val="00629B"/>
      </a:dk1>
      <a:lt1>
        <a:srgbClr val="FFFFFF"/>
      </a:lt1>
      <a:dk2>
        <a:srgbClr val="A7A8AA"/>
      </a:dk2>
      <a:lt2>
        <a:srgbClr val="FFFFFF"/>
      </a:lt2>
      <a:accent1>
        <a:srgbClr val="00629B"/>
      </a:accent1>
      <a:accent2>
        <a:srgbClr val="008755"/>
      </a:accent2>
      <a:accent3>
        <a:srgbClr val="6B3077"/>
      </a:accent3>
      <a:accent4>
        <a:srgbClr val="009CDE"/>
      </a:accent4>
      <a:accent5>
        <a:srgbClr val="FF6900"/>
      </a:accent5>
      <a:accent6>
        <a:srgbClr val="101820"/>
      </a:accent6>
      <a:hlink>
        <a:srgbClr val="A7A8AA"/>
      </a:hlink>
      <a:folHlink>
        <a:srgbClr val="6B3077"/>
      </a:folHlink>
    </a:clrScheme>
    <a:fontScheme name="Югорский государственный университет">
      <a:majorFont>
        <a:latin typeface="PT Sans Caption"/>
        <a:ea typeface=""/>
        <a:cs typeface=""/>
      </a:majorFont>
      <a:minorFont>
        <a:latin typeface="PT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Основной стиль презентации ЮГУ" id="{B2664E47-FE78-4B88-BD0E-9E9779EFC41A}" vid="{6E68C8F9-5164-46F7-AE45-8167F9538A77}"/>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Институт НиГ ЮГУ</Template>
  <TotalTime>4606</TotalTime>
  <Words>6991</Words>
  <Application>Microsoft Office PowerPoint</Application>
  <PresentationFormat>Широкоэкранный</PresentationFormat>
  <Paragraphs>366</Paragraphs>
  <Slides>53</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53</vt:i4>
      </vt:variant>
    </vt:vector>
  </HeadingPairs>
  <TitlesOfParts>
    <vt:vector size="63" baseType="lpstr">
      <vt:lpstr>Arial</vt:lpstr>
      <vt:lpstr>Arial Black</vt:lpstr>
      <vt:lpstr>Book Antiqua</vt:lpstr>
      <vt:lpstr>Calibri</vt:lpstr>
      <vt:lpstr>PT Sans</vt:lpstr>
      <vt:lpstr>PT Sans Caption</vt:lpstr>
      <vt:lpstr>Verdana</vt:lpstr>
      <vt:lpstr>Wingdings</vt:lpstr>
      <vt:lpstr>ЮГУ</vt:lpstr>
      <vt:lpstr>ЮГУ 2</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Rudolf Fink</dc:creator>
  <cp:lastModifiedBy>Эдуард Абрамов</cp:lastModifiedBy>
  <cp:revision>2231</cp:revision>
  <cp:lastPrinted>2022-01-24T04:15:24Z</cp:lastPrinted>
  <dcterms:created xsi:type="dcterms:W3CDTF">2019-03-10T22:10:48Z</dcterms:created>
  <dcterms:modified xsi:type="dcterms:W3CDTF">2023-05-30T00:48:32Z</dcterms:modified>
</cp:coreProperties>
</file>