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49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798425" cy="7199313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7A5"/>
    <a:srgbClr val="423D67"/>
    <a:srgbClr val="8A8AD0"/>
    <a:srgbClr val="B4B3E1"/>
    <a:srgbClr val="CDCDEB"/>
    <a:srgbClr val="A2A2DA"/>
    <a:srgbClr val="9C9CD8"/>
    <a:srgbClr val="9D070B"/>
    <a:srgbClr val="911313"/>
    <a:srgbClr val="56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9882" autoAdjust="0"/>
  </p:normalViewPr>
  <p:slideViewPr>
    <p:cSldViewPr snapToGrid="0" snapToObjects="1">
      <p:cViewPr>
        <p:scale>
          <a:sx n="50" d="100"/>
          <a:sy n="50" d="100"/>
        </p:scale>
        <p:origin x="-3102" y="-1482"/>
      </p:cViewPr>
      <p:guideLst>
        <p:guide orient="horz" pos="2268"/>
        <p:guide orient="horz" pos="292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32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1048833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834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048835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36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104859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10486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10486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104865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104866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49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487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80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8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8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6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>
            <a:fillRect/>
          </a:stretch>
        </p:blipFill>
        <p:spPr>
          <a:xfrm>
            <a:off x="5883550" y="0"/>
            <a:ext cx="6914879" cy="7199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Параллелограмм 2"/>
          <p:cNvSpPr/>
          <p:nvPr userDrawn="1"/>
        </p:nvSpPr>
        <p:spPr>
          <a:xfrm flipH="1">
            <a:off x="-612046" y="-38862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58" name="Параллелограмм 3"/>
          <p:cNvSpPr/>
          <p:nvPr userDrawn="1"/>
        </p:nvSpPr>
        <p:spPr>
          <a:xfrm flipH="1">
            <a:off x="-817611" y="-135233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59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14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15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16" name="Прямоугольный треугольник 5"/>
          <p:cNvSpPr/>
          <p:nvPr userDrawn="1"/>
        </p:nvSpPr>
        <p:spPr>
          <a:xfrm flipH="1" flipV="1">
            <a:off x="10077500" y="7"/>
            <a:ext cx="1145078" cy="9019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17" name="Прямоугольник 6"/>
          <p:cNvSpPr/>
          <p:nvPr userDrawn="1"/>
        </p:nvSpPr>
        <p:spPr>
          <a:xfrm>
            <a:off x="11222583" y="7"/>
            <a:ext cx="1575847" cy="901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18" name="Прямоугольник 7"/>
          <p:cNvSpPr/>
          <p:nvPr userDrawn="1"/>
        </p:nvSpPr>
        <p:spPr>
          <a:xfrm>
            <a:off x="11411360" y="148325"/>
            <a:ext cx="1387065" cy="590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7A5D00"/>
                </a:solidFill>
              </a:rPr>
              <a:t>СМИ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72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73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74" name="Прямоугольный треугольник 5"/>
          <p:cNvSpPr/>
          <p:nvPr userDrawn="1"/>
        </p:nvSpPr>
        <p:spPr>
          <a:xfrm flipH="1" flipV="1">
            <a:off x="9109786" y="7"/>
            <a:ext cx="1145078" cy="901915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75" name="Прямоугольник 6"/>
          <p:cNvSpPr/>
          <p:nvPr userDrawn="1"/>
        </p:nvSpPr>
        <p:spPr>
          <a:xfrm>
            <a:off x="10254867" y="7"/>
            <a:ext cx="2543561" cy="901915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76" name="Прямоугольник 7"/>
          <p:cNvSpPr/>
          <p:nvPr userDrawn="1"/>
        </p:nvSpPr>
        <p:spPr>
          <a:xfrm>
            <a:off x="10254868" y="148325"/>
            <a:ext cx="2543561" cy="5903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26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27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28" name="Прямоугольный треугольник 5"/>
          <p:cNvSpPr/>
          <p:nvPr userDrawn="1"/>
        </p:nvSpPr>
        <p:spPr>
          <a:xfrm flipH="1" flipV="1">
            <a:off x="8710717" y="7"/>
            <a:ext cx="1145078" cy="901915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29" name="Прямоугольник 6"/>
          <p:cNvSpPr/>
          <p:nvPr userDrawn="1"/>
        </p:nvSpPr>
        <p:spPr>
          <a:xfrm>
            <a:off x="9855798" y="7"/>
            <a:ext cx="2942631" cy="901915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830" name="Прямоугольник 7"/>
          <p:cNvSpPr/>
          <p:nvPr userDrawn="1"/>
        </p:nvSpPr>
        <p:spPr>
          <a:xfrm>
            <a:off x="9722776" y="148325"/>
            <a:ext cx="3075653" cy="5903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Рисунок 1"/>
          <p:cNvPicPr>
            <a:picLocks noChangeAspect="1"/>
          </p:cNvPicPr>
          <p:nvPr userDrawn="1"/>
        </p:nvPicPr>
        <p:blipFill rotWithShape="1">
          <a:blip r:embed="rId2"/>
          <a:srcRect r="18297"/>
          <a:stretch>
            <a:fillRect/>
          </a:stretch>
        </p:blipFill>
        <p:spPr>
          <a:xfrm>
            <a:off x="6350377" y="3257557"/>
            <a:ext cx="6448049" cy="3941763"/>
          </a:xfrm>
          <a:prstGeom prst="rect">
            <a:avLst/>
          </a:prstGeom>
        </p:spPr>
      </p:pic>
      <p:sp>
        <p:nvSpPr>
          <p:cNvPr id="1048793" name="Параллелограмм 3"/>
          <p:cNvSpPr/>
          <p:nvPr userDrawn="1"/>
        </p:nvSpPr>
        <p:spPr>
          <a:xfrm flipH="1">
            <a:off x="2959086" y="0"/>
            <a:ext cx="2482767" cy="180975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94" name="Параллелограмм 5"/>
          <p:cNvSpPr/>
          <p:nvPr userDrawn="1"/>
        </p:nvSpPr>
        <p:spPr>
          <a:xfrm flipH="1">
            <a:off x="-813936" y="24191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95" name="Прямоугольник 8"/>
          <p:cNvSpPr/>
          <p:nvPr userDrawn="1"/>
        </p:nvSpPr>
        <p:spPr>
          <a:xfrm>
            <a:off x="1028724" y="2117242"/>
            <a:ext cx="6795448" cy="804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315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48796" name="Параллелограмм 9"/>
          <p:cNvSpPr/>
          <p:nvPr userDrawn="1"/>
        </p:nvSpPr>
        <p:spPr>
          <a:xfrm flipH="1">
            <a:off x="1155372" y="62672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69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8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3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8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89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90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92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9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69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67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2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2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0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Параллелограмм 6"/>
          <p:cNvSpPr/>
          <p:nvPr userDrawn="1"/>
        </p:nvSpPr>
        <p:spPr>
          <a:xfrm flipH="1">
            <a:off x="-328957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590" name="Параллелограмм 7"/>
          <p:cNvSpPr/>
          <p:nvPr userDrawn="1"/>
        </p:nvSpPr>
        <p:spPr>
          <a:xfrm flipH="1">
            <a:off x="-490869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591" name="Прямоугольный треугольник 8"/>
          <p:cNvSpPr/>
          <p:nvPr userDrawn="1"/>
        </p:nvSpPr>
        <p:spPr>
          <a:xfrm flipH="1" flipV="1">
            <a:off x="0" y="6"/>
            <a:ext cx="901916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2097157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9501" y="253509"/>
            <a:ext cx="715840" cy="6484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78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Рисунок 6"/>
          <p:cNvPicPr>
            <a:picLocks noChangeAspect="1"/>
          </p:cNvPicPr>
          <p:nvPr userDrawn="1"/>
        </p:nvPicPr>
        <p:blipFill rotWithShape="1">
          <a:blip r:embed="rId2"/>
          <a:srcRect l="1" r="16865"/>
          <a:stretch>
            <a:fillRect/>
          </a:stretch>
        </p:blipFill>
        <p:spPr>
          <a:xfrm>
            <a:off x="5883550" y="0"/>
            <a:ext cx="6914879" cy="7199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17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18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19" name="Прямоугольный треугольник 5"/>
          <p:cNvSpPr/>
          <p:nvPr userDrawn="1"/>
        </p:nvSpPr>
        <p:spPr>
          <a:xfrm flipH="1" flipV="1">
            <a:off x="10077500" y="7"/>
            <a:ext cx="1145078" cy="9019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20" name="Прямоугольник 6"/>
          <p:cNvSpPr/>
          <p:nvPr userDrawn="1"/>
        </p:nvSpPr>
        <p:spPr>
          <a:xfrm>
            <a:off x="11222583" y="7"/>
            <a:ext cx="1575847" cy="901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21" name="Прямоугольник 7"/>
          <p:cNvSpPr/>
          <p:nvPr userDrawn="1"/>
        </p:nvSpPr>
        <p:spPr>
          <a:xfrm>
            <a:off x="11411360" y="148325"/>
            <a:ext cx="1387065" cy="590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7A5D00"/>
                </a:solidFill>
              </a:rPr>
              <a:t>СМИ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677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678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679" name="Прямоугольный треугольник 5"/>
          <p:cNvSpPr/>
          <p:nvPr userDrawn="1"/>
        </p:nvSpPr>
        <p:spPr>
          <a:xfrm flipH="1" flipV="1">
            <a:off x="9109786" y="7"/>
            <a:ext cx="1145078" cy="901915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680" name="Прямоугольник 6"/>
          <p:cNvSpPr/>
          <p:nvPr userDrawn="1"/>
        </p:nvSpPr>
        <p:spPr>
          <a:xfrm>
            <a:off x="10254867" y="7"/>
            <a:ext cx="2543561" cy="901915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681" name="Прямоугольник 7"/>
          <p:cNvSpPr/>
          <p:nvPr userDrawn="1"/>
        </p:nvSpPr>
        <p:spPr>
          <a:xfrm>
            <a:off x="10254868" y="148325"/>
            <a:ext cx="2543561" cy="5903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Параллелограмм 2"/>
          <p:cNvSpPr/>
          <p:nvPr userDrawn="1"/>
        </p:nvSpPr>
        <p:spPr>
          <a:xfrm flipH="1">
            <a:off x="-306022" y="157915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43" name="Параллелограмм 3"/>
          <p:cNvSpPr/>
          <p:nvPr userDrawn="1"/>
        </p:nvSpPr>
        <p:spPr>
          <a:xfrm flipH="1">
            <a:off x="-612047" y="0"/>
            <a:ext cx="1757129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44" name="Прямоугольный треугольник 4"/>
          <p:cNvSpPr/>
          <p:nvPr userDrawn="1"/>
        </p:nvSpPr>
        <p:spPr>
          <a:xfrm flipH="1" flipV="1">
            <a:off x="0" y="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45" name="Прямоугольный треугольник 5"/>
          <p:cNvSpPr/>
          <p:nvPr userDrawn="1"/>
        </p:nvSpPr>
        <p:spPr>
          <a:xfrm flipH="1" flipV="1">
            <a:off x="8710717" y="7"/>
            <a:ext cx="1145078" cy="901915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46" name="Прямоугольник 6"/>
          <p:cNvSpPr/>
          <p:nvPr userDrawn="1"/>
        </p:nvSpPr>
        <p:spPr>
          <a:xfrm>
            <a:off x="9855798" y="7"/>
            <a:ext cx="2942631" cy="901915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747" name="Прямоугольник 7"/>
          <p:cNvSpPr/>
          <p:nvPr userDrawn="1"/>
        </p:nvSpPr>
        <p:spPr>
          <a:xfrm>
            <a:off x="9722776" y="148325"/>
            <a:ext cx="3075653" cy="5903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Рисунок 1"/>
          <p:cNvPicPr>
            <a:picLocks noChangeAspect="1"/>
          </p:cNvPicPr>
          <p:nvPr userDrawn="1"/>
        </p:nvPicPr>
        <p:blipFill rotWithShape="1">
          <a:blip r:embed="rId2"/>
          <a:srcRect r="18297"/>
          <a:stretch>
            <a:fillRect/>
          </a:stretch>
        </p:blipFill>
        <p:spPr>
          <a:xfrm>
            <a:off x="6350377" y="3257557"/>
            <a:ext cx="6448049" cy="3941763"/>
          </a:xfrm>
          <a:prstGeom prst="rect">
            <a:avLst/>
          </a:prstGeom>
        </p:spPr>
      </p:pic>
      <p:sp>
        <p:nvSpPr>
          <p:cNvPr id="1048696" name="Параллелограмм 3"/>
          <p:cNvSpPr/>
          <p:nvPr userDrawn="1"/>
        </p:nvSpPr>
        <p:spPr>
          <a:xfrm flipH="1">
            <a:off x="2959086" y="0"/>
            <a:ext cx="2482767" cy="180975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697" name="Параллелограмм 5"/>
          <p:cNvSpPr/>
          <p:nvPr userDrawn="1"/>
        </p:nvSpPr>
        <p:spPr>
          <a:xfrm flipH="1">
            <a:off x="-813936" y="24191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48698" name="Прямоугольник 8"/>
          <p:cNvSpPr/>
          <p:nvPr userDrawn="1"/>
        </p:nvSpPr>
        <p:spPr>
          <a:xfrm>
            <a:off x="1028724" y="2117242"/>
            <a:ext cx="6795448" cy="804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315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48699" name="Параллелограмм 9"/>
          <p:cNvSpPr/>
          <p:nvPr userDrawn="1"/>
        </p:nvSpPr>
        <p:spPr>
          <a:xfrm flipH="1">
            <a:off x="1155372" y="62672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808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809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8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8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8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8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8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8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820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821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8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6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48767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aphicFrame>
        <p:nvGraphicFramePr>
          <p:cNvPr id="4194304" name="Object 1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2016" y="1588"/>
          <a:ext cx="20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2097155" name="Object 1" hidden="1"/>
                      <p:cNvPicPr>
                        <a:picLocks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19" y="778593"/>
            <a:ext cx="1808639" cy="1638259"/>
          </a:xfrm>
          <a:prstGeom prst="rect">
            <a:avLst/>
          </a:prstGeom>
        </p:spPr>
      </p:pic>
      <p:sp>
        <p:nvSpPr>
          <p:cNvPr id="1048581" name="Параллелограмм 8"/>
          <p:cNvSpPr/>
          <p:nvPr/>
        </p:nvSpPr>
        <p:spPr>
          <a:xfrm flipH="1">
            <a:off x="-753970" y="4364954"/>
            <a:ext cx="2075337" cy="1933575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582" name="Прямоугольник 6"/>
          <p:cNvSpPr/>
          <p:nvPr/>
        </p:nvSpPr>
        <p:spPr>
          <a:xfrm>
            <a:off x="1568841" y="3337955"/>
            <a:ext cx="5398974" cy="1361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2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Лицензирование образовательной деятельности при реализации дополнительных образовательных программ спортивной подготовки</a:t>
            </a:r>
          </a:p>
        </p:txBody>
      </p:sp>
      <p:sp>
        <p:nvSpPr>
          <p:cNvPr id="1048583" name="Прямоугольник 4"/>
          <p:cNvSpPr/>
          <p:nvPr/>
        </p:nvSpPr>
        <p:spPr>
          <a:xfrm>
            <a:off x="1568841" y="5620501"/>
            <a:ext cx="5701092" cy="764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 anchorCtr="0">
            <a:spAutoFit/>
          </a:bodyPr>
          <a:lstStyle/>
          <a:p>
            <a:r>
              <a:rPr lang="ru-RU" b="1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Анзор Ахмедович Музаев</a:t>
            </a:r>
            <a:r>
              <a:rPr lang="ru-RU" sz="1600" b="1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400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Федеральной службы по надзору </a:t>
            </a:r>
            <a:br>
              <a:rPr lang="ru-RU" sz="1400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72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 и науки</a:t>
            </a:r>
          </a:p>
        </p:txBody>
      </p:sp>
      <p:pic>
        <p:nvPicPr>
          <p:cNvPr id="2097154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920" y="447549"/>
            <a:ext cx="3042719" cy="3042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Прямая со стрелкой 13"/>
          <p:cNvCxnSpPr>
            <a:cxnSpLocks/>
          </p:cNvCxnSpPr>
          <p:nvPr/>
        </p:nvCxnSpPr>
        <p:spPr>
          <a:xfrm>
            <a:off x="6322330" y="2166170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2" name="TextBox 38"/>
          <p:cNvSpPr txBox="1"/>
          <p:nvPr/>
        </p:nvSpPr>
        <p:spPr>
          <a:xfrm>
            <a:off x="906308" y="6162765"/>
            <a:ext cx="1106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23D67"/>
                </a:solidFill>
                <a:latin typeface="+mj-lt"/>
                <a:cs typeface="Times New Roman" panose="02020603050405020304" pitchFamily="18" charset="0"/>
              </a:rPr>
              <a:t>Постановление Правительства Российской Федерации от 16.08.2022 № 1419 «Об утверждении Правил выдачи временной лицензии на осуществление образовательной деятельности организациям, реализующим программы спортивной подготовки»</a:t>
            </a:r>
          </a:p>
        </p:txBody>
      </p:sp>
      <p:cxnSp>
        <p:nvCxnSpPr>
          <p:cNvPr id="3145729" name="Прямая соединительная линия 2"/>
          <p:cNvCxnSpPr>
            <a:cxnSpLocks/>
          </p:cNvCxnSpPr>
          <p:nvPr/>
        </p:nvCxnSpPr>
        <p:spPr>
          <a:xfrm>
            <a:off x="1019596" y="6156356"/>
            <a:ext cx="10956504" cy="0"/>
          </a:xfrm>
          <a:prstGeom prst="line">
            <a:avLst/>
          </a:prstGeom>
          <a:ln w="25400">
            <a:solidFill>
              <a:srgbClr val="9C9C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3" name="Прямоугольник 4"/>
          <p:cNvSpPr/>
          <p:nvPr/>
        </p:nvSpPr>
        <p:spPr>
          <a:xfrm>
            <a:off x="2997205" y="772943"/>
            <a:ext cx="6650250" cy="914400"/>
          </a:xfrm>
          <a:prstGeom prst="rect">
            <a:avLst/>
          </a:prstGeom>
          <a:solidFill>
            <a:srgbClr val="B4B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ru-RU" sz="3000" b="1" dirty="0">
                <a:solidFill>
                  <a:srgbClr val="423D67"/>
                </a:solidFill>
              </a:rPr>
              <a:t>ВРЕМЕННАЯ ЛИЦЕНЗИЯ</a:t>
            </a:r>
          </a:p>
        </p:txBody>
      </p:sp>
      <p:sp>
        <p:nvSpPr>
          <p:cNvPr id="1048594" name="Прямоугольник 10"/>
          <p:cNvSpPr/>
          <p:nvPr/>
        </p:nvSpPr>
        <p:spPr>
          <a:xfrm>
            <a:off x="2997205" y="772943"/>
            <a:ext cx="6650250" cy="1393227"/>
          </a:xfrm>
          <a:prstGeom prst="rect">
            <a:avLst/>
          </a:prstGeom>
          <a:noFill/>
          <a:ln w="38100">
            <a:solidFill>
              <a:srgbClr val="B4B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b"/>
          <a:lstStyle/>
          <a:p>
            <a:pPr algn="ctr"/>
            <a:r>
              <a:rPr lang="ru-RU" sz="2000" b="1" dirty="0">
                <a:solidFill>
                  <a:srgbClr val="423D67"/>
                </a:solidFill>
              </a:rPr>
              <a:t>01.01.2023 – 31.08.2023</a:t>
            </a:r>
          </a:p>
        </p:txBody>
      </p:sp>
      <p:pic>
        <p:nvPicPr>
          <p:cNvPr id="2097158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1" y="321918"/>
            <a:ext cx="915386" cy="1304912"/>
          </a:xfrm>
          <a:prstGeom prst="rect">
            <a:avLst/>
          </a:prstGeom>
        </p:spPr>
      </p:pic>
      <p:sp>
        <p:nvSpPr>
          <p:cNvPr id="1048595" name="Прямоугольник 8"/>
          <p:cNvSpPr/>
          <p:nvPr/>
        </p:nvSpPr>
        <p:spPr>
          <a:xfrm>
            <a:off x="8646807" y="2950417"/>
            <a:ext cx="2557605" cy="2557605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/>
            <a:r>
              <a:rPr lang="ru-RU" sz="2000" dirty="0">
                <a:solidFill>
                  <a:srgbClr val="423D67"/>
                </a:solidFill>
              </a:rPr>
              <a:t>Государственная пошлина</a:t>
            </a:r>
          </a:p>
        </p:txBody>
      </p:sp>
      <p:sp>
        <p:nvSpPr>
          <p:cNvPr id="1048596" name="Прямоугольник 9"/>
          <p:cNvSpPr/>
          <p:nvPr/>
        </p:nvSpPr>
        <p:spPr>
          <a:xfrm>
            <a:off x="1440248" y="2905151"/>
            <a:ext cx="2557605" cy="2557605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/>
            <a:r>
              <a:rPr lang="ru-RU" sz="2000" dirty="0">
                <a:solidFill>
                  <a:srgbClr val="423D67"/>
                </a:solidFill>
              </a:rPr>
              <a:t>Лицензионные требования</a:t>
            </a:r>
          </a:p>
        </p:txBody>
      </p:sp>
      <p:sp>
        <p:nvSpPr>
          <p:cNvPr id="1048597" name="Прямоугольник 7"/>
          <p:cNvSpPr/>
          <p:nvPr/>
        </p:nvSpPr>
        <p:spPr>
          <a:xfrm>
            <a:off x="4742500" y="2905151"/>
            <a:ext cx="3159659" cy="2598853"/>
          </a:xfrm>
          <a:prstGeom prst="rect">
            <a:avLst/>
          </a:prstGeom>
          <a:solidFill>
            <a:srgbClr val="8A8A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b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Заявление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о предоставление временной лицензии</a:t>
            </a:r>
          </a:p>
        </p:txBody>
      </p:sp>
      <p:pic>
        <p:nvPicPr>
          <p:cNvPr id="2097159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117" y="3360087"/>
            <a:ext cx="823866" cy="823866"/>
          </a:xfrm>
          <a:prstGeom prst="rect">
            <a:avLst/>
          </a:prstGeom>
        </p:spPr>
      </p:pic>
      <p:pic>
        <p:nvPicPr>
          <p:cNvPr id="2097160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676" y="3360087"/>
            <a:ext cx="823866" cy="823866"/>
          </a:xfrm>
          <a:prstGeom prst="rect">
            <a:avLst/>
          </a:prstGeom>
        </p:spPr>
      </p:pic>
      <p:cxnSp>
        <p:nvCxnSpPr>
          <p:cNvPr id="3145730" name="Прямая со стрелкой 30"/>
          <p:cNvCxnSpPr>
            <a:cxnSpLocks/>
          </p:cNvCxnSpPr>
          <p:nvPr/>
        </p:nvCxnSpPr>
        <p:spPr>
          <a:xfrm>
            <a:off x="3515630" y="2166170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Прямая со стрелкой 31"/>
          <p:cNvCxnSpPr>
            <a:cxnSpLocks/>
          </p:cNvCxnSpPr>
          <p:nvPr/>
        </p:nvCxnSpPr>
        <p:spPr>
          <a:xfrm>
            <a:off x="9119030" y="2166170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1" name="Рисунок 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98330" y="3219101"/>
            <a:ext cx="648000" cy="824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Прямоугольник 1"/>
          <p:cNvSpPr/>
          <p:nvPr/>
        </p:nvSpPr>
        <p:spPr>
          <a:xfrm>
            <a:off x="1368425" y="1955370"/>
            <a:ext cx="3530600" cy="660400"/>
          </a:xfrm>
          <a:prstGeom prst="rect">
            <a:avLst/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 29.12.2022</a:t>
            </a:r>
          </a:p>
        </p:txBody>
      </p:sp>
      <p:sp>
        <p:nvSpPr>
          <p:cNvPr id="1048602" name="Прямоугольник 4"/>
          <p:cNvSpPr/>
          <p:nvPr/>
        </p:nvSpPr>
        <p:spPr>
          <a:xfrm>
            <a:off x="4899025" y="1955370"/>
            <a:ext cx="3225800" cy="66040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 30.12.2022</a:t>
            </a:r>
          </a:p>
        </p:txBody>
      </p:sp>
      <p:sp>
        <p:nvSpPr>
          <p:cNvPr id="1048603" name="Прямоугольник 14"/>
          <p:cNvSpPr/>
          <p:nvPr/>
        </p:nvSpPr>
        <p:spPr>
          <a:xfrm>
            <a:off x="8124825" y="1955370"/>
            <a:ext cx="3225800" cy="66040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09.01.2023*</a:t>
            </a:r>
          </a:p>
        </p:txBody>
      </p:sp>
      <p:sp>
        <p:nvSpPr>
          <p:cNvPr id="1048604" name="TextBox 17"/>
          <p:cNvSpPr txBox="1"/>
          <p:nvPr/>
        </p:nvSpPr>
        <p:spPr>
          <a:xfrm>
            <a:off x="1368425" y="356234"/>
            <a:ext cx="8601075" cy="97872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200" b="1" kern="1200" dirty="0">
                <a:solidFill>
                  <a:srgbClr val="423D67"/>
                </a:solidFill>
              </a:rPr>
              <a:t>ПОРЯДОК И СРОКИ ПОЛУЧЕНИЯ ВРЕМЕННОЙ ЛИЦЕНЗИЙ</a:t>
            </a:r>
            <a:endParaRPr lang="ru-RU" sz="3600" kern="1200" dirty="0">
              <a:solidFill>
                <a:srgbClr val="423D67"/>
              </a:solidFill>
            </a:endParaRPr>
          </a:p>
        </p:txBody>
      </p:sp>
      <p:sp>
        <p:nvSpPr>
          <p:cNvPr id="1048605" name="Прямоугольник 18"/>
          <p:cNvSpPr/>
          <p:nvPr/>
        </p:nvSpPr>
        <p:spPr>
          <a:xfrm>
            <a:off x="1362077" y="6362003"/>
            <a:ext cx="3772636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1400" b="1" dirty="0">
                <a:solidFill>
                  <a:srgbClr val="423D67"/>
                </a:solidFill>
              </a:rPr>
              <a:t>* </a:t>
            </a:r>
            <a:r>
              <a:rPr lang="ru-RU" sz="1400" dirty="0">
                <a:solidFill>
                  <a:srgbClr val="423D67"/>
                </a:solidFill>
              </a:rPr>
              <a:t>при направлении заявления до 09.01.2023</a:t>
            </a:r>
          </a:p>
        </p:txBody>
      </p:sp>
      <p:sp>
        <p:nvSpPr>
          <p:cNvPr id="1048606" name="TextBox 20"/>
          <p:cNvSpPr txBox="1"/>
          <p:nvPr/>
        </p:nvSpPr>
        <p:spPr>
          <a:xfrm>
            <a:off x="1368426" y="4069832"/>
            <a:ext cx="3686174" cy="192023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Подготовка заявления </a:t>
            </a:r>
            <a:br>
              <a:rPr lang="ru-RU" sz="2000" kern="1200" dirty="0">
                <a:solidFill>
                  <a:srgbClr val="423D67"/>
                </a:solidFill>
              </a:rPr>
            </a:br>
            <a:r>
              <a:rPr lang="ru-RU" sz="2000" kern="1200" dirty="0">
                <a:solidFill>
                  <a:srgbClr val="423D67"/>
                </a:solidFill>
              </a:rPr>
              <a:t>и согласование правильности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его заполнения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с лицензирующим органом через ИС Рособрнадзора</a:t>
            </a:r>
          </a:p>
        </p:txBody>
      </p:sp>
      <p:sp>
        <p:nvSpPr>
          <p:cNvPr id="1048607" name="TextBox 21"/>
          <p:cNvSpPr txBox="1"/>
          <p:nvPr/>
        </p:nvSpPr>
        <p:spPr>
          <a:xfrm>
            <a:off x="5466964" y="4069832"/>
            <a:ext cx="3225800" cy="132343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Направление заявления </a:t>
            </a:r>
            <a:br>
              <a:rPr lang="ru-RU" sz="2000" kern="1200" dirty="0">
                <a:solidFill>
                  <a:srgbClr val="423D67"/>
                </a:solidFill>
              </a:rPr>
            </a:br>
            <a:r>
              <a:rPr lang="ru-RU" sz="2000" kern="1200" dirty="0">
                <a:solidFill>
                  <a:srgbClr val="423D67"/>
                </a:solidFill>
              </a:rPr>
              <a:t>в лицензирующий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орган через ИС Рособрнадзора</a:t>
            </a:r>
          </a:p>
        </p:txBody>
      </p:sp>
      <p:sp>
        <p:nvSpPr>
          <p:cNvPr id="1048608" name="TextBox 22"/>
          <p:cNvSpPr txBox="1"/>
          <p:nvPr/>
        </p:nvSpPr>
        <p:spPr>
          <a:xfrm>
            <a:off x="9282929" y="4069832"/>
            <a:ext cx="2536828" cy="101566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Предоставление временной </a:t>
            </a:r>
          </a:p>
          <a:p>
            <a:pPr marL="0" lvl="0" indent="0" defTabSz="889000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423D67"/>
                </a:solidFill>
              </a:rPr>
              <a:t>лицензии</a:t>
            </a:r>
          </a:p>
        </p:txBody>
      </p:sp>
      <p:pic>
        <p:nvPicPr>
          <p:cNvPr id="2097162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929" y="2908517"/>
            <a:ext cx="686571" cy="978729"/>
          </a:xfrm>
          <a:prstGeom prst="rect">
            <a:avLst/>
          </a:prstGeom>
        </p:spPr>
      </p:pic>
      <p:pic>
        <p:nvPicPr>
          <p:cNvPr id="2097163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7" y="2985517"/>
            <a:ext cx="648000" cy="824728"/>
          </a:xfrm>
          <a:prstGeom prst="rect">
            <a:avLst/>
          </a:prstGeom>
        </p:spPr>
      </p:pic>
      <p:pic>
        <p:nvPicPr>
          <p:cNvPr id="2097164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964" y="3012481"/>
            <a:ext cx="1084134" cy="770800"/>
          </a:xfrm>
          <a:prstGeom prst="rect">
            <a:avLst/>
          </a:prstGeom>
        </p:spPr>
      </p:pic>
      <p:cxnSp>
        <p:nvCxnSpPr>
          <p:cNvPr id="3145732" name="Прямая соединительная линия 27"/>
          <p:cNvCxnSpPr>
            <a:cxnSpLocks/>
          </p:cNvCxnSpPr>
          <p:nvPr/>
        </p:nvCxnSpPr>
        <p:spPr>
          <a:xfrm>
            <a:off x="1375196" y="6321456"/>
            <a:ext cx="9975429" cy="0"/>
          </a:xfrm>
          <a:prstGeom prst="line">
            <a:avLst/>
          </a:prstGeom>
          <a:ln w="25400">
            <a:solidFill>
              <a:srgbClr val="9C9C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13"/>
          <p:cNvSpPr/>
          <p:nvPr/>
        </p:nvSpPr>
        <p:spPr>
          <a:xfrm>
            <a:off x="1547264" y="2063147"/>
            <a:ext cx="5616000" cy="47020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dirty="0"/>
              <a:t>https://akndpp.obrnadzor.gov.ru/ </a:t>
            </a:r>
            <a:endParaRPr lang="ru-RU" dirty="0"/>
          </a:p>
        </p:txBody>
      </p:sp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264" y="2533354"/>
            <a:ext cx="5616000" cy="284419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10" name="Прямоугольник 7"/>
          <p:cNvSpPr/>
          <p:nvPr/>
        </p:nvSpPr>
        <p:spPr>
          <a:xfrm>
            <a:off x="8407675" y="1776459"/>
            <a:ext cx="3091157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423D67"/>
                </a:solidFill>
              </a:rPr>
              <a:t>РЕГИСТРАЦИЯ</a:t>
            </a:r>
            <a:r>
              <a:rPr lang="ru-RU" sz="2000" dirty="0">
                <a:solidFill>
                  <a:srgbClr val="423D67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rgbClr val="423D67"/>
                </a:solidFill>
              </a:rPr>
              <a:t>для открытия личного кабинета организации </a:t>
            </a:r>
          </a:p>
          <a:p>
            <a:pPr algn="ctr"/>
            <a:r>
              <a:rPr lang="ru-RU" sz="2000" dirty="0">
                <a:solidFill>
                  <a:srgbClr val="423D67"/>
                </a:solidFill>
              </a:rPr>
              <a:t>в ИС Рособрнадзора</a:t>
            </a:r>
          </a:p>
        </p:txBody>
      </p:sp>
      <p:sp>
        <p:nvSpPr>
          <p:cNvPr id="1048611" name="Прямоугольник 8"/>
          <p:cNvSpPr/>
          <p:nvPr/>
        </p:nvSpPr>
        <p:spPr>
          <a:xfrm>
            <a:off x="7757446" y="5598463"/>
            <a:ext cx="199064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ЕСИА</a:t>
            </a:r>
          </a:p>
        </p:txBody>
      </p:sp>
      <p:sp>
        <p:nvSpPr>
          <p:cNvPr id="1048612" name="Прямоугольник 10"/>
          <p:cNvSpPr/>
          <p:nvPr/>
        </p:nvSpPr>
        <p:spPr>
          <a:xfrm>
            <a:off x="9953253" y="5616302"/>
            <a:ext cx="2393084" cy="764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Логин и пароль </a:t>
            </a:r>
            <a:r>
              <a:rPr lang="ru-RU" sz="1400" dirty="0">
                <a:solidFill>
                  <a:srgbClr val="423D67"/>
                </a:solidFill>
              </a:rPr>
              <a:t>(предоставляется лицензирующим органом)</a:t>
            </a:r>
          </a:p>
        </p:txBody>
      </p:sp>
      <p:sp>
        <p:nvSpPr>
          <p:cNvPr id="1048613" name="TextBox 4"/>
          <p:cNvSpPr txBox="1"/>
          <p:nvPr/>
        </p:nvSpPr>
        <p:spPr>
          <a:xfrm>
            <a:off x="1368425" y="356234"/>
            <a:ext cx="8601075" cy="97872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200" b="1" kern="1200" dirty="0">
                <a:solidFill>
                  <a:srgbClr val="423D67"/>
                </a:solidFill>
              </a:rPr>
              <a:t>ИНФОРМАЦИОННАЯ СИСТЕМА РОСОБРНАДЗОРА</a:t>
            </a:r>
          </a:p>
        </p:txBody>
      </p:sp>
      <p:pic>
        <p:nvPicPr>
          <p:cNvPr id="2097166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0184" y="1930400"/>
            <a:ext cx="5880601" cy="4628251"/>
          </a:xfrm>
          <a:prstGeom prst="rect">
            <a:avLst/>
          </a:prstGeom>
        </p:spPr>
      </p:pic>
      <p:pic>
        <p:nvPicPr>
          <p:cNvPr id="2097167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588" y="4077294"/>
            <a:ext cx="1936357" cy="1376715"/>
          </a:xfrm>
          <a:prstGeom prst="rect">
            <a:avLst/>
          </a:prstGeom>
        </p:spPr>
      </p:pic>
      <p:pic>
        <p:nvPicPr>
          <p:cNvPr id="2097168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617" y="4077294"/>
            <a:ext cx="1936357" cy="1376715"/>
          </a:xfrm>
          <a:prstGeom prst="rect">
            <a:avLst/>
          </a:prstGeom>
        </p:spPr>
      </p:pic>
      <p:pic>
        <p:nvPicPr>
          <p:cNvPr id="209716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24677" y="4329485"/>
            <a:ext cx="456179" cy="498945"/>
          </a:xfrm>
          <a:prstGeom prst="rect">
            <a:avLst/>
          </a:prstGeom>
        </p:spPr>
      </p:pic>
      <p:sp>
        <p:nvSpPr>
          <p:cNvPr id="1048614" name="Прямоугольник 19"/>
          <p:cNvSpPr/>
          <p:nvPr/>
        </p:nvSpPr>
        <p:spPr>
          <a:xfrm>
            <a:off x="10735795" y="4476257"/>
            <a:ext cx="828000" cy="18000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lang="ru-RU" sz="1600" dirty="0"/>
              <a:t>*******</a:t>
            </a:r>
          </a:p>
        </p:txBody>
      </p:sp>
      <p:cxnSp>
        <p:nvCxnSpPr>
          <p:cNvPr id="3145733" name="Прямая со стрелкой 21"/>
          <p:cNvCxnSpPr>
            <a:cxnSpLocks/>
          </p:cNvCxnSpPr>
          <p:nvPr/>
        </p:nvCxnSpPr>
        <p:spPr>
          <a:xfrm>
            <a:off x="8752766" y="3336587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Прямая со стрелкой 22"/>
          <p:cNvCxnSpPr>
            <a:cxnSpLocks/>
          </p:cNvCxnSpPr>
          <p:nvPr/>
        </p:nvCxnSpPr>
        <p:spPr>
          <a:xfrm>
            <a:off x="11149795" y="3336587"/>
            <a:ext cx="0" cy="577030"/>
          </a:xfrm>
          <a:prstGeom prst="straightConnector1">
            <a:avLst/>
          </a:prstGeom>
          <a:ln w="63500">
            <a:solidFill>
              <a:srgbClr val="CDCD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54"/>
          <p:cNvSpPr txBox="1"/>
          <p:nvPr/>
        </p:nvSpPr>
        <p:spPr>
          <a:xfrm>
            <a:off x="1368424" y="6312012"/>
            <a:ext cx="10794775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400" dirty="0">
                <a:solidFill>
                  <a:srgbClr val="423D67"/>
                </a:solidFill>
                <a:latin typeface="+mj-lt"/>
                <a:cs typeface="Times New Roman" panose="02020603050405020304" pitchFamily="18" charset="0"/>
              </a:rPr>
              <a:t>Постановление Правительства Российской Федерации от 18.09.2020 № 1490 «О лицензировании образовательной деятельности» (вместе с «Положением о лицензировании образовательной деятельности») </a:t>
            </a:r>
          </a:p>
        </p:txBody>
      </p:sp>
      <p:cxnSp>
        <p:nvCxnSpPr>
          <p:cNvPr id="3145735" name="Прямая соединительная линия 57"/>
          <p:cNvCxnSpPr>
            <a:cxnSpLocks/>
          </p:cNvCxnSpPr>
          <p:nvPr/>
        </p:nvCxnSpPr>
        <p:spPr>
          <a:xfrm>
            <a:off x="1368425" y="6262224"/>
            <a:ext cx="10213975" cy="0"/>
          </a:xfrm>
          <a:prstGeom prst="line">
            <a:avLst/>
          </a:prstGeom>
          <a:ln w="2540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6" name="TextBox 1"/>
          <p:cNvSpPr txBox="1"/>
          <p:nvPr/>
        </p:nvSpPr>
        <p:spPr>
          <a:xfrm>
            <a:off x="1368425" y="356234"/>
            <a:ext cx="8601075" cy="5355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>
                <a:solidFill>
                  <a:srgbClr val="423D67"/>
                </a:solidFill>
              </a:rPr>
              <a:t>БЕССРОЧНАЯ ЛИЦЕНЗИЯ </a:t>
            </a:r>
            <a:r>
              <a:rPr lang="ru-RU" sz="3200" b="1" dirty="0">
                <a:solidFill>
                  <a:srgbClr val="8A8AD0"/>
                </a:solidFill>
              </a:rPr>
              <a:t>с 01.09.2023</a:t>
            </a:r>
            <a:r>
              <a:rPr lang="ru-RU" sz="3200" b="1" kern="1200" dirty="0">
                <a:solidFill>
                  <a:srgbClr val="8A8AD0"/>
                </a:solidFill>
              </a:rPr>
              <a:t>  </a:t>
            </a:r>
          </a:p>
        </p:txBody>
      </p:sp>
      <p:sp>
        <p:nvSpPr>
          <p:cNvPr id="1048617" name="Прямоугольник 24"/>
          <p:cNvSpPr/>
          <p:nvPr/>
        </p:nvSpPr>
        <p:spPr>
          <a:xfrm>
            <a:off x="3934357" y="1512617"/>
            <a:ext cx="2549348" cy="3389583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r>
              <a:rPr lang="ru-RU" b="1" dirty="0"/>
              <a:t>Документы, прилагаемые </a:t>
            </a:r>
          </a:p>
          <a:p>
            <a:pPr algn="ctr"/>
            <a:r>
              <a:rPr lang="ru-RU" b="1" dirty="0"/>
              <a:t>к заявлению </a:t>
            </a:r>
          </a:p>
        </p:txBody>
      </p:sp>
      <p:sp>
        <p:nvSpPr>
          <p:cNvPr id="1048618" name="Прямоугольник 25"/>
          <p:cNvSpPr/>
          <p:nvPr/>
        </p:nvSpPr>
        <p:spPr>
          <a:xfrm>
            <a:off x="6483704" y="1512617"/>
            <a:ext cx="2549348" cy="3389583"/>
          </a:xfrm>
          <a:prstGeom prst="rect">
            <a:avLst/>
          </a:prstGeom>
          <a:solidFill>
            <a:srgbClr val="6E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r>
              <a:rPr lang="ru-RU" b="1" dirty="0"/>
              <a:t>Лицензионные требования</a:t>
            </a:r>
          </a:p>
          <a:p>
            <a:pPr algn="ctr"/>
            <a:endParaRPr lang="ru-RU" b="1" dirty="0"/>
          </a:p>
        </p:txBody>
      </p:sp>
      <p:sp>
        <p:nvSpPr>
          <p:cNvPr id="1048619" name="Прямоугольник 27"/>
          <p:cNvSpPr/>
          <p:nvPr/>
        </p:nvSpPr>
        <p:spPr>
          <a:xfrm>
            <a:off x="9033052" y="1512617"/>
            <a:ext cx="2549348" cy="3389583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r>
              <a:rPr lang="ru-RU" b="1" dirty="0"/>
              <a:t>Государственная пошлина </a:t>
            </a:r>
            <a:br>
              <a:rPr lang="ru-RU" b="1" dirty="0"/>
            </a:br>
            <a:r>
              <a:rPr lang="ru-RU" b="1" dirty="0">
                <a:solidFill>
                  <a:srgbClr val="CDCDEB"/>
                </a:solidFill>
              </a:rPr>
              <a:t>7500 рублей</a:t>
            </a:r>
          </a:p>
        </p:txBody>
      </p:sp>
      <p:sp>
        <p:nvSpPr>
          <p:cNvPr id="1048620" name="Прямоугольник 28"/>
          <p:cNvSpPr/>
          <p:nvPr/>
        </p:nvSpPr>
        <p:spPr>
          <a:xfrm>
            <a:off x="1385009" y="1512617"/>
            <a:ext cx="2549348" cy="3389583"/>
          </a:xfrm>
          <a:prstGeom prst="rect">
            <a:avLst/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r>
              <a:rPr lang="ru-RU" b="1" dirty="0"/>
              <a:t>Заявление </a:t>
            </a:r>
            <a:br>
              <a:rPr lang="ru-RU" b="1" dirty="0"/>
            </a:br>
            <a:r>
              <a:rPr lang="ru-RU" b="1" dirty="0"/>
              <a:t>о предоставлении лицензии</a:t>
            </a:r>
          </a:p>
        </p:txBody>
      </p:sp>
      <p:sp>
        <p:nvSpPr>
          <p:cNvPr id="1048621" name="Прямоугольник 12"/>
          <p:cNvSpPr/>
          <p:nvPr/>
        </p:nvSpPr>
        <p:spPr>
          <a:xfrm>
            <a:off x="1368424" y="1512618"/>
            <a:ext cx="10213975" cy="4206098"/>
          </a:xfrm>
          <a:prstGeom prst="rect">
            <a:avLst/>
          </a:prstGeom>
          <a:noFill/>
          <a:ln w="38100">
            <a:solidFill>
              <a:srgbClr val="B4B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b"/>
          <a:lstStyle/>
          <a:p>
            <a:pPr algn="ctr"/>
            <a:r>
              <a:rPr lang="ru-RU" dirty="0">
                <a:solidFill>
                  <a:srgbClr val="423D67"/>
                </a:solidFill>
              </a:rPr>
              <a:t>Подготовка и направление документов в лицензирующий орган согласно плану-графику</a:t>
            </a:r>
          </a:p>
        </p:txBody>
      </p:sp>
      <p:pic>
        <p:nvPicPr>
          <p:cNvPr id="2097170" name="Рисунок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35683" y="2256871"/>
            <a:ext cx="648000" cy="824727"/>
          </a:xfrm>
          <a:prstGeom prst="rect">
            <a:avLst/>
          </a:prstGeom>
        </p:spPr>
      </p:pic>
      <p:pic>
        <p:nvPicPr>
          <p:cNvPr id="2097171" name="Рисунок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27873" y="2256871"/>
            <a:ext cx="562313" cy="824727"/>
          </a:xfrm>
          <a:prstGeom prst="rect">
            <a:avLst/>
          </a:prstGeom>
        </p:spPr>
      </p:pic>
      <p:pic>
        <p:nvPicPr>
          <p:cNvPr id="2097172" name="Рисунок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34378" y="2206228"/>
            <a:ext cx="648000" cy="875370"/>
          </a:xfrm>
          <a:prstGeom prst="rect">
            <a:avLst/>
          </a:prstGeom>
        </p:spPr>
      </p:pic>
      <p:pic>
        <p:nvPicPr>
          <p:cNvPr id="2097173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9726" y="2378748"/>
            <a:ext cx="756000" cy="530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Полилиния: фигура 5"/>
          <p:cNvSpPr/>
          <p:nvPr/>
        </p:nvSpPr>
        <p:spPr>
          <a:xfrm>
            <a:off x="2819400" y="2396762"/>
            <a:ext cx="9144000" cy="609398"/>
          </a:xfrm>
          <a:custGeom>
            <a:avLst/>
            <a:gdLst>
              <a:gd name="connsiteX0" fmla="*/ 0 w 1983223"/>
              <a:gd name="connsiteY0" fmla="*/ 198322 h 2469013"/>
              <a:gd name="connsiteX1" fmla="*/ 198322 w 1983223"/>
              <a:gd name="connsiteY1" fmla="*/ 0 h 2469013"/>
              <a:gd name="connsiteX2" fmla="*/ 1784901 w 1983223"/>
              <a:gd name="connsiteY2" fmla="*/ 0 h 2469013"/>
              <a:gd name="connsiteX3" fmla="*/ 1983223 w 1983223"/>
              <a:gd name="connsiteY3" fmla="*/ 198322 h 2469013"/>
              <a:gd name="connsiteX4" fmla="*/ 1983223 w 1983223"/>
              <a:gd name="connsiteY4" fmla="*/ 2270691 h 2469013"/>
              <a:gd name="connsiteX5" fmla="*/ 1784901 w 1983223"/>
              <a:gd name="connsiteY5" fmla="*/ 2469013 h 2469013"/>
              <a:gd name="connsiteX6" fmla="*/ 198322 w 1983223"/>
              <a:gd name="connsiteY6" fmla="*/ 2469013 h 2469013"/>
              <a:gd name="connsiteX7" fmla="*/ 0 w 1983223"/>
              <a:gd name="connsiteY7" fmla="*/ 2270691 h 2469013"/>
              <a:gd name="connsiteX8" fmla="*/ 0 w 1983223"/>
              <a:gd name="connsiteY8" fmla="*/ 198322 h 246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3223" h="2469013">
                <a:moveTo>
                  <a:pt x="0" y="198322"/>
                </a:moveTo>
                <a:cubicBezTo>
                  <a:pt x="0" y="88792"/>
                  <a:pt x="88792" y="0"/>
                  <a:pt x="198322" y="0"/>
                </a:cubicBezTo>
                <a:lnTo>
                  <a:pt x="1784901" y="0"/>
                </a:lnTo>
                <a:cubicBezTo>
                  <a:pt x="1894431" y="0"/>
                  <a:pt x="1983223" y="88792"/>
                  <a:pt x="1983223" y="198322"/>
                </a:cubicBezTo>
                <a:lnTo>
                  <a:pt x="1983223" y="2270691"/>
                </a:lnTo>
                <a:cubicBezTo>
                  <a:pt x="1983223" y="2380221"/>
                  <a:pt x="1894431" y="2469013"/>
                  <a:pt x="1784901" y="2469013"/>
                </a:cubicBezTo>
                <a:lnTo>
                  <a:pt x="198322" y="2469013"/>
                </a:lnTo>
                <a:cubicBezTo>
                  <a:pt x="88792" y="2469013"/>
                  <a:pt x="0" y="2380221"/>
                  <a:pt x="0" y="2270691"/>
                </a:cubicBezTo>
                <a:lnTo>
                  <a:pt x="0" y="19832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rgbClr val="423D67"/>
                </a:solidFill>
              </a:rPr>
              <a:t>Наличие на праве собственности или ином законном основании зданий, строений, сооружений, помещений </a:t>
            </a:r>
          </a:p>
        </p:txBody>
      </p:sp>
      <p:sp>
        <p:nvSpPr>
          <p:cNvPr id="1048626" name="Полилиния: фигура 8"/>
          <p:cNvSpPr/>
          <p:nvPr/>
        </p:nvSpPr>
        <p:spPr>
          <a:xfrm>
            <a:off x="2819400" y="3377837"/>
            <a:ext cx="6693371" cy="609398"/>
          </a:xfrm>
          <a:custGeom>
            <a:avLst/>
            <a:gdLst>
              <a:gd name="connsiteX0" fmla="*/ 0 w 1912515"/>
              <a:gd name="connsiteY0" fmla="*/ 191252 h 2444844"/>
              <a:gd name="connsiteX1" fmla="*/ 191252 w 1912515"/>
              <a:gd name="connsiteY1" fmla="*/ 0 h 2444844"/>
              <a:gd name="connsiteX2" fmla="*/ 1721264 w 1912515"/>
              <a:gd name="connsiteY2" fmla="*/ 0 h 2444844"/>
              <a:gd name="connsiteX3" fmla="*/ 1912516 w 1912515"/>
              <a:gd name="connsiteY3" fmla="*/ 191252 h 2444844"/>
              <a:gd name="connsiteX4" fmla="*/ 1912515 w 1912515"/>
              <a:gd name="connsiteY4" fmla="*/ 2253593 h 2444844"/>
              <a:gd name="connsiteX5" fmla="*/ 1721263 w 1912515"/>
              <a:gd name="connsiteY5" fmla="*/ 2444845 h 2444844"/>
              <a:gd name="connsiteX6" fmla="*/ 191252 w 1912515"/>
              <a:gd name="connsiteY6" fmla="*/ 2444844 h 2444844"/>
              <a:gd name="connsiteX7" fmla="*/ 0 w 1912515"/>
              <a:gd name="connsiteY7" fmla="*/ 2253592 h 2444844"/>
              <a:gd name="connsiteX8" fmla="*/ 0 w 1912515"/>
              <a:gd name="connsiteY8" fmla="*/ 191252 h 2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515" h="2444844">
                <a:moveTo>
                  <a:pt x="0" y="191252"/>
                </a:moveTo>
                <a:cubicBezTo>
                  <a:pt x="0" y="85626"/>
                  <a:pt x="85626" y="0"/>
                  <a:pt x="191252" y="0"/>
                </a:cubicBezTo>
                <a:lnTo>
                  <a:pt x="1721264" y="0"/>
                </a:lnTo>
                <a:cubicBezTo>
                  <a:pt x="1826890" y="0"/>
                  <a:pt x="1912516" y="85626"/>
                  <a:pt x="1912516" y="191252"/>
                </a:cubicBezTo>
                <a:cubicBezTo>
                  <a:pt x="1912516" y="878699"/>
                  <a:pt x="1912515" y="1566146"/>
                  <a:pt x="1912515" y="2253593"/>
                </a:cubicBezTo>
                <a:cubicBezTo>
                  <a:pt x="1912515" y="2359219"/>
                  <a:pt x="1826889" y="2444845"/>
                  <a:pt x="1721263" y="2444845"/>
                </a:cubicBezTo>
                <a:lnTo>
                  <a:pt x="191252" y="2444844"/>
                </a:lnTo>
                <a:cubicBezTo>
                  <a:pt x="85626" y="2444844"/>
                  <a:pt x="0" y="2359218"/>
                  <a:pt x="0" y="2253592"/>
                </a:cubicBezTo>
                <a:lnTo>
                  <a:pt x="0" y="19125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rgbClr val="423D67"/>
                </a:solidFill>
              </a:rPr>
              <a:t>Наличие материально-технического обеспечения образовательной деятельности</a:t>
            </a:r>
          </a:p>
        </p:txBody>
      </p:sp>
      <p:sp>
        <p:nvSpPr>
          <p:cNvPr id="1048627" name="Полилиния: фигура 10"/>
          <p:cNvSpPr/>
          <p:nvPr/>
        </p:nvSpPr>
        <p:spPr>
          <a:xfrm>
            <a:off x="2819400" y="4358912"/>
            <a:ext cx="7227691" cy="609398"/>
          </a:xfrm>
          <a:custGeom>
            <a:avLst/>
            <a:gdLst>
              <a:gd name="connsiteX0" fmla="*/ 0 w 1958227"/>
              <a:gd name="connsiteY0" fmla="*/ 195823 h 2456224"/>
              <a:gd name="connsiteX1" fmla="*/ 195823 w 1958227"/>
              <a:gd name="connsiteY1" fmla="*/ 0 h 2456224"/>
              <a:gd name="connsiteX2" fmla="*/ 1762404 w 1958227"/>
              <a:gd name="connsiteY2" fmla="*/ 0 h 2456224"/>
              <a:gd name="connsiteX3" fmla="*/ 1958227 w 1958227"/>
              <a:gd name="connsiteY3" fmla="*/ 195823 h 2456224"/>
              <a:gd name="connsiteX4" fmla="*/ 1958227 w 1958227"/>
              <a:gd name="connsiteY4" fmla="*/ 2260401 h 2456224"/>
              <a:gd name="connsiteX5" fmla="*/ 1762404 w 1958227"/>
              <a:gd name="connsiteY5" fmla="*/ 2456224 h 2456224"/>
              <a:gd name="connsiteX6" fmla="*/ 195823 w 1958227"/>
              <a:gd name="connsiteY6" fmla="*/ 2456224 h 2456224"/>
              <a:gd name="connsiteX7" fmla="*/ 0 w 1958227"/>
              <a:gd name="connsiteY7" fmla="*/ 2260401 h 2456224"/>
              <a:gd name="connsiteX8" fmla="*/ 0 w 1958227"/>
              <a:gd name="connsiteY8" fmla="*/ 195823 h 24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8227" h="2456224">
                <a:moveTo>
                  <a:pt x="0" y="195823"/>
                </a:moveTo>
                <a:cubicBezTo>
                  <a:pt x="0" y="87673"/>
                  <a:pt x="87673" y="0"/>
                  <a:pt x="195823" y="0"/>
                </a:cubicBezTo>
                <a:lnTo>
                  <a:pt x="1762404" y="0"/>
                </a:lnTo>
                <a:cubicBezTo>
                  <a:pt x="1870554" y="0"/>
                  <a:pt x="1958227" y="87673"/>
                  <a:pt x="1958227" y="195823"/>
                </a:cubicBezTo>
                <a:lnTo>
                  <a:pt x="1958227" y="2260401"/>
                </a:lnTo>
                <a:cubicBezTo>
                  <a:pt x="1958227" y="2368551"/>
                  <a:pt x="1870554" y="2456224"/>
                  <a:pt x="1762404" y="2456224"/>
                </a:cubicBezTo>
                <a:lnTo>
                  <a:pt x="195823" y="2456224"/>
                </a:lnTo>
                <a:cubicBezTo>
                  <a:pt x="87673" y="2456224"/>
                  <a:pt x="0" y="2368551"/>
                  <a:pt x="0" y="2260401"/>
                </a:cubicBezTo>
                <a:lnTo>
                  <a:pt x="0" y="19582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rgbClr val="423D67"/>
                </a:solidFill>
              </a:rPr>
              <a:t>Наличие разработанных </a:t>
            </a:r>
            <a:br>
              <a:rPr lang="ru-RU" sz="2200" dirty="0">
                <a:solidFill>
                  <a:srgbClr val="423D67"/>
                </a:solidFill>
              </a:rPr>
            </a:br>
            <a:r>
              <a:rPr lang="ru-RU" sz="2200" dirty="0">
                <a:solidFill>
                  <a:srgbClr val="423D67"/>
                </a:solidFill>
              </a:rPr>
              <a:t>и утвержденных образовательных программ</a:t>
            </a:r>
          </a:p>
        </p:txBody>
      </p:sp>
      <p:sp>
        <p:nvSpPr>
          <p:cNvPr id="1048628" name="Полилиния: фигура 12"/>
          <p:cNvSpPr/>
          <p:nvPr/>
        </p:nvSpPr>
        <p:spPr>
          <a:xfrm>
            <a:off x="2819400" y="5339987"/>
            <a:ext cx="10036174" cy="609398"/>
          </a:xfrm>
          <a:custGeom>
            <a:avLst/>
            <a:gdLst>
              <a:gd name="connsiteX0" fmla="*/ 0 w 1865147"/>
              <a:gd name="connsiteY0" fmla="*/ 186515 h 2461027"/>
              <a:gd name="connsiteX1" fmla="*/ 186515 w 1865147"/>
              <a:gd name="connsiteY1" fmla="*/ 0 h 2461027"/>
              <a:gd name="connsiteX2" fmla="*/ 1678632 w 1865147"/>
              <a:gd name="connsiteY2" fmla="*/ 0 h 2461027"/>
              <a:gd name="connsiteX3" fmla="*/ 1865147 w 1865147"/>
              <a:gd name="connsiteY3" fmla="*/ 186515 h 2461027"/>
              <a:gd name="connsiteX4" fmla="*/ 1865147 w 1865147"/>
              <a:gd name="connsiteY4" fmla="*/ 2274512 h 2461027"/>
              <a:gd name="connsiteX5" fmla="*/ 1678632 w 1865147"/>
              <a:gd name="connsiteY5" fmla="*/ 2461027 h 2461027"/>
              <a:gd name="connsiteX6" fmla="*/ 186515 w 1865147"/>
              <a:gd name="connsiteY6" fmla="*/ 2461027 h 2461027"/>
              <a:gd name="connsiteX7" fmla="*/ 0 w 1865147"/>
              <a:gd name="connsiteY7" fmla="*/ 2274512 h 2461027"/>
              <a:gd name="connsiteX8" fmla="*/ 0 w 1865147"/>
              <a:gd name="connsiteY8" fmla="*/ 186515 h 246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147" h="2461027">
                <a:moveTo>
                  <a:pt x="0" y="186515"/>
                </a:moveTo>
                <a:cubicBezTo>
                  <a:pt x="0" y="83506"/>
                  <a:pt x="83506" y="0"/>
                  <a:pt x="186515" y="0"/>
                </a:cubicBezTo>
                <a:lnTo>
                  <a:pt x="1678632" y="0"/>
                </a:lnTo>
                <a:cubicBezTo>
                  <a:pt x="1781641" y="0"/>
                  <a:pt x="1865147" y="83506"/>
                  <a:pt x="1865147" y="186515"/>
                </a:cubicBezTo>
                <a:lnTo>
                  <a:pt x="1865147" y="2274512"/>
                </a:lnTo>
                <a:cubicBezTo>
                  <a:pt x="1865147" y="2377521"/>
                  <a:pt x="1781641" y="2461027"/>
                  <a:pt x="1678632" y="2461027"/>
                </a:cubicBezTo>
                <a:lnTo>
                  <a:pt x="186515" y="2461027"/>
                </a:lnTo>
                <a:cubicBezTo>
                  <a:pt x="83506" y="2461027"/>
                  <a:pt x="0" y="2377521"/>
                  <a:pt x="0" y="2274512"/>
                </a:cubicBezTo>
                <a:lnTo>
                  <a:pt x="0" y="18651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rgbClr val="423D67"/>
                </a:solidFill>
              </a:rPr>
              <a:t>Наличие санитарно-эпидемиологического заключения </a:t>
            </a:r>
            <a:br>
              <a:rPr lang="ru-RU" sz="2200" dirty="0">
                <a:solidFill>
                  <a:srgbClr val="423D67"/>
                </a:solidFill>
              </a:rPr>
            </a:br>
            <a:r>
              <a:rPr lang="ru-RU" sz="2200" dirty="0">
                <a:solidFill>
                  <a:srgbClr val="423D67"/>
                </a:solidFill>
              </a:rPr>
              <a:t>о соответствии санитарным правилам</a:t>
            </a:r>
          </a:p>
        </p:txBody>
      </p:sp>
      <p:sp>
        <p:nvSpPr>
          <p:cNvPr id="1048629" name="TextBox 1"/>
          <p:cNvSpPr txBox="1"/>
          <p:nvPr/>
        </p:nvSpPr>
        <p:spPr>
          <a:xfrm>
            <a:off x="1368425" y="356234"/>
            <a:ext cx="10036175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1244600">
              <a:spcBef>
                <a:spcPct val="0"/>
              </a:spcBef>
            </a:pPr>
            <a:r>
              <a:rPr lang="ru-RU" sz="3200" b="1" kern="1200" dirty="0">
                <a:solidFill>
                  <a:srgbClr val="423D67"/>
                </a:solidFill>
              </a:rPr>
              <a:t>ОБЯЗАТЕЛЬНЫЕ </a:t>
            </a:r>
          </a:p>
          <a:p>
            <a:pPr defTabSz="1244600">
              <a:spcBef>
                <a:spcPct val="0"/>
              </a:spcBef>
            </a:pPr>
            <a:r>
              <a:rPr lang="ru-RU" sz="3200" b="1" kern="1200" dirty="0">
                <a:solidFill>
                  <a:srgbClr val="423D67"/>
                </a:solidFill>
              </a:rPr>
              <a:t>ЛИЦЕНЗИОННЫЕ ТРЕБОВАНИЯ</a:t>
            </a:r>
          </a:p>
        </p:txBody>
      </p:sp>
      <p:cxnSp>
        <p:nvCxnSpPr>
          <p:cNvPr id="3145736" name="Прямая соединительная линия 13"/>
          <p:cNvCxnSpPr>
            <a:cxnSpLocks/>
          </p:cNvCxnSpPr>
          <p:nvPr/>
        </p:nvCxnSpPr>
        <p:spPr>
          <a:xfrm>
            <a:off x="2819400" y="2210924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Прямая соединительная линия 14"/>
          <p:cNvCxnSpPr>
            <a:cxnSpLocks/>
          </p:cNvCxnSpPr>
          <p:nvPr/>
        </p:nvCxnSpPr>
        <p:spPr>
          <a:xfrm>
            <a:off x="2819400" y="3191998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Прямая соединительная линия 15"/>
          <p:cNvCxnSpPr>
            <a:cxnSpLocks/>
          </p:cNvCxnSpPr>
          <p:nvPr/>
        </p:nvCxnSpPr>
        <p:spPr>
          <a:xfrm>
            <a:off x="2819400" y="4173073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Прямая соединительная линия 16"/>
          <p:cNvCxnSpPr>
            <a:cxnSpLocks/>
          </p:cNvCxnSpPr>
          <p:nvPr/>
        </p:nvCxnSpPr>
        <p:spPr>
          <a:xfrm>
            <a:off x="2819400" y="5154148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Прямая соединительная линия 17"/>
          <p:cNvCxnSpPr>
            <a:cxnSpLocks/>
          </p:cNvCxnSpPr>
          <p:nvPr/>
        </p:nvCxnSpPr>
        <p:spPr>
          <a:xfrm>
            <a:off x="2819400" y="6135224"/>
            <a:ext cx="8763000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Прямая соединительная линия 20"/>
          <p:cNvCxnSpPr>
            <a:cxnSpLocks/>
          </p:cNvCxnSpPr>
          <p:nvPr/>
        </p:nvCxnSpPr>
        <p:spPr>
          <a:xfrm>
            <a:off x="1378998" y="2210924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Прямая соединительная линия 21"/>
          <p:cNvCxnSpPr>
            <a:cxnSpLocks/>
          </p:cNvCxnSpPr>
          <p:nvPr/>
        </p:nvCxnSpPr>
        <p:spPr>
          <a:xfrm>
            <a:off x="1378998" y="3192000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Прямая соединительная линия 22"/>
          <p:cNvCxnSpPr>
            <a:cxnSpLocks/>
          </p:cNvCxnSpPr>
          <p:nvPr/>
        </p:nvCxnSpPr>
        <p:spPr>
          <a:xfrm>
            <a:off x="1378998" y="4173076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Прямая соединительная линия 23"/>
          <p:cNvCxnSpPr>
            <a:cxnSpLocks/>
          </p:cNvCxnSpPr>
          <p:nvPr/>
        </p:nvCxnSpPr>
        <p:spPr>
          <a:xfrm>
            <a:off x="1378998" y="5154152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Прямая соединительная линия 24"/>
          <p:cNvCxnSpPr>
            <a:cxnSpLocks/>
          </p:cNvCxnSpPr>
          <p:nvPr/>
        </p:nvCxnSpPr>
        <p:spPr>
          <a:xfrm>
            <a:off x="1378998" y="6135224"/>
            <a:ext cx="830802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0" name="Прямоугольник 26"/>
          <p:cNvSpPr/>
          <p:nvPr/>
        </p:nvSpPr>
        <p:spPr>
          <a:xfrm>
            <a:off x="1596399" y="3484538"/>
            <a:ext cx="396000" cy="39600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endParaRPr lang="ru-RU" b="1" dirty="0"/>
          </a:p>
        </p:txBody>
      </p:sp>
      <p:sp>
        <p:nvSpPr>
          <p:cNvPr id="1048631" name="Прямоугольник 27"/>
          <p:cNvSpPr/>
          <p:nvPr/>
        </p:nvSpPr>
        <p:spPr>
          <a:xfrm>
            <a:off x="1596399" y="4465614"/>
            <a:ext cx="396000" cy="396000"/>
          </a:xfrm>
          <a:prstGeom prst="rect">
            <a:avLst/>
          </a:prstGeom>
          <a:solidFill>
            <a:srgbClr val="6E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endParaRPr lang="ru-RU" b="1" dirty="0"/>
          </a:p>
        </p:txBody>
      </p:sp>
      <p:sp>
        <p:nvSpPr>
          <p:cNvPr id="1048632" name="Прямоугольник 28"/>
          <p:cNvSpPr/>
          <p:nvPr/>
        </p:nvSpPr>
        <p:spPr>
          <a:xfrm>
            <a:off x="1596399" y="5446690"/>
            <a:ext cx="396000" cy="39600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endParaRPr lang="ru-RU" b="1" dirty="0">
              <a:solidFill>
                <a:srgbClr val="CDCDEB"/>
              </a:solidFill>
            </a:endParaRPr>
          </a:p>
        </p:txBody>
      </p:sp>
      <p:sp>
        <p:nvSpPr>
          <p:cNvPr id="1048633" name="Прямоугольник 29"/>
          <p:cNvSpPr/>
          <p:nvPr/>
        </p:nvSpPr>
        <p:spPr>
          <a:xfrm>
            <a:off x="1596399" y="2503462"/>
            <a:ext cx="396000" cy="396000"/>
          </a:xfrm>
          <a:prstGeom prst="rect">
            <a:avLst/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96000" rtlCol="0" anchor="b"/>
          <a:lstStyle/>
          <a:p>
            <a:pPr algn="ctr"/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5"/>
          <p:cNvSpPr txBox="1"/>
          <p:nvPr/>
        </p:nvSpPr>
        <p:spPr>
          <a:xfrm>
            <a:off x="1368425" y="356234"/>
            <a:ext cx="10036175" cy="58477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1244600">
              <a:spcBef>
                <a:spcPct val="0"/>
              </a:spcBef>
            </a:pPr>
            <a:r>
              <a:rPr lang="ru-RU" sz="3200" b="1" kern="1200" dirty="0">
                <a:solidFill>
                  <a:srgbClr val="423D67"/>
                </a:solidFill>
              </a:rPr>
              <a:t>МОНИТОРИНГ ПОЛУЧЕНИЯ ЛИЦЕНЗИЙ</a:t>
            </a:r>
          </a:p>
        </p:txBody>
      </p:sp>
      <p:sp>
        <p:nvSpPr>
          <p:cNvPr id="1048638" name="Овал 16"/>
          <p:cNvSpPr/>
          <p:nvPr/>
        </p:nvSpPr>
        <p:spPr>
          <a:xfrm>
            <a:off x="1368425" y="2178803"/>
            <a:ext cx="2841705" cy="2841705"/>
          </a:xfrm>
          <a:prstGeom prst="ellipse">
            <a:avLst/>
          </a:prstGeom>
          <a:noFill/>
          <a:ln w="254000">
            <a:solidFill>
              <a:srgbClr val="8A8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423D67"/>
              </a:solidFill>
            </a:endParaRPr>
          </a:p>
        </p:txBody>
      </p:sp>
      <p:cxnSp>
        <p:nvCxnSpPr>
          <p:cNvPr id="3145746" name="Прямая соединительная линия 18"/>
          <p:cNvCxnSpPr>
            <a:cxnSpLocks/>
          </p:cNvCxnSpPr>
          <p:nvPr/>
        </p:nvCxnSpPr>
        <p:spPr>
          <a:xfrm>
            <a:off x="3737708" y="4548086"/>
            <a:ext cx="944844" cy="944844"/>
          </a:xfrm>
          <a:prstGeom prst="line">
            <a:avLst/>
          </a:prstGeom>
          <a:noFill/>
          <a:ln w="254000">
            <a:solidFill>
              <a:srgbClr val="8A8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48639" name="TextBox 20"/>
          <p:cNvSpPr txBox="1"/>
          <p:nvPr/>
        </p:nvSpPr>
        <p:spPr>
          <a:xfrm>
            <a:off x="1368425" y="3276490"/>
            <a:ext cx="2919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23D67"/>
                </a:solidFill>
              </a:rPr>
              <a:t>Лицензирующие </a:t>
            </a:r>
            <a:br>
              <a:rPr lang="ru-RU" sz="2000" b="1" dirty="0">
                <a:solidFill>
                  <a:srgbClr val="423D67"/>
                </a:solidFill>
              </a:rPr>
            </a:br>
            <a:r>
              <a:rPr lang="ru-RU" sz="2000" b="1" dirty="0">
                <a:solidFill>
                  <a:srgbClr val="423D67"/>
                </a:solidFill>
              </a:rPr>
              <a:t>органы</a:t>
            </a:r>
          </a:p>
        </p:txBody>
      </p:sp>
      <p:sp>
        <p:nvSpPr>
          <p:cNvPr id="1048640" name="Овал 21"/>
          <p:cNvSpPr/>
          <p:nvPr/>
        </p:nvSpPr>
        <p:spPr>
          <a:xfrm>
            <a:off x="4864828" y="2178803"/>
            <a:ext cx="2841705" cy="2841705"/>
          </a:xfrm>
          <a:prstGeom prst="ellipse">
            <a:avLst/>
          </a:prstGeom>
          <a:noFill/>
          <a:ln w="254000">
            <a:solidFill>
              <a:srgbClr val="6E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423D67"/>
              </a:solidFill>
            </a:endParaRPr>
          </a:p>
        </p:txBody>
      </p:sp>
      <p:cxnSp>
        <p:nvCxnSpPr>
          <p:cNvPr id="3145747" name="Прямая соединительная линия 22"/>
          <p:cNvCxnSpPr>
            <a:cxnSpLocks/>
          </p:cNvCxnSpPr>
          <p:nvPr/>
        </p:nvCxnSpPr>
        <p:spPr>
          <a:xfrm>
            <a:off x="7234111" y="4548086"/>
            <a:ext cx="944844" cy="944844"/>
          </a:xfrm>
          <a:prstGeom prst="line">
            <a:avLst/>
          </a:prstGeom>
          <a:noFill/>
          <a:ln w="254000">
            <a:solidFill>
              <a:srgbClr val="6E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48641" name="TextBox 23"/>
          <p:cNvSpPr txBox="1"/>
          <p:nvPr/>
        </p:nvSpPr>
        <p:spPr>
          <a:xfrm>
            <a:off x="4864828" y="3399601"/>
            <a:ext cx="29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23D67"/>
                </a:solidFill>
              </a:rPr>
              <a:t>Рособрнадзор</a:t>
            </a:r>
          </a:p>
        </p:txBody>
      </p:sp>
      <p:sp>
        <p:nvSpPr>
          <p:cNvPr id="1048642" name="Овал 24"/>
          <p:cNvSpPr/>
          <p:nvPr/>
        </p:nvSpPr>
        <p:spPr>
          <a:xfrm>
            <a:off x="8361231" y="2178803"/>
            <a:ext cx="2841705" cy="2841705"/>
          </a:xfrm>
          <a:prstGeom prst="ellipse">
            <a:avLst/>
          </a:prstGeom>
          <a:noFill/>
          <a:ln w="254000">
            <a:solidFill>
              <a:srgbClr val="42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423D67"/>
              </a:solidFill>
            </a:endParaRPr>
          </a:p>
        </p:txBody>
      </p:sp>
      <p:cxnSp>
        <p:nvCxnSpPr>
          <p:cNvPr id="3145748" name="Прямая соединительная линия 25"/>
          <p:cNvCxnSpPr>
            <a:cxnSpLocks/>
          </p:cNvCxnSpPr>
          <p:nvPr/>
        </p:nvCxnSpPr>
        <p:spPr>
          <a:xfrm>
            <a:off x="10730514" y="4548086"/>
            <a:ext cx="944844" cy="944844"/>
          </a:xfrm>
          <a:prstGeom prst="line">
            <a:avLst/>
          </a:prstGeom>
          <a:noFill/>
          <a:ln w="254000">
            <a:solidFill>
              <a:srgbClr val="42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48643" name="TextBox 26"/>
          <p:cNvSpPr txBox="1"/>
          <p:nvPr/>
        </p:nvSpPr>
        <p:spPr>
          <a:xfrm>
            <a:off x="8361231" y="3399601"/>
            <a:ext cx="291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23D67"/>
                </a:solidFill>
              </a:rPr>
              <a:t>Минспорт России</a:t>
            </a:r>
          </a:p>
        </p:txBody>
      </p:sp>
      <p:grpSp>
        <p:nvGrpSpPr>
          <p:cNvPr id="63" name="Группа 4"/>
          <p:cNvGrpSpPr/>
          <p:nvPr/>
        </p:nvGrpSpPr>
        <p:grpSpPr>
          <a:xfrm>
            <a:off x="1368425" y="2008590"/>
            <a:ext cx="355268" cy="340425"/>
            <a:chOff x="1929867" y="1414915"/>
            <a:chExt cx="606390" cy="581055"/>
          </a:xfrm>
        </p:grpSpPr>
        <p:sp>
          <p:nvSpPr>
            <p:cNvPr id="1048644" name="Прямоугольник 1"/>
            <p:cNvSpPr/>
            <p:nvPr/>
          </p:nvSpPr>
          <p:spPr>
            <a:xfrm>
              <a:off x="1934679" y="1414915"/>
              <a:ext cx="240630" cy="240630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645" name="Прямоугольник 2"/>
            <p:cNvSpPr/>
            <p:nvPr/>
          </p:nvSpPr>
          <p:spPr>
            <a:xfrm>
              <a:off x="2295627" y="1414915"/>
              <a:ext cx="240630" cy="240630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646" name="Прямоугольник 3"/>
            <p:cNvSpPr/>
            <p:nvPr/>
          </p:nvSpPr>
          <p:spPr>
            <a:xfrm>
              <a:off x="1929867" y="1755340"/>
              <a:ext cx="240630" cy="240630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5"/>
          <p:cNvGrpSpPr/>
          <p:nvPr/>
        </p:nvGrpSpPr>
        <p:grpSpPr>
          <a:xfrm>
            <a:off x="4843273" y="2008590"/>
            <a:ext cx="355268" cy="340425"/>
            <a:chOff x="1929867" y="1414915"/>
            <a:chExt cx="606390" cy="581055"/>
          </a:xfrm>
          <a:solidFill>
            <a:srgbClr val="6E67A5"/>
          </a:solidFill>
        </p:grpSpPr>
        <p:sp>
          <p:nvSpPr>
            <p:cNvPr id="1048647" name="Прямоугольник 6"/>
            <p:cNvSpPr/>
            <p:nvPr/>
          </p:nvSpPr>
          <p:spPr>
            <a:xfrm>
              <a:off x="1934679" y="1414915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648" name="Прямоугольник 7"/>
            <p:cNvSpPr/>
            <p:nvPr/>
          </p:nvSpPr>
          <p:spPr>
            <a:xfrm>
              <a:off x="2295627" y="1414915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649" name="Прямоугольник 8"/>
            <p:cNvSpPr/>
            <p:nvPr/>
          </p:nvSpPr>
          <p:spPr>
            <a:xfrm>
              <a:off x="1929867" y="1755340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9"/>
          <p:cNvGrpSpPr/>
          <p:nvPr/>
        </p:nvGrpSpPr>
        <p:grpSpPr>
          <a:xfrm>
            <a:off x="8410662" y="2008590"/>
            <a:ext cx="355268" cy="340425"/>
            <a:chOff x="1929867" y="1414915"/>
            <a:chExt cx="606390" cy="581055"/>
          </a:xfrm>
          <a:solidFill>
            <a:srgbClr val="423D67"/>
          </a:solidFill>
        </p:grpSpPr>
        <p:sp>
          <p:nvSpPr>
            <p:cNvPr id="1048650" name="Прямоугольник 10"/>
            <p:cNvSpPr/>
            <p:nvPr/>
          </p:nvSpPr>
          <p:spPr>
            <a:xfrm>
              <a:off x="1934679" y="1414915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651" name="Прямоугольник 11"/>
            <p:cNvSpPr/>
            <p:nvPr/>
          </p:nvSpPr>
          <p:spPr>
            <a:xfrm>
              <a:off x="2295627" y="1414915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652" name="Прямоугольник 12"/>
            <p:cNvSpPr/>
            <p:nvPr/>
          </p:nvSpPr>
          <p:spPr>
            <a:xfrm>
              <a:off x="1929867" y="1755340"/>
              <a:ext cx="240630" cy="24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9" name="Прямая соединительная линия 4"/>
          <p:cNvCxnSpPr>
            <a:cxnSpLocks/>
          </p:cNvCxnSpPr>
          <p:nvPr/>
        </p:nvCxnSpPr>
        <p:spPr>
          <a:xfrm>
            <a:off x="1804090" y="2026210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Прямая соединительная линия 5"/>
          <p:cNvCxnSpPr>
            <a:cxnSpLocks/>
          </p:cNvCxnSpPr>
          <p:nvPr/>
        </p:nvCxnSpPr>
        <p:spPr>
          <a:xfrm>
            <a:off x="1804090" y="2669974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Прямая соединительная линия 6"/>
          <p:cNvCxnSpPr>
            <a:cxnSpLocks/>
          </p:cNvCxnSpPr>
          <p:nvPr/>
        </p:nvCxnSpPr>
        <p:spPr>
          <a:xfrm>
            <a:off x="1804090" y="3559959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2" name="Прямая соединительная линия 7"/>
          <p:cNvCxnSpPr>
            <a:cxnSpLocks/>
          </p:cNvCxnSpPr>
          <p:nvPr/>
        </p:nvCxnSpPr>
        <p:spPr>
          <a:xfrm>
            <a:off x="1804090" y="4449944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Прямая соединительная линия 8"/>
          <p:cNvCxnSpPr>
            <a:cxnSpLocks/>
          </p:cNvCxnSpPr>
          <p:nvPr/>
        </p:nvCxnSpPr>
        <p:spPr>
          <a:xfrm>
            <a:off x="1804090" y="6229910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Прямая соединительная линия 10"/>
          <p:cNvCxnSpPr>
            <a:cxnSpLocks/>
          </p:cNvCxnSpPr>
          <p:nvPr/>
        </p:nvCxnSpPr>
        <p:spPr>
          <a:xfrm>
            <a:off x="1804090" y="5339929"/>
            <a:ext cx="9421299" cy="0"/>
          </a:xfrm>
          <a:prstGeom prst="line">
            <a:avLst/>
          </a:prstGeom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6" name="TextBox 17"/>
          <p:cNvSpPr txBox="1"/>
          <p:nvPr/>
        </p:nvSpPr>
        <p:spPr>
          <a:xfrm>
            <a:off x="1804090" y="2178815"/>
            <a:ext cx="9421299" cy="338554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утверждение списка организаций, которым необходимо получение временной лицензии</a:t>
            </a:r>
          </a:p>
        </p:txBody>
      </p:sp>
      <p:sp>
        <p:nvSpPr>
          <p:cNvPr id="1048657" name="TextBox 19"/>
          <p:cNvSpPr txBox="1"/>
          <p:nvPr/>
        </p:nvSpPr>
        <p:spPr>
          <a:xfrm>
            <a:off x="1804090" y="2822579"/>
            <a:ext cx="9600509" cy="58477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разработка и утверждение плана-графика подготовки организаций к получению бессрочной лицензии с определением сроков лицензирования (в отношении каждой организации)</a:t>
            </a:r>
          </a:p>
        </p:txBody>
      </p:sp>
      <p:sp>
        <p:nvSpPr>
          <p:cNvPr id="1048658" name="TextBox 27"/>
          <p:cNvSpPr txBox="1"/>
          <p:nvPr/>
        </p:nvSpPr>
        <p:spPr>
          <a:xfrm>
            <a:off x="1804091" y="3712564"/>
            <a:ext cx="9105210" cy="58477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проведение работы с организациями по согласованию правильности заполнения заявлений и оформлению документов, необходимых для получения бессрочной лицензии</a:t>
            </a:r>
          </a:p>
        </p:txBody>
      </p:sp>
      <p:sp>
        <p:nvSpPr>
          <p:cNvPr id="1048659" name="TextBox 28"/>
          <p:cNvSpPr txBox="1"/>
          <p:nvPr/>
        </p:nvSpPr>
        <p:spPr>
          <a:xfrm>
            <a:off x="1804090" y="4602549"/>
            <a:ext cx="8945114" cy="58477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оказание помощи организациям при направлении заявления о предоставлении временной и бессрочной лицензий</a:t>
            </a:r>
          </a:p>
        </p:txBody>
      </p:sp>
      <p:sp>
        <p:nvSpPr>
          <p:cNvPr id="1048660" name="TextBox 29"/>
          <p:cNvSpPr txBox="1"/>
          <p:nvPr/>
        </p:nvSpPr>
        <p:spPr>
          <a:xfrm>
            <a:off x="1804090" y="5492534"/>
            <a:ext cx="9421299" cy="58477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423D67"/>
                </a:solidFill>
              </a:rPr>
              <a:t>координация деятельности по получению организациями, реализующими программы спортивной подготовки, временной и бессрочной лицензий</a:t>
            </a:r>
          </a:p>
        </p:txBody>
      </p:sp>
      <p:sp>
        <p:nvSpPr>
          <p:cNvPr id="1048661" name="TextBox 15"/>
          <p:cNvSpPr txBox="1"/>
          <p:nvPr/>
        </p:nvSpPr>
        <p:spPr>
          <a:xfrm>
            <a:off x="1368425" y="356234"/>
            <a:ext cx="10036175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1244600">
              <a:spcBef>
                <a:spcPct val="0"/>
              </a:spcBef>
            </a:pPr>
            <a:r>
              <a:rPr lang="ru-RU" sz="3200" b="1" kern="1200" dirty="0">
                <a:solidFill>
                  <a:srgbClr val="423D67"/>
                </a:solidFill>
              </a:rPr>
              <a:t>ЗАДАЧИ ОРГАНОВ ИСПОЛНИТЕЛЬНОЙ ВЛАСТИ СУБЪЕКТОВ РОССИЙСКОЙ ФЕДЕРАЦИИ</a:t>
            </a:r>
          </a:p>
        </p:txBody>
      </p:sp>
      <p:sp>
        <p:nvSpPr>
          <p:cNvPr id="1048662" name="Прямоугольник 36"/>
          <p:cNvSpPr/>
          <p:nvPr/>
        </p:nvSpPr>
        <p:spPr>
          <a:xfrm>
            <a:off x="952500" y="2026210"/>
            <a:ext cx="851591" cy="4203700"/>
          </a:xfrm>
          <a:prstGeom prst="rect">
            <a:avLst/>
          </a:prstGeom>
          <a:solidFill>
            <a:srgbClr val="6E67A5"/>
          </a:solidFill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СФЕРЕ ФИЗИЧЕСКОЙ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КУЛЬТУРЫ И СПОРТА</a:t>
            </a:r>
          </a:p>
        </p:txBody>
      </p:sp>
      <p:sp>
        <p:nvSpPr>
          <p:cNvPr id="1048663" name="Прямоугольник 46"/>
          <p:cNvSpPr/>
          <p:nvPr/>
        </p:nvSpPr>
        <p:spPr>
          <a:xfrm>
            <a:off x="11079956" y="2026210"/>
            <a:ext cx="851591" cy="4203700"/>
          </a:xfrm>
          <a:prstGeom prst="rect">
            <a:avLst/>
          </a:prstGeom>
          <a:solidFill>
            <a:srgbClr val="8A8AD0"/>
          </a:solidFill>
          <a:ln w="38100">
            <a:solidFill>
              <a:srgbClr val="B4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СФЕРЕ ОБРАЗОВАНИЯ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(лицензирующие органы)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Параллелограмм 8"/>
          <p:cNvSpPr/>
          <p:nvPr/>
        </p:nvSpPr>
        <p:spPr>
          <a:xfrm flipH="1">
            <a:off x="0" y="4088059"/>
            <a:ext cx="2075337" cy="1933575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209717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1390650"/>
            <a:ext cx="441960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8A8A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>
        <a:spAutoFit/>
      </a:bodyPr>
      <a:lstStyle>
        <a:defPPr algn="l">
          <a:defRPr dirty="0">
            <a:solidFill>
              <a:srgbClr val="423D67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Произвольный</PresentationFormat>
  <Paragraphs>61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Calibri Light</vt:lpstr>
      <vt:lpstr>Тема Office</vt:lpstr>
      <vt:lpstr>10_Тема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Карачкова Светлана Михайловна</cp:lastModifiedBy>
  <cp:revision>1</cp:revision>
  <dcterms:created xsi:type="dcterms:W3CDTF">2020-06-19T00:58:49Z</dcterms:created>
  <dcterms:modified xsi:type="dcterms:W3CDTF">2022-11-17T11:35:57Z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b4075dd6a612415abe75cfabb90b58ef</vt:lpwstr>
  </property>
</Properties>
</file>