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32"/>
  </p:notesMasterIdLst>
  <p:sldIdLst>
    <p:sldId id="391" r:id="rId3"/>
    <p:sldId id="783" r:id="rId4"/>
    <p:sldId id="784" r:id="rId5"/>
    <p:sldId id="777" r:id="rId6"/>
    <p:sldId id="755" r:id="rId7"/>
    <p:sldId id="774" r:id="rId8"/>
    <p:sldId id="780" r:id="rId9"/>
    <p:sldId id="754" r:id="rId10"/>
    <p:sldId id="756" r:id="rId11"/>
    <p:sldId id="757" r:id="rId12"/>
    <p:sldId id="678" r:id="rId13"/>
    <p:sldId id="760" r:id="rId14"/>
    <p:sldId id="759" r:id="rId15"/>
    <p:sldId id="761" r:id="rId16"/>
    <p:sldId id="762" r:id="rId17"/>
    <p:sldId id="772" r:id="rId18"/>
    <p:sldId id="763" r:id="rId19"/>
    <p:sldId id="776" r:id="rId20"/>
    <p:sldId id="782" r:id="rId21"/>
    <p:sldId id="764" r:id="rId22"/>
    <p:sldId id="766" r:id="rId23"/>
    <p:sldId id="779" r:id="rId24"/>
    <p:sldId id="775" r:id="rId25"/>
    <p:sldId id="781" r:id="rId26"/>
    <p:sldId id="767" r:id="rId27"/>
    <p:sldId id="785" r:id="rId28"/>
    <p:sldId id="773" r:id="rId29"/>
    <p:sldId id="778" r:id="rId30"/>
    <p:sldId id="692" r:id="rId31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39" autoAdjust="0"/>
    <p:restoredTop sz="95400" autoAdjust="0"/>
  </p:normalViewPr>
  <p:slideViewPr>
    <p:cSldViewPr snapToGrid="0">
      <p:cViewPr varScale="1">
        <p:scale>
          <a:sx n="86" d="100"/>
          <a:sy n="86" d="100"/>
        </p:scale>
        <p:origin x="17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E8991-F6DB-41A6-A292-6AD7C364E532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94129-0168-42B5-A5A8-99618E5AF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89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3762-ABEE-4B98-8C89-65B69C64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162900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6F4C88-8E99-43B8-B0AD-85F69A4C4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4A113-38EB-4FB0-A5E1-D2045F3AA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DED1F4-0330-4511-B293-08D7FE473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69" y="0"/>
            <a:ext cx="5725463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4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FF610D-5594-4493-A8EE-64BC7F00D0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&#1077;&#1080;&#1087;-&#1092;&#1082;&#1080;&#1089;.&#1088;&#1092;/&#1075;&#1072;&#1088;&#1084;&#1086;&#1085;&#1080;&#1079;&#1072;&#1094;&#1080;&#1103;-&#1092;&#1079;-127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311073" y="3279879"/>
            <a:ext cx="9551383" cy="166296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методический семинар</a:t>
            </a:r>
          </a:p>
          <a:p>
            <a:r>
              <a:rPr lang="ru-RU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применению нового порядка общественного контроля </a:t>
            </a:r>
          </a:p>
          <a:p>
            <a:r>
              <a:rPr lang="ru-RU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соблюдением организациями, реализующими дополнительные образовательные программы спортивной подготовки, </a:t>
            </a:r>
          </a:p>
          <a:p>
            <a:r>
              <a:rPr lang="ru-RU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федеральных стандартов спортивной подготовки по видам спорта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73FBCE5-4AA1-FDC3-AE2C-5EACC1696891}"/>
              </a:ext>
            </a:extLst>
          </p:cNvPr>
          <p:cNvSpPr txBox="1">
            <a:spLocks/>
          </p:cNvSpPr>
          <p:nvPr/>
        </p:nvSpPr>
        <p:spPr>
          <a:xfrm>
            <a:off x="311073" y="4942843"/>
            <a:ext cx="9161756" cy="108408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Абрамов Эдуард Николаевич</a:t>
            </a:r>
          </a:p>
          <a:p>
            <a:r>
              <a:rPr lang="ru-RU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доцент Высшей школы физической культуры и спорта </a:t>
            </a:r>
            <a:r>
              <a:rPr lang="ru-RU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ЮГУ</a:t>
            </a:r>
            <a:endParaRPr lang="ru-RU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F78DD3AF-CB3C-FD10-2827-6E68D7136F3A}"/>
              </a:ext>
            </a:extLst>
          </p:cNvPr>
          <p:cNvSpPr txBox="1">
            <a:spLocks/>
          </p:cNvSpPr>
          <p:nvPr/>
        </p:nvSpPr>
        <p:spPr>
          <a:xfrm>
            <a:off x="311073" y="6018394"/>
            <a:ext cx="9046346" cy="5031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accent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г. Ханты-Мансийск, 22 декабря 2022 г.</a:t>
            </a: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5318DF12-873C-74D4-D833-9B3EA0497414}"/>
              </a:ext>
            </a:extLst>
          </p:cNvPr>
          <p:cNvSpPr txBox="1">
            <a:spLocks/>
          </p:cNvSpPr>
          <p:nvPr/>
        </p:nvSpPr>
        <p:spPr>
          <a:xfrm>
            <a:off x="4544008" y="182379"/>
            <a:ext cx="7296539" cy="7767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0" i="1" dirty="0"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Информационно-методическая и экспертно-консультативная поддержка передовой практики</a:t>
            </a:r>
          </a:p>
        </p:txBody>
      </p:sp>
      <p:pic>
        <p:nvPicPr>
          <p:cNvPr id="1026" name="Picture 2" descr="Архивы тренер по волейболу лицензия - Федерация волейбола Югры.">
            <a:extLst>
              <a:ext uri="{FF2B5EF4-FFF2-40B4-BE49-F238E27FC236}">
                <a16:creationId xmlns:a16="http://schemas.microsoft.com/office/drawing/2014/main" id="{EEB9BAD8-92E4-6CD7-44C8-75F46F67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6" y="1053808"/>
            <a:ext cx="2382993" cy="10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2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05259" y="2072821"/>
            <a:ext cx="10187623" cy="391743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Минспорта России от 11.04.2022 № 324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утверждении порядка осуществления общероссийскими спортивными федерациями и аккредитованными региональными спортивными федерациями и их представителями общественного контроля за соблюдением организациями, реализующими дополнительные образовательные программы спортивной подготовки, федеральных стандартов спортивной подготовки по соответствующим видам спорта»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Настоящий приказ вступает в силу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января 2023 года.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Признать утратившим силу приказ Минспорта России от 16 августа 2013 г. N 636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утверждении порядка осуществления контроля за соблюдением организациями, осуществляющими спортивную подготовку, федеральных стандартов спортивной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подготовки»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18955" y="418178"/>
            <a:ext cx="11468088" cy="104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34.6. Общественный контроль за соблюдением федеральных стандартов спортивной подготовки</a:t>
            </a:r>
            <a:endParaRPr lang="ru-RU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1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61956" y="2108719"/>
            <a:ext cx="10471355" cy="371358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общественного контроля: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 и законных интересов лиц, проходящих спортивную подготовку, и лиц, реализующих дополнительные образовательные программы спортивной подготовки, </a:t>
            </a:r>
            <a:r>
              <a:rPr lang="ru-RU" sz="1800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повышения эффективности организации и осуществления спортивной подготовки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Основными задачами контроля являются: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качества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спортивной подготовки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причин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препятствующих соблюдению ФССП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предупреждение причинения в ходе осуществления спортивной подготовки вреда (ущерба) лицам, проходящим спортивную подготовку.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77981" y="503854"/>
            <a:ext cx="11468088" cy="139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Порядок осуществления общественного контроля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за соблюдением ФССП </a:t>
            </a:r>
          </a:p>
          <a:p>
            <a:pPr algn="l"/>
            <a:r>
              <a:rPr lang="ru-RU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(приказ Минспорта России от 11.04.2022 № 324)</a:t>
            </a:r>
          </a:p>
        </p:txBody>
      </p:sp>
    </p:spTree>
    <p:extLst>
      <p:ext uri="{BB962C8B-B14F-4D97-AF65-F5344CB8AC3E}">
        <p14:creationId xmlns:p14="http://schemas.microsoft.com/office/powerpoint/2010/main" val="196935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89948" y="2547258"/>
            <a:ext cx="10471355" cy="252859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должен быть направлен на: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оценку соответствия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осуществления спортивной подготовки организациями, реализующими дополнительные образовательные программы спортивной подготовки (их структурными подразделениями), требованиям федеральных стандартов спортивной подготовки;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оценку качества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осуществления спортивной подготовки;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установление причин и условий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определяющих ненадлежащее качество спортивной подготовки.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84675" y="830426"/>
            <a:ext cx="11468088" cy="162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Порядок осуществления общественного контроля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за соблюдением ФССП</a:t>
            </a:r>
          </a:p>
          <a:p>
            <a:pPr algn="l"/>
            <a:r>
              <a:rPr lang="ru-RU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(приказ Минспорта России от 11.04.2022 № 324)</a:t>
            </a:r>
          </a:p>
          <a:p>
            <a:pPr algn="l"/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6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61956" y="1875454"/>
            <a:ext cx="10471355" cy="40681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осуществляется в отношении: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роков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этапов спортивной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возраста лиц, проходящих спортивную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подготовку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годового объема учебно-тренировочной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нагрузки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выполнения нормативов физической подготовки и иных спортивных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нормативов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соответствия уровня спортивной квалификации лиц, проходящих спортивную подготовку, соответствующим этапам спортивной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особенностей осуществления спортивной подготовки по отдельным спортивным дисциплинам соответствующего вида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спорта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кадровых и материально-технических условий реализации этапов спортивной подготовки и иных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12666" y="727789"/>
            <a:ext cx="11468088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Порядок осуществления общественного контроля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за соблюдением ФССП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3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61956" y="1754154"/>
            <a:ext cx="10471355" cy="453467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осуществляется в виде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плановой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проверки на основании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 проверок организаций, реализующих дополнительные образовательные программы спортивной подготовки,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очередной календарный год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разрабатываемых спортивными федерациями.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проверок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доводится до сведения организаций, реализующих дополнительные образовательные программы спортивной подготовки,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посредством его размещения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официальном сайте спортивной федерации в сети "Интернет".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Плановая проверка организации, реализующей дополнительные образовательные программы спортивной подготовки, проводится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чаще чем один раз в три года.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Плановая проверка проводится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виде документарной или выездной проверки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проведения плановых проверок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согласовывается с проверяемыми организациями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реализующими дополнительные образовательные программы спортивной подготовки, и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может превышать пяти рабочих дней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31327" y="569169"/>
            <a:ext cx="11468088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Порядок осуществления общественного контроля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за соблюдением ФССП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33965" y="1161661"/>
            <a:ext cx="10471355" cy="520181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Плане проверок указываются следующие сведения: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 организаций, реализующих дополнительные образовательные программы спортивной подготовки (их обособленных структурных подразделений);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 нахождения организаций, реализующих дополнительные образовательные программы спортивной подготовки (их обособленных структурных подразделений), и места фактического осуществления ими своей деятельности;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и основание проведения плановой проверки;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начала и сроки проведения плановой проверки.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21997" y="177283"/>
            <a:ext cx="11468088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Порядок осуществления общественного контроля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за соблюдением ФССП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32BAFE1-7A35-0D98-9F36-B3E3E0FFD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89230"/>
              </p:ext>
            </p:extLst>
          </p:nvPr>
        </p:nvGraphicFramePr>
        <p:xfrm>
          <a:off x="494522" y="3937534"/>
          <a:ext cx="10095723" cy="2425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3907">
                  <a:extLst>
                    <a:ext uri="{9D8B030D-6E8A-4147-A177-3AD203B41FA5}">
                      <a16:colId xmlns:a16="http://schemas.microsoft.com/office/drawing/2014/main" val="2137347163"/>
                    </a:ext>
                  </a:extLst>
                </a:gridCol>
                <a:gridCol w="2002237">
                  <a:extLst>
                    <a:ext uri="{9D8B030D-6E8A-4147-A177-3AD203B41FA5}">
                      <a16:colId xmlns:a16="http://schemas.microsoft.com/office/drawing/2014/main" val="650924304"/>
                    </a:ext>
                  </a:extLst>
                </a:gridCol>
                <a:gridCol w="1812017">
                  <a:extLst>
                    <a:ext uri="{9D8B030D-6E8A-4147-A177-3AD203B41FA5}">
                      <a16:colId xmlns:a16="http://schemas.microsoft.com/office/drawing/2014/main" val="3386030846"/>
                    </a:ext>
                  </a:extLst>
                </a:gridCol>
                <a:gridCol w="2083959">
                  <a:extLst>
                    <a:ext uri="{9D8B030D-6E8A-4147-A177-3AD203B41FA5}">
                      <a16:colId xmlns:a16="http://schemas.microsoft.com/office/drawing/2014/main" val="3972464007"/>
                    </a:ext>
                  </a:extLst>
                </a:gridCol>
                <a:gridCol w="1903603">
                  <a:extLst>
                    <a:ext uri="{9D8B030D-6E8A-4147-A177-3AD203B41FA5}">
                      <a16:colId xmlns:a16="http://schemas.microsoft.com/office/drawing/2014/main" val="2362490976"/>
                    </a:ext>
                  </a:extLst>
                </a:gridCol>
              </a:tblGrid>
              <a:tr h="1407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Место нахождения организации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Цель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проведения проверки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848095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850049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122311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545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67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61957" y="1544216"/>
            <a:ext cx="10471355" cy="402615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Планом проверок спортивной федерацией утверждается </a:t>
            </a:r>
            <a:r>
              <a:rPr lang="ru-RU" sz="1800" b="1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организационно-распорядительный документ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котором указываются: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организации, реализующей дополнительные образовательные программы спортивной подготовки, в отношении которой будет проводиться плановая проверка;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проверки (выездная или документарная);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начала и дата окончания проведения проверки;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уполномоченные на проведение плановой проверки представители спортивной федерации.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Организационно-распорядительный документ, предусмотренный пунктом 11 настоящего порядка, доводится до сведения проверяемой организации, реализующей дополнительные образовательные программы спортивной подготовки,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позднее чем за три дня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начала проведения плановой проверки.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75344" y="503854"/>
            <a:ext cx="11468088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Порядок осуществления общественного контроля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за соблюдением ФССП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37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71287" y="1245637"/>
            <a:ext cx="10471355" cy="53417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Представители спортивных федераций имеют право </a:t>
            </a:r>
            <a:r>
              <a:rPr lang="ru-RU" sz="1800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беспрепятственно посещать любые организации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реализующие дополнительные образовательные программы спортивной подготовки, в том числе используемые такими организациями объекты спорта.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Обязанности представителей спортивной федерации при проведении проверки: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соблюдать законодательство РФ, права и законные интересы организации, реализующей дополнительные образовательные программы спортивной подготовки, проверка которой проводится;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препятствовать руководителю или уполномоченному представителю организации, реализующей дополнительные образовательные программы спортивной подготовки, присутствовать при проведении проверки и давать разъяснения по вопросам, относящимся к предмету проверки;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знакомить руководителя или уполномоченного представителя организации, реализующей дополнительные образовательные программы спортивной подготовки, с результатами проверки;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соблюдать сроки проведения проверки, установленные организационно-распорядительным документом;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осуществлять запись о проведенной проверке в </a:t>
            </a:r>
            <a:r>
              <a:rPr lang="ru-RU" sz="1800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журнале учета проверок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84674" y="270588"/>
            <a:ext cx="11468088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Порядок осуществления общественного контроля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за соблюдением ФССП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4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12666" y="205273"/>
            <a:ext cx="11468088" cy="526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Чек-лист </a:t>
            </a:r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проверки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EC17301-EB44-3E93-C781-67E9C72AA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11399"/>
              </p:ext>
            </p:extLst>
          </p:nvPr>
        </p:nvGraphicFramePr>
        <p:xfrm>
          <a:off x="410548" y="737118"/>
          <a:ext cx="10543592" cy="5938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4147">
                  <a:extLst>
                    <a:ext uri="{9D8B030D-6E8A-4147-A177-3AD203B41FA5}">
                      <a16:colId xmlns:a16="http://schemas.microsoft.com/office/drawing/2014/main" val="2517008290"/>
                    </a:ext>
                  </a:extLst>
                </a:gridCol>
                <a:gridCol w="1411550">
                  <a:extLst>
                    <a:ext uri="{9D8B030D-6E8A-4147-A177-3AD203B41FA5}">
                      <a16:colId xmlns:a16="http://schemas.microsoft.com/office/drawing/2014/main" val="4254485382"/>
                    </a:ext>
                  </a:extLst>
                </a:gridCol>
                <a:gridCol w="1827895">
                  <a:extLst>
                    <a:ext uri="{9D8B030D-6E8A-4147-A177-3AD203B41FA5}">
                      <a16:colId xmlns:a16="http://schemas.microsoft.com/office/drawing/2014/main" val="2891925603"/>
                    </a:ext>
                  </a:extLst>
                </a:gridCol>
              </a:tblGrid>
              <a:tr h="606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</a:rPr>
                        <a:t>Объект проверки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</a:rPr>
                        <a:t>Результат проверки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</a:rPr>
                        <a:t>Примечания, рекомендации 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486548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</a:rPr>
                        <a:t>Сроки реализации этапов спортивной подготовки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28166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</a:rPr>
                        <a:t>Возраста лиц, проходящих спортивную подготовку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53894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</a:rPr>
                        <a:t>Годовой объем учебно-тренировочной нагрузки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662447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</a:rPr>
                        <a:t>Выполнение нормативов физической подготовки и иных нормативов 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4888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</a:rPr>
                        <a:t>Соответствие уровня спортивной квалификации лиц, проходящих спортивную подготовку, этапам спортивной подготовки 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48746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</a:rPr>
                        <a:t>Соблюдение особенностей осуществления спортивной подготовки по отдельным спортивным дисциплинам вида спорта  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1542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</a:rPr>
                        <a:t>Соответствие кадровых условий спортивной подготовки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85814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материально-технических условий спортивной подготовки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718091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времени на реализацию программы, включая самостоятельную подготовку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79892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Продолжительность одного учебно-тренировочного занятия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6174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непрерывности учебно-тренировочного процесса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616374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Порядок и сроки формирования учебно-тренировочных групп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4218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работы по индивидуальным планам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565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45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17941" y="1343607"/>
            <a:ext cx="10310798" cy="507585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Открытые данные, общедоступная информация на сайте спортивной школы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и копии документов по запросу от спортивной школы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Информация, полученная в ходе выездной проверки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 для изучения, анализа, оценки: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образовательные программы спортивной подготовки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 планирования, включая индивидуальные планы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общественного контроля: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статистки, аналитических материалов и обобщений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локальных актов, программ, учебно-планирующей документации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Наблюдение за учебно-тренировочным процессом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Собеседование, опрос руководящего, педагогического состава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75343" y="438539"/>
            <a:ext cx="11468088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Источники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22268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399030-2783-2A04-5153-B459BD808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7" t="18880" r="25985" b="53942"/>
          <a:stretch/>
        </p:blipFill>
        <p:spPr>
          <a:xfrm>
            <a:off x="2346646" y="74646"/>
            <a:ext cx="6774523" cy="21180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8A01B9-2677-F2B6-5FDA-CD85E51F5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91" t="19851" r="26264" b="16883"/>
          <a:stretch/>
        </p:blipFill>
        <p:spPr>
          <a:xfrm>
            <a:off x="2472611" y="2040915"/>
            <a:ext cx="6522595" cy="4742439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4695CF5C-7770-865C-2AC0-13B75273A8AC}"/>
              </a:ext>
            </a:extLst>
          </p:cNvPr>
          <p:cNvSpPr/>
          <p:nvPr/>
        </p:nvSpPr>
        <p:spPr>
          <a:xfrm>
            <a:off x="709127" y="3861786"/>
            <a:ext cx="1884783" cy="1139422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BBD697E1-7380-8A16-3AB1-3391BA85060E}"/>
              </a:ext>
            </a:extLst>
          </p:cNvPr>
          <p:cNvSpPr/>
          <p:nvPr/>
        </p:nvSpPr>
        <p:spPr>
          <a:xfrm>
            <a:off x="724678" y="5306008"/>
            <a:ext cx="1884783" cy="1148058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00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71287" y="2169369"/>
            <a:ext cx="10471355" cy="365293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уполномоченный представитель организации, реализующей дополнительные образовательные программы спортивной подготовки, при проведении плановой проверки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имеют право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непосредственно присутствовать при проведении плановой проверки, давать объяснения по вопросам, относящимся к предмету плановой проверки;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получать от представителей спортивной федерации информацию, которая относится к предмету проверки и предоставление которой предусмотрено законодательством Российской Федерации;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знакомиться с результатами плановой проверки и указывать в акте проверки о своем ознакомлении с результатами плановой проверки, согласии или несогласии с ними, а также с отдельными действиями представителей спортивной федерации.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84674" y="1147667"/>
            <a:ext cx="11468088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Порядок осуществления общественного контроля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за соблюдением ФССП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2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71287" y="1917443"/>
            <a:ext cx="10471355" cy="427808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 проверки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оформляется непосредственно после завершения плановой проверки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двух экземпляра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х, один из которых вручается руководителю или уполномоченному представителю организации, реализующей дополнительные образовательные программы спортивной подготовки, с проставлением на нем собственноручной отметки об ознакомлении либо об отказе в ознакомлении с актом.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Организация, реализующая дополнительные образовательные программы спортивной подготовки, плановая проверка которой проводилась, в случае несогласия с фактами, выводами, предложениями, изложенными в акте проверки,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15 календарных дней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дня получения акта может представить в спортивную федерацию, проводившую проверку, в письменной форме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возражения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отношении акта проверки в целом или его отдельных положений.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этом организация, реализующая дополнительные образовательные программы спортивной подготовки, может приложить к таким возражениям документы, подтверждающие обоснованность таких возражений, или их заверенные копии.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84674" y="802434"/>
            <a:ext cx="11468088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Порядок осуществления общественного контроля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за соблюдением ФССП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15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21030" y="2520805"/>
            <a:ext cx="10310798" cy="28856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конфликта интересов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Владение документами и алгоритмом осуществления общественного контроля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Прохождение инструктажа по осуществлению общественного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 (ДПО по общественной экспертизе)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Знание законодательства РФ о спортивной подготовке, федерального стандарта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спортивной подготовки по виду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спорта и примерной дополнительной образовательной программы спортивной подготовки 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опыта участия в иных формах общественного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 (экспертизы)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4004" y="1324947"/>
            <a:ext cx="11468088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Принципы формирования состав лиц, 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привлекаемых к общественному контролю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27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65429" y="195472"/>
            <a:ext cx="11468088" cy="623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Акт проверки (на бланке спортивной федерации)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DCC830B-0278-0560-AE0D-5C638BD98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09373"/>
              </p:ext>
            </p:extLst>
          </p:nvPr>
        </p:nvGraphicFramePr>
        <p:xfrm>
          <a:off x="466725" y="818679"/>
          <a:ext cx="10287000" cy="5734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5257">
                  <a:extLst>
                    <a:ext uri="{9D8B030D-6E8A-4147-A177-3AD203B41FA5}">
                      <a16:colId xmlns:a16="http://schemas.microsoft.com/office/drawing/2014/main" val="740408103"/>
                    </a:ext>
                  </a:extLst>
                </a:gridCol>
                <a:gridCol w="3431743">
                  <a:extLst>
                    <a:ext uri="{9D8B030D-6E8A-4147-A177-3AD203B41FA5}">
                      <a16:colId xmlns:a16="http://schemas.microsoft.com/office/drawing/2014/main" val="1946221512"/>
                    </a:ext>
                  </a:extLst>
                </a:gridCol>
              </a:tblGrid>
              <a:tr h="775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Объект плановой проверки (наименование организации, место  расположения)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273633547"/>
                  </a:ext>
                </a:extLst>
              </a:tr>
              <a:tr h="378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Вид проверки (выездная, документарная)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018082443"/>
                  </a:ext>
                </a:extLst>
              </a:tr>
              <a:tr h="775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Основания для проведения проверки (план проведения проверок, организационно-распорядительный акт спортивной федерации)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1466896869"/>
                  </a:ext>
                </a:extLst>
              </a:tr>
              <a:tr h="775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Состав лиц, уполномоченных спортивной федерацией на проведение плановой проверки проводивших проверку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107561731"/>
                  </a:ext>
                </a:extLst>
              </a:tr>
              <a:tr h="378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Цель проверки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1806981850"/>
                  </a:ext>
                </a:extLst>
              </a:tr>
              <a:tr h="378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 проверки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2064763419"/>
                  </a:ext>
                </a:extLst>
              </a:tr>
              <a:tr h="378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Сроки проведения проверки (дата начала и дата окончания)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396542961"/>
                  </a:ext>
                </a:extLst>
              </a:tr>
              <a:tr h="378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Результаты проверки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2067946722"/>
                  </a:ext>
                </a:extLst>
              </a:tr>
              <a:tr h="378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Выводы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498003750"/>
                  </a:ext>
                </a:extLst>
              </a:tr>
              <a:tr h="378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Предложения и рекомендации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1921722951"/>
                  </a:ext>
                </a:extLst>
              </a:tr>
              <a:tr h="378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Дата и подписи проверяющих 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785617430"/>
                  </a:ext>
                </a:extLst>
              </a:tr>
              <a:tr h="378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Дата и подпись лица, ознакомленного с результатами проверки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177802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355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45933" y="2062065"/>
            <a:ext cx="10310798" cy="37415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разделе «Результаты проверки»: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перечень документов и других материалов и источников, изученных в ходе общественной проверки,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Установленные и документально подтвержденные факты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разделе «Выводы»: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Дать оценку соответствия осуществления спортивной подготовки требованиям ФССП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Дать оценку качества осуществления спортивной подготовки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(при наличии) на причины и условия, определяющие ненадлежащее качество спортивной подготовки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56681" y="1119674"/>
            <a:ext cx="11468088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Акт проверки (результаты проверки и выводы)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04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71287" y="1917443"/>
            <a:ext cx="10471355" cy="427808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результатам проведенной плановой проверки спортивная федерация </a:t>
            </a:r>
            <a:r>
              <a:rPr lang="ru-RU" sz="1800" b="1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10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календарных дней информирует учредителя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организации, реализующей дополнительные образовательные программы спортивной подготовки, в отношении которой была проведена плановая проверка, иные заинтересованные организации, а также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размещает информацию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проведенной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плановой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проверке на своем официальном сайте в сети "Интернет".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выявления по результатам проведенной проверки фактов несоблюдения организациями, реализующими дополнительные образовательные программы спортивной подготовки, ФССП, создающих опасность для жизни и здоровья лиц, проходящих спортивную подготовку, а также ограничивающих права и законные интересы граждан и организаций, реализующих дополнительные образовательные программы спортивной подготовки, спортивная федерация обязана </a:t>
            </a:r>
            <a:r>
              <a:rPr lang="ru-RU" sz="1800" b="1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незамедлительно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информировать об указанных фактах государственные и (или) муниципальные органы в соответствии с их компетенцией.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84674" y="802434"/>
            <a:ext cx="11468088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Порядок осуществления общественного контроля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за соблюдением ФССП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27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20184" y="763480"/>
            <a:ext cx="10752615" cy="587701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Утвердить трехлетний график проверок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Декабрь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утверждение плана проверок на год, размещение на сайте Федерации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Декабрь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уведомление и согласование с проверяемыми организациями о проведении проверок (рекомендуется)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месяц до проверки (примерно)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утверждение организационно-распорядительного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 о проведении проверки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позднее, чем за три дня до проверки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доведение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сведения проверяемой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организационно-распорядительного документа о проведении проверки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5 дней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проведение проверки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Непосредственно после проверки -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подготовка акта проверки и ознакомление руководителя проверяемой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организации,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запись о проведенной проверке в журнале учета проверок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10 календарных дней </a:t>
            </a: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проверки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информирование учредителя и иных заинтересованных организаций об итогах проверки,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информации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проведенной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проверке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официальном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сайте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спортивной федерации в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сети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«Интернет»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15 календарных дней со дня получения акта </a:t>
            </a: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</a:t>
            </a:r>
            <a:r>
              <a:rPr lang="ru-RU" sz="1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представить в спортивную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федерацию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письменной форме возражения в отношении акта проверки в целом или его отдельных положений.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b="1" u="sng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20184" y="74465"/>
            <a:ext cx="11468088" cy="635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ahoma" panose="020B0604030504040204" pitchFamily="34" charset="0"/>
              </a:rPr>
              <a:t>Сводный алгоритм общественного контроля 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98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63361" y="773064"/>
            <a:ext cx="10360241" cy="549946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Провести ревизию Устава спортивной федерации на предмет отражения вопросов общественного контроля (в том числе организационно-распорядительный документ)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Представлять результаты контрольной деятельности в рамках аккредитации спортивной федерации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Отражать вопросы общественного контроля в региональной программе развития вида спорта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Включать результаты общественного контроля в ежегодный отчет спортивной федерации, с отражением системных проблем и мер по улучшению ситуации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Рассматривать планы и результаты проверок на заседаниях руководящих органов спортивной федерации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Взаимодействовать с органами власти, требовать соблюдения/исполнения подведомственными организациями федеральных стандартов спортивной подготовки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Взаимодействовать с Общественным советом при Депспорта Югры по вопросам организации и совершенствования общественного контроля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Изучать опыт, передовые практики общественного контроля, заимствовать ценные находки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Проводить инструктажи по организации общественного контроля, подготовке документации, этике проверяющего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(подготовка общественных экспертов)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36854" y="174122"/>
            <a:ext cx="11506069" cy="375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для региональных федераций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A452E2AB-932C-8F16-096D-C19D8EAD68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496278"/>
            <a:ext cx="1735493" cy="1"/>
          </a:xfrm>
          <a:prstGeom prst="line">
            <a:avLst/>
          </a:prstGeom>
          <a:noFill/>
          <a:ln w="190500" cmpd="thickThin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B7F8C2CF-A4E1-A343-0C2E-74AC089682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0804" y="5702316"/>
            <a:ext cx="0" cy="1115779"/>
          </a:xfrm>
          <a:prstGeom prst="line">
            <a:avLst/>
          </a:prstGeom>
          <a:noFill/>
          <a:ln w="190500" cmpd="thickThin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34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03320" y="1701493"/>
            <a:ext cx="10360241" cy="427009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Ввести рубрику/раздел на сайте спортивной федерации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«Общественный контроль»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Разместить в рубрике: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осуществления общественного контроля (приказ Минспорта России)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Перспективный (трехлетний) график общественного контроля (на 2023-2025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г.г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проведения проверок на 2023 год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Организационно-распорядительные документы спортивной федерации, касающиеся проведения проверок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Экспертные, диагностические материалы (например, чек-лист плановой проверки)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Акты проверок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Аналитические обобщения, информационные справки и т.д.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Отражать деятельность по осуществлению общественного контроля в новостной ленте региональной Федерации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50804" y="1132219"/>
            <a:ext cx="11506069" cy="494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для региональных федераций</a:t>
            </a:r>
          </a:p>
          <a:p>
            <a:pPr algn="l"/>
            <a:endParaRPr lang="ru-RU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A452E2AB-932C-8F16-096D-C19D8EAD68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496278"/>
            <a:ext cx="1735493" cy="1"/>
          </a:xfrm>
          <a:prstGeom prst="line">
            <a:avLst/>
          </a:prstGeom>
          <a:noFill/>
          <a:ln w="190500" cmpd="thickThin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B7F8C2CF-A4E1-A343-0C2E-74AC089682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0804" y="5702316"/>
            <a:ext cx="0" cy="1115779"/>
          </a:xfrm>
          <a:prstGeom prst="line">
            <a:avLst/>
          </a:prstGeom>
          <a:noFill/>
          <a:ln w="190500" cmpd="thickThin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335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04151" y="306064"/>
            <a:ext cx="11506069" cy="490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Гармонизация: информирование и консультирование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98000-EF26-F493-4F26-B922F68591D1}"/>
              </a:ext>
            </a:extLst>
          </p:cNvPr>
          <p:cNvSpPr txBox="1"/>
          <p:nvPr/>
        </p:nvSpPr>
        <p:spPr>
          <a:xfrm>
            <a:off x="3123424" y="978642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ru-RU" sz="2400" dirty="0" err="1">
                <a:hlinkClick r:id="rId2"/>
              </a:rPr>
              <a:t>еип-фкис.рф</a:t>
            </a:r>
            <a:r>
              <a:rPr lang="ru-RU" sz="2400" dirty="0">
                <a:hlinkClick r:id="rId2"/>
              </a:rPr>
              <a:t>/гармонизация-фз-127/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E589BC-0F0D-DEC3-2FD4-70139FDB4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33" t="11615" r="16505" b="4463"/>
          <a:stretch/>
        </p:blipFill>
        <p:spPr>
          <a:xfrm>
            <a:off x="1837720" y="913328"/>
            <a:ext cx="7847046" cy="57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4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937" y="1160122"/>
            <a:ext cx="10471355" cy="52593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одна из функций управления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 контроля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контролирующее лицо (орган)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 контроля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подконтрольное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лицо (юридическое или физическое)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 контроля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 объекта контроля его деятельность, процессы осуществляемые в объекте контроля, 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Внутренний контроль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это система мер в организации, направленных на эффективное выполнение работниками своих должностных обязанностей.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Государственный контроль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это периодическая проверка уполномоченными органами государственной власти деятельности физических и юридических лиц, направленная на предупреждение, выявление и пресечение нарушений требований, установленных нормативными правовыми актами, по результатам которой при обнаружении нарушений могут применяться меры государственного принуждения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Общественный контроль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это деятельность субъектов общественного контроля по наблюдению, проверке и оценке соответствия общественным интересам деятельности объектов общественного контроля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09624" y="335903"/>
            <a:ext cx="11468088" cy="62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Базовые понятия</a:t>
            </a:r>
            <a:endParaRPr lang="ru-RU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0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54566" y="1407896"/>
            <a:ext cx="10655555" cy="552474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 27. Ответственность за нарушение законодательства об общественном контроле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 общественного контроля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нарушения прав и свобод человека и гражданина, прав и законных интересов общественных объединений и иных негосударственных некоммерческих организаций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вносит предложения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соответствующие органы государственной власти и органы местного самоуправления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привлечении к ответственности виновных должностных лиц.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Воспрепятствование законной деятельности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субъектов общественного контроля, необоснованное вмешательство субъектов общественного контроля в деятельность органов государственной власти и органов местного самоуправления, иных органов и организаций, осуществляющих в соответствии с федеральными законами отдельные публичные полномочия, и оказание неправомерного воздействия на указанные органы и организации влекут ответственность, установленную законодательством РФ.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субъектом общественного контроля, общественным инспектором, общественным экспертом или иным лицом субъекта общественного контроля настоящего Федерального закона, в том числе размещение в сети "Интернет" искаженных или недостоверных сведений о результатах общественного контроля, влечет ответственность, установленную законодательством РФ.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50804" y="344443"/>
            <a:ext cx="11506069" cy="975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ФЗ от 21.07.2014 г. № 212 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основах общественного контроля в РФ»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A452E2AB-932C-8F16-096D-C19D8EAD68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608245"/>
            <a:ext cx="1735493" cy="1"/>
          </a:xfrm>
          <a:prstGeom prst="line">
            <a:avLst/>
          </a:prstGeom>
          <a:noFill/>
          <a:ln w="190500" cmpd="thickThin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B7F8C2CF-A4E1-A343-0C2E-74AC089682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0804" y="5702316"/>
            <a:ext cx="0" cy="1115779"/>
          </a:xfrm>
          <a:prstGeom prst="line">
            <a:avLst/>
          </a:prstGeom>
          <a:noFill/>
          <a:ln w="190500" cmpd="thickThin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3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02623" y="1934562"/>
            <a:ext cx="10471355" cy="387840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Исключены полномочия органов исполнительной субъектов РФ и органов местного самоуправления в области физической культуры и спорта по контролю за соблюдением ФССП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Полномочия по государственному контролю (надзору) за реализацией дополнительных образовательных программ спортивной подготовки будут осуществлять Рособрнадзор и органы исполнительной власти субъектов РФ, осуществляющие переданные полномочия (в Югре – Департамент образования и науки)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 на осуществление общественного контроля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соблюдением организациями, реализующими дополнительные образовательные программы спортивной подготовки, ФССП по соответствующим видам спорта в порядке, установленном федеральным органом исполнительной власти в области физической культуры и спорта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закреплено за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общероссийскими спортивными федерациями и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аккредитованными региональными спортивными федерациями</a:t>
            </a: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81631" y="783771"/>
            <a:ext cx="11468088" cy="860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ФЗ от 30 апреля 2021 г. № 127 «О гармонизации»</a:t>
            </a:r>
            <a:endParaRPr lang="ru-RU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4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8605" y="1995761"/>
            <a:ext cx="10187623" cy="451700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Учредитель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контроль выполнения государственного (муниципального) задания, общий контроль учредителя за деятельностью подведомственной организации, ее руководителя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Рособрнадзор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(уполномоченные органы) – контроль соответствия образовательной деятельности и условий ее осуществления законодательству в сфере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образования, в том числе лицензионным требованиям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Спортивные федерации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общественный контроль за соответствием осуществления спортивной подготовки требованиям ФССП, оценка качества осуществления спортивной подготовки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Общественный совет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Депобразования и науки ХМАО – Югры по проведению независимой оценки качества условий оказания услуг организациями и оценке деятельности руководителей организаций, осуществляющих образовательную деятельность,- проведение </a:t>
            </a:r>
            <a:r>
              <a:rPr lang="ru-RU" sz="1800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независимой оценки качества условий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осуществления образовательной деятельности организациями не чаще чем один раз в год и не реже чем один раз в три года в отношении одной и той же организации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Росспортнадзор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-…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37616" y="195943"/>
            <a:ext cx="11468088" cy="1558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в отношении спортивных школ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части процесса спортивной подготовки</a:t>
            </a:r>
          </a:p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(учебно-тренировочного процесса)</a:t>
            </a:r>
            <a:endParaRPr lang="ru-RU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0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6277" y="783771"/>
            <a:ext cx="10669870" cy="585339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этапов СП (НП, УТ, ССМ, ВСМ) определяется дополнительными образовательными программами спортивной подготовки, разрабатываемыми организациями, реализующими дополнительные образовательные программы спортивной подготовки,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учетом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примерных дополнительных образовательных программ спортивной подготовки (ст. 32 329-ФЗ)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дополнительных образовательных программ спортивной подготовки определяется соответствующей образовательной программой, разработанной и утвержденной организацией, реализующей дополнительные образовательные программы спортивной подготовки,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учетом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примерных дополнительных образовательных программ спортивной подготовки (ст. 75 273-ФЗ)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ФССП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включают в себя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структуре и содержанию примерных дополнительных образовательных программ спортивной подготовки, в том числе к их теоретическим и практическим разделам применительно к этапам СП (НП, УТ, ССМ, ВСМ), включая сроки реализации таких этапов и возрастные границы лиц, проходящих спортивную подготовку, по отдельным этапам (ст. 33 329-ФЗ)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Примерные дополнительные образовательные программы спортивной подготовки разрабатываются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требованиями федеральных стандартов спортивной подготовки (при их наличии) (приказ Минспорта России от 07.07.2022 № 579 «Об утверждении порядка разработки и утверждения примерных дополнительных образовательных программ спортивной подготовки»)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256277" y="220832"/>
            <a:ext cx="11468088" cy="562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127-ФЗ «О гармонизации»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101945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86597" y="1447670"/>
            <a:ext cx="10187623" cy="498112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Аккредитованные региональные спортивные федерации и их представители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вправе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осуществлять общественный контроль за соблюдением организациями, реализующими дополнительные образовательные программы спортивной подготовки, ФССП по соответствующим видам спорта в порядке, установленном федеральным органом исполнительной власти в области физической культуры и спорта.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Спортивные федерации при проведении общественного контроля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имеют право: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получать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руководителей и иных должностных лиц организаций, реализующих программы,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 о прохождении спортивной подготовки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соответствующим виду или видам спорта (спортивным дисциплинам);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защищать в соответствии с законодательством РФ права и законные интересы лиц, проходящих спортивную подготовку, в том числе в части возмещения вреда, причиненного их здоровью при прохождении спортивной подготовки;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обращаться к учредителю, учредителям организации, реализующие ДПОСП,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требованием устранить выявленные нарушения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федеральных стандартов спортивной подготовки.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72301" y="212904"/>
            <a:ext cx="11468088" cy="104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329-ФЗ, ст. 34.6. Общественный контроль за соблюдением федеральных стандартов спортивной подготовки</a:t>
            </a:r>
            <a:endParaRPr lang="ru-RU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8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05259" y="2362070"/>
            <a:ext cx="10187623" cy="324562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Представители уполномоченных спортивных федераций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имеют право беспрепятственно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посещать любые организации, реализующие дополнительные образовательные программы спортивной подготовки, в том числе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используемые такими организациями объекты спорта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проведении общественного контроля уполномоченные спортивные федерации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взаимодействуют </a:t>
            </a:r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Олимпийским комитетом России, Паралимпийским комитетом России, федеральным органом исполнительной власти в области физической культуры и спорта, </a:t>
            </a:r>
            <a:r>
              <a:rPr lang="ru-RU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органами исполнительной власти субъектов Российской Федерации, а также с органами местного самоуправления.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90963" y="884708"/>
            <a:ext cx="11468088" cy="104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34.6. Общественный контроль за соблюдением федеральных стандартов спортивной подготовки</a:t>
            </a:r>
            <a:endParaRPr lang="ru-RU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16280"/>
      </p:ext>
    </p:extLst>
  </p:cSld>
  <p:clrMapOvr>
    <a:masterClrMapping/>
  </p:clrMapOvr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4816</TotalTime>
  <Words>2880</Words>
  <Application>Microsoft Office PowerPoint</Application>
  <PresentationFormat>Широкоэкранный</PresentationFormat>
  <Paragraphs>291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Arial</vt:lpstr>
      <vt:lpstr>Arial Black</vt:lpstr>
      <vt:lpstr>Bookman Old Style</vt:lpstr>
      <vt:lpstr>Calibri</vt:lpstr>
      <vt:lpstr>PT Sans</vt:lpstr>
      <vt:lpstr>PT Sans Caption</vt:lpstr>
      <vt:lpstr>Segoe UI Black</vt:lpstr>
      <vt:lpstr>Tahoma</vt:lpstr>
      <vt:lpstr>Times New Roman</vt:lpstr>
      <vt:lpstr>Verdana</vt:lpstr>
      <vt:lpstr>Wingdings</vt:lpstr>
      <vt:lpstr>ЮГУ</vt:lpstr>
      <vt:lpstr>ЮГУ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1</cp:lastModifiedBy>
  <cp:revision>2391</cp:revision>
  <cp:lastPrinted>2022-01-24T04:15:24Z</cp:lastPrinted>
  <dcterms:created xsi:type="dcterms:W3CDTF">2019-03-10T22:10:48Z</dcterms:created>
  <dcterms:modified xsi:type="dcterms:W3CDTF">2022-12-22T07:29:10Z</dcterms:modified>
</cp:coreProperties>
</file>