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391" r:id="rId3"/>
    <p:sldId id="449" r:id="rId4"/>
    <p:sldId id="488" r:id="rId5"/>
    <p:sldId id="501" r:id="rId6"/>
    <p:sldId id="497" r:id="rId7"/>
    <p:sldId id="490" r:id="rId8"/>
    <p:sldId id="455" r:id="rId9"/>
    <p:sldId id="428" r:id="rId10"/>
    <p:sldId id="429" r:id="rId11"/>
    <p:sldId id="464" r:id="rId12"/>
    <p:sldId id="475" r:id="rId13"/>
    <p:sldId id="469" r:id="rId14"/>
    <p:sldId id="471" r:id="rId15"/>
    <p:sldId id="476" r:id="rId16"/>
    <p:sldId id="473" r:id="rId17"/>
    <p:sldId id="494" r:id="rId18"/>
    <p:sldId id="478" r:id="rId19"/>
    <p:sldId id="462" r:id="rId20"/>
    <p:sldId id="479" r:id="rId21"/>
    <p:sldId id="480" r:id="rId22"/>
    <p:sldId id="481" r:id="rId23"/>
    <p:sldId id="456" r:id="rId24"/>
    <p:sldId id="484" r:id="rId25"/>
    <p:sldId id="458" r:id="rId26"/>
    <p:sldId id="459" r:id="rId27"/>
    <p:sldId id="485" r:id="rId28"/>
    <p:sldId id="472" r:id="rId29"/>
    <p:sldId id="477" r:id="rId30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6AC675-D6FB-4DB0-899D-BCC4F0556212}">
          <p14:sldIdLst>
            <p14:sldId id="391"/>
            <p14:sldId id="449"/>
            <p14:sldId id="488"/>
            <p14:sldId id="501"/>
            <p14:sldId id="497"/>
          </p14:sldIdLst>
        </p14:section>
        <p14:section name="Раздел без заголовка" id="{49AA0346-006C-4503-943A-FF24C23C1FB1}">
          <p14:sldIdLst>
            <p14:sldId id="490"/>
            <p14:sldId id="455"/>
            <p14:sldId id="428"/>
            <p14:sldId id="429"/>
            <p14:sldId id="464"/>
            <p14:sldId id="475"/>
            <p14:sldId id="469"/>
            <p14:sldId id="471"/>
            <p14:sldId id="476"/>
            <p14:sldId id="473"/>
            <p14:sldId id="494"/>
            <p14:sldId id="478"/>
            <p14:sldId id="462"/>
            <p14:sldId id="479"/>
            <p14:sldId id="480"/>
            <p14:sldId id="481"/>
            <p14:sldId id="456"/>
            <p14:sldId id="484"/>
            <p14:sldId id="458"/>
            <p14:sldId id="459"/>
            <p14:sldId id="485"/>
            <p14:sldId id="472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12BF-E8A8-460E-9C17-2A62096F30D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CE82-7A33-475D-9EF7-265790EA1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5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  <p:sldLayoutId id="2147483677" r:id="rId7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426483" y="4401408"/>
            <a:ext cx="7390306" cy="11006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Абрамов Эдуард Николаевич </a:t>
            </a:r>
          </a:p>
          <a:p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председатель Совета спортивных методистов </a:t>
            </a:r>
          </a:p>
          <a:p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Югорском государственном университете</a:t>
            </a: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26483" y="1749287"/>
            <a:ext cx="9161756" cy="22661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47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программы развития образовательной организации, осуществляющей деятельность </a:t>
            </a:r>
          </a:p>
          <a:p>
            <a:pPr>
              <a:lnSpc>
                <a:spcPct val="120000"/>
              </a:lnSpc>
            </a:pPr>
            <a:r>
              <a:rPr lang="ru-RU" sz="47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физической культуры и спорта</a:t>
            </a:r>
            <a:br>
              <a:rPr lang="ru-RU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b="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26483" y="5711426"/>
            <a:ext cx="9046346" cy="5031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Ханты-Мансийск, 20 мая 2022 г.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813653" y="164754"/>
            <a:ext cx="8006271" cy="8697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8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«Университет – центр притяжения ведущих практиков сферы физической культуры и спорта»</a:t>
            </a:r>
            <a:endParaRPr lang="ru-RU" sz="1800" b="0" i="1" dirty="0">
              <a:latin typeface="Segoe UI Black" panose="020B0A02040204020203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2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81738" y="1687290"/>
            <a:ext cx="10351365" cy="49709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 Правительства ХМАО-Югры от 22.09.2017 года № 563-рп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создании Регионального модельного центра дополнительного образования детей Ханты-Мансийского автономного округа – Югры»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Создать на базе бюджетного учреждения высшего образования Ханты-Мансийского автономного округа – Югры «Сургутский государственный университет» Региональный модельный центр дополнительного образования детей Ханты-Мансийского автономного округа – Югры (далее – Региональный модельный центр)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целью деятельности Регионального модельного центра – обеспечение организационного, методического и аналитического сопровождения и мониторинга развития системы дополнительного образования детей в Ханты-Мансийском автономном округе – Югре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Департамент образования и молодежной политики Ханты-Мансийского автономного округа – Югры уполномоченным исполнительным органом государственной власти Ханты-Мансийского автономного округа – Югры по координации деятельности Регионального модельного центра </a:t>
            </a:r>
          </a:p>
        </p:txBody>
      </p:sp>
      <p:sp>
        <p:nvSpPr>
          <p:cNvPr id="3" name="Нижний колонтитул 4"/>
          <p:cNvSpPr txBox="1">
            <a:spLocks/>
          </p:cNvSpPr>
          <p:nvPr/>
        </p:nvSpPr>
        <p:spPr>
          <a:xfrm>
            <a:off x="212077" y="138056"/>
            <a:ext cx="11257872" cy="1282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модель развития региональных систем дополнительного образования детей</a:t>
            </a:r>
          </a:p>
          <a:p>
            <a:pPr algn="l"/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(приказ Минпросвещения России от 3 сентября 2019 года N 467)</a:t>
            </a:r>
          </a:p>
        </p:txBody>
      </p:sp>
    </p:spTree>
    <p:extLst>
      <p:ext uri="{BB962C8B-B14F-4D97-AF65-F5344CB8AC3E}">
        <p14:creationId xmlns:p14="http://schemas.microsoft.com/office/powerpoint/2010/main" val="68783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734974" y="1216241"/>
            <a:ext cx="5273337" cy="520231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29 декабря 2021 г. N 2547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утверждении требований к структуре и содержанию программы развития образовательных организаций высшего образования»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97854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программам развития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599" t="14776" r="29585" b="10840"/>
          <a:stretch/>
        </p:blipFill>
        <p:spPr>
          <a:xfrm>
            <a:off x="555120" y="1074197"/>
            <a:ext cx="5073324" cy="54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18586" y="1802166"/>
            <a:ext cx="9259409" cy="3844032"/>
          </a:xfrm>
        </p:spPr>
        <p:txBody>
          <a:bodyPr>
            <a:normAutofit fontScale="25000" lnSpcReduction="20000"/>
          </a:bodyPr>
          <a:lstStyle/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образовательной организации, осуществляющей деятельность в области физической культуры и спорта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программы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 действия программы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Гриф согласования учредителем и гриф утверждения руководителем организации (если не предусмотрен иной вариант оформления согласования и утверждения программы), населенный пункт и год разработки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Населенный пункт и год разработки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сведения, касающиеся разработки и разработчиков, а также экспертизы проекта программы, его коллегиального рассмотрения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12077" y="359997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1.Титульный лист</a:t>
            </a:r>
          </a:p>
        </p:txBody>
      </p:sp>
    </p:spTree>
    <p:extLst>
      <p:ext uri="{BB962C8B-B14F-4D97-AF65-F5344CB8AC3E}">
        <p14:creationId xmlns:p14="http://schemas.microsoft.com/office/powerpoint/2010/main" val="416044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09077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Оглавление</a:t>
            </a:r>
          </a:p>
        </p:txBody>
      </p:sp>
      <p:sp>
        <p:nvSpPr>
          <p:cNvPr id="5" name="Объект 1"/>
          <p:cNvSpPr>
            <a:spLocks noGrp="1"/>
          </p:cNvSpPr>
          <p:nvPr>
            <p:ph sz="half" idx="1"/>
          </p:nvPr>
        </p:nvSpPr>
        <p:spPr>
          <a:xfrm>
            <a:off x="1113654" y="1464814"/>
            <a:ext cx="9259409" cy="4509857"/>
          </a:xfrm>
        </p:spPr>
        <p:txBody>
          <a:bodyPr>
            <a:normAutofit fontScale="25000" lnSpcReduction="20000"/>
          </a:bodyPr>
          <a:lstStyle/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положения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развития организации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достижению целевой модели развития образовательной организации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реализацией программы развития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1 - целевые показатели (индикаторы) реализации программы развития и их значение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2 - план мероприятий по реализации программы развития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3 - объемы и источники финансового обеспечения мероприятий по реализации программы развития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4 - проекты и программы, реализуемые образовательной организацией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05" y="233151"/>
            <a:ext cx="11241464" cy="62798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Раздел «Общие положения»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373" y="923277"/>
            <a:ext cx="11212497" cy="5717219"/>
          </a:xfrm>
        </p:spPr>
        <p:txBody>
          <a:bodyPr>
            <a:normAutofit fontScale="25000" lnSpcReduction="20000"/>
          </a:bodyPr>
          <a:lstStyle/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Актуализация разработки программы развития, чем вызвано, на чем основывается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 на преемственность по отношению к вышестоящим документам 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 на преемственность по отношению к ранее действовавшим документам 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Портрет заинтересованных групп социальных партнеров (заказчик, бенефициары, стейкхолдеры)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состояния и прогноз тенденций изменения социального заказа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Краткая историческая справка, предшествующие этапы развития, основные вехи, магистральные события, тенденции, уникальные черты организации</a:t>
            </a:r>
          </a:p>
          <a:p>
            <a:pPr marL="541338" lvl="0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ключевых результатов деятельности организации (место в рейтингах, публичные оценки…), и факторов, обеспечивших их достижения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 на ключевые проблемы, противоречия и сдерживающие дальнейшее развитие факторы, а также пути их преодоления</a:t>
            </a:r>
          </a:p>
          <a:p>
            <a:pPr marL="541338" lvl="0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Источники и движущие силы развития учреждения: новые задачи, консолидированный внешний заказ организации, потребности участников образовательных отношений, ожидания социальных партнеров…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проблемно-ориентированного анализа и определение потенциала развития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Бенчмаркинг - сопоставительный анализ на основе эталонных показателей, процесс определения, понимания и адаптации имеющихся примеров эффективного функционирования организации с целью улучшения собственной работы.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715963" algn="l"/>
              </a:tabLs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 использовать аналитические данные, результаты мониторингов и статистики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2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16252" y="1793821"/>
            <a:ext cx="9712171" cy="368370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Миссия, стратегическая цель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модель развития организации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по достижению целевой модели организации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Вклад организации в достижение национальных целей и реализацию приоритетов развития физической культуры и 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участию организации в развитии физической культуры и спорта в муниципалитете, субъекте Российской Федерации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Трансформация, в том числе цифровая, основных процессов  (учебно-тренировочного, обеспечивающего, инновационного, администрирования)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97854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Раздел «Стратегия развития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325977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05" y="233151"/>
            <a:ext cx="11241464" cy="62798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Целеполагание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538" y="1044268"/>
            <a:ext cx="107785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 формулировке цели рекомендуется использовать принципы SMART, согласно которым цель должна быть: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ясной и точной (S – </a:t>
            </a:r>
            <a:r>
              <a:rPr lang="ru-RU" dirty="0" err="1"/>
              <a:t>Specific</a:t>
            </a:r>
            <a:r>
              <a:rPr lang="ru-RU" dirty="0"/>
              <a:t>): цель должна соответствовать компетенции заказчиков Программы развития образовательной организации;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измеримой (M – </a:t>
            </a:r>
            <a:r>
              <a:rPr lang="ru-RU" dirty="0" err="1"/>
              <a:t>Measurable</a:t>
            </a:r>
            <a:r>
              <a:rPr lang="ru-RU" dirty="0"/>
              <a:t>): должна существовать возможность проверки достижения цели с помощью количественных индикаторов;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достижимой (A – </a:t>
            </a:r>
            <a:r>
              <a:rPr lang="ru-RU" dirty="0" err="1"/>
              <a:t>Achievable</a:t>
            </a:r>
            <a:r>
              <a:rPr lang="ru-RU" dirty="0"/>
              <a:t>): цель должна быть потенциально достижимой;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непротиворечивой как внутри себя, так и со стратегическими целями социальной системы (R – </a:t>
            </a:r>
            <a:r>
              <a:rPr lang="ru-RU" dirty="0" err="1"/>
              <a:t>Related</a:t>
            </a:r>
            <a:r>
              <a:rPr lang="ru-RU" dirty="0"/>
              <a:t>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определенной по срокам ее достижения (T – </a:t>
            </a:r>
            <a:r>
              <a:rPr lang="ru-RU" dirty="0" err="1"/>
              <a:t>Times-bound</a:t>
            </a:r>
            <a:r>
              <a:rPr lang="ru-RU" dirty="0"/>
              <a:t>): должны быть установлены общий срок и этапы достижения цели. </a:t>
            </a:r>
          </a:p>
          <a:p>
            <a:endParaRPr lang="ru-RU" dirty="0"/>
          </a:p>
          <a:p>
            <a:r>
              <a:rPr lang="ru-RU" b="1" dirty="0"/>
              <a:t>Формулировка цели должна быть краткой и ясной и не должна содержать: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специальных терминов, затрудняющих ее понимание лицами, не обладающими профессиональными знаниями в сфере образования;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терминов, понятий и выражений, которые допускают произвольное или неоднозначное толкование;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указаний на иные цели, задачи, эффекты или результаты, которые являются следствиями достижения самой цели Программы;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описания путей, средств и методов достижения цели.</a:t>
            </a:r>
          </a:p>
        </p:txBody>
      </p:sp>
    </p:spTree>
    <p:extLst>
      <p:ext uri="{BB962C8B-B14F-4D97-AF65-F5344CB8AC3E}">
        <p14:creationId xmlns:p14="http://schemas.microsoft.com/office/powerpoint/2010/main" val="52208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546429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модель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6948" y="1766656"/>
            <a:ext cx="3133817" cy="4607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Действующая модель организации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(сегодняшнее состояние)</a:t>
            </a:r>
          </a:p>
        </p:txBody>
      </p:sp>
      <p:sp>
        <p:nvSpPr>
          <p:cNvPr id="5" name="Параллелограмм 4"/>
          <p:cNvSpPr/>
          <p:nvPr/>
        </p:nvSpPr>
        <p:spPr>
          <a:xfrm>
            <a:off x="6622741" y="1846555"/>
            <a:ext cx="4598633" cy="445659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модель организации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(проектируемое/желаемое состояние)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208015" y="1979721"/>
            <a:ext cx="2636668" cy="3879541"/>
          </a:xfrm>
          <a:prstGeom prst="rightArrow">
            <a:avLst>
              <a:gd name="adj1" fmla="val 50000"/>
              <a:gd name="adj2" fmla="val 445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Путь/ процесс перехода</a:t>
            </a:r>
          </a:p>
        </p:txBody>
      </p:sp>
    </p:spTree>
    <p:extLst>
      <p:ext uri="{BB962C8B-B14F-4D97-AF65-F5344CB8AC3E}">
        <p14:creationId xmlns:p14="http://schemas.microsoft.com/office/powerpoint/2010/main" val="100897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41537" y="1074197"/>
            <a:ext cx="10262092" cy="526392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амбиция, базовая идея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Логика перехода из текущего состояния в проектируемое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ценностей, ориентиры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Приоритеты деятельности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Основополагающие принципы деятельности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Статус организации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Цель, предмет и основные виды деятельности организации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Внешняя политика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Имидж, репутация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Культивируемые виды спорта (спортивные дисциплины)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организации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управления организацией,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Подсистемы управления управлением, качеством, внешними связями, ресурсами, кадровым, правовым, информационным, финансовым обеспечением, инфраструктурой, основными процессами (учебно-тренировочный, воспитательный)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KPI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маркеры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97854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модель организации - «целевой образ будущего»</a:t>
            </a:r>
          </a:p>
        </p:txBody>
      </p:sp>
    </p:spTree>
    <p:extLst>
      <p:ext uri="{BB962C8B-B14F-4D97-AF65-F5344CB8AC3E}">
        <p14:creationId xmlns:p14="http://schemas.microsoft.com/office/powerpoint/2010/main" val="394976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97854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визуализации целевой модели</a:t>
            </a:r>
          </a:p>
        </p:txBody>
      </p:sp>
      <p:pic>
        <p:nvPicPr>
          <p:cNvPr id="1026" name="Picture 2" descr="https://xn--5-2tbfv.xn--p1ai/images/chem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12" y="1074197"/>
            <a:ext cx="55721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41" y="365126"/>
            <a:ext cx="11156668" cy="1209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8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ФЗ от 29.12.2012 г. № 273-ФЗ</a:t>
            </a:r>
            <a:br>
              <a:rPr lang="ru-RU" altLang="ru-RU" sz="28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«Об образовании в Российской Федерации»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776" y="2337480"/>
            <a:ext cx="10788978" cy="3676455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28. Компетенция, права, обязанности и ответственность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 организации</a:t>
            </a: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К компетенции образовательной организации в установленной сфере деятельности относятся:</a:t>
            </a: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7) разработка и утверждение по согласованию с учредителем программы развития образовательной организации, если иное не установлено настоящим Федеральным законом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3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97854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визуализации целевой модели</a:t>
            </a:r>
          </a:p>
        </p:txBody>
      </p:sp>
      <p:pic>
        <p:nvPicPr>
          <p:cNvPr id="2050" name="Picture 2" descr="https://strategium.space/wp-content/uploads/2019/02/implement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3" y="1566739"/>
            <a:ext cx="97536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20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97854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визуализации целевой модели</a:t>
            </a:r>
          </a:p>
        </p:txBody>
      </p:sp>
      <p:pic>
        <p:nvPicPr>
          <p:cNvPr id="3074" name="Picture 2" descr="https://cf2.ppt-online.org/files2/slide/w/WISsEmPGzd5xcJTgAOpHjh0KNlVUeuR3Xbq82M4CL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66" y="1218630"/>
            <a:ext cx="7441183" cy="557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05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5623" y="1731146"/>
            <a:ext cx="9685538" cy="329361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5.1. Политика организации по основным направлениям ее деятельности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«дорожная карта» - описание мероприятий программы развития, представляющих собой систему проектов и действий, обеспечивающих решение организацией задач по развитию спортивной подготовки, спортивного воспитания, выявлению и развитию потенциала спортивно одаренных детей,  спортивной инфраструктуры для достижения целевой модели развития организации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и проекты организации, содержащие мероприятия по ее развитию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20955" y="555307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5 «Мероприятия по достижению целевой модели развития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2038496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20955" y="146934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Проект, как часть программы 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50269"/>
              </p:ext>
            </p:extLst>
          </p:nvPr>
        </p:nvGraphicFramePr>
        <p:xfrm>
          <a:off x="506024" y="994874"/>
          <a:ext cx="10377998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999">
                  <a:extLst>
                    <a:ext uri="{9D8B030D-6E8A-4147-A177-3AD203B41FA5}">
                      <a16:colId xmlns:a16="http://schemas.microsoft.com/office/drawing/2014/main" val="1147654854"/>
                    </a:ext>
                  </a:extLst>
                </a:gridCol>
                <a:gridCol w="5188999">
                  <a:extLst>
                    <a:ext uri="{9D8B030D-6E8A-4147-A177-3AD203B41FA5}">
                      <a16:colId xmlns:a16="http://schemas.microsoft.com/office/drawing/2014/main" val="3227190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Программа развития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Нацелена на решение веера (списка) проблем, зафиксированных в аналитической части программы развития и отражающих развитие учреждения в целом как образовательной системы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Нацелен на решение одной из списка проблем и планирует преобразование проблемной ситуации в учреждении (т.е. ситуации с проблемой) в иную ситуацию, в которой данная проблема отсутствует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21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Представляет собой документ, проектирующий развитие учреждения в целом как образовательной системы с целью достижения нового качества образования,</a:t>
                      </a:r>
                    </a:p>
                    <a:p>
                      <a:r>
                        <a:rPr lang="ru-RU" sz="1400" dirty="0"/>
                        <a:t>это выражается в новизне реализуемых целей, </a:t>
                      </a:r>
                    </a:p>
                    <a:p>
                      <a:r>
                        <a:rPr lang="ru-RU" sz="1400" dirty="0"/>
                        <a:t>в обновлении содержания образования и </a:t>
                      </a:r>
                    </a:p>
                    <a:p>
                      <a:r>
                        <a:rPr lang="ru-RU" sz="1400" dirty="0"/>
                        <a:t>применяемых образовательных технологий,</a:t>
                      </a:r>
                    </a:p>
                    <a:p>
                      <a:r>
                        <a:rPr lang="ru-RU" sz="1400" dirty="0"/>
                        <a:t>в пополнении и эффективном использовании </a:t>
                      </a:r>
                    </a:p>
                    <a:p>
                      <a:r>
                        <a:rPr lang="ru-RU" sz="1400" dirty="0"/>
                        <a:t>ресурсов, в оптимизации системы управления и </a:t>
                      </a:r>
                    </a:p>
                    <a:p>
                      <a:r>
                        <a:rPr lang="ru-RU" sz="1400" dirty="0"/>
                        <a:t>реструктуризации образовательно-развивающей </a:t>
                      </a:r>
                    </a:p>
                    <a:p>
                      <a:r>
                        <a:rPr lang="ru-RU" sz="1400" dirty="0"/>
                        <a:t>инфраструктуры учреждения, в обеспечении нового </a:t>
                      </a:r>
                    </a:p>
                    <a:p>
                      <a:r>
                        <a:rPr lang="ru-RU" sz="1400" dirty="0"/>
                        <a:t>качества образовательных результатов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Представляет собой документ, раскрывающий последовательность действий с целью достижения нового качества проблемной ситуации в течение определенного временного периода на основе требуемых для этого ресурсов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4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Предполагает обеспечение нового качества </a:t>
                      </a:r>
                    </a:p>
                    <a:p>
                      <a:r>
                        <a:rPr lang="ru-RU" sz="1400" dirty="0"/>
                        <a:t>образования в учреждении на базе успешного решения веера (списка) ранее выделенных проблем, открывающих перспективы развития учреждения в </a:t>
                      </a:r>
                    </a:p>
                    <a:p>
                      <a:r>
                        <a:rPr lang="ru-RU" sz="1400" dirty="0"/>
                        <a:t>целом как образовательной системы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Предполагает решение проблемы (соответствующих задач) и достижение нового качества преобразуемой проблемной ситуации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7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38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07868" y="1828801"/>
            <a:ext cx="9676166" cy="390617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5.2. Управление реализацией программы развития 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управления программой развития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организации и осуществлению внутреннего и внешнего контроля при реализации программы развития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оценки эффективности реализации программы развития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органа управления программой, творческой проблемной группы, организация мониторинга за ходом реализации программы и отчетность, публичный доклад и др.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Возможные риски и способы их минимизации при реализации программы.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493163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5 «Мероприятия по достижению целевой модели развития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136104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54602" y="1154630"/>
            <a:ext cx="9764943" cy="53438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1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Целевые показатели (индикаторы) реализации программы развития и их значение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2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План мероприятий по реализации программы развития с указанием ответственных исполнителей и сроков в соответствии с направлениями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3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Объемы и источники финансового обеспечения мероприятий по реализации программы развития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4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Проекты и программы, реализуемые организацией (как правило – 3)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20955" y="333365"/>
            <a:ext cx="11257872" cy="572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33341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97854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 программы развития (возможный вариант)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15" t="23701" r="26169" b="19340"/>
          <a:stretch/>
        </p:blipFill>
        <p:spPr>
          <a:xfrm>
            <a:off x="1589104" y="1074197"/>
            <a:ext cx="8211844" cy="58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6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17249" y="985420"/>
            <a:ext cx="10377997" cy="5379869"/>
          </a:xfrm>
        </p:spPr>
        <p:txBody>
          <a:bodyPr>
            <a:normAutofit fontScale="25000" lnSpcReduction="20000"/>
          </a:bodyPr>
          <a:lstStyle/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развития должна быть оформлена в электронной форме с использованием компьютерных средств в текстовом редакторе, с возможностью вывода на бумажный носитель, с соблюдением установленных правил оформления документов.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выполняется на одной стороне стандартного листа А4 с полями: левое – 3 см; правое – 1,5 см; верхнее - 2 см; нижнее – 2 см. Шрифт 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размер – 14, межстрочный интервал – 1,25; отступ («красная строка») – 1,25 см; выравнивание по ширине. Интервал между словами – один пробел.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Заголовки разделов Программы развития размещаются по центру строки и выделяются полужирным начертанием. Нумерация разделов сквозная в режиме многоуровневого списка.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Нумерация страниц в верхнем колонтитуле, шрифт 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размер – 14, выравнивание – по центру. На титульном листе номер не ставится.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Таблицы оформляются по ширине текстового поля, по возможности избегая разбиения ячеек строки с переносом на другой лист. В ячейках шрифт 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размер – 12, межстрочный интервал – 1,25; без отступа (без «красной строки»). Выравнивание для первой строки с наименованиями столбцов – по центру с выделением полужирным начертанием, для основного текста – слева, для чисел – по центру.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09077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правила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648560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3881" y="1322772"/>
            <a:ext cx="10377997" cy="5042518"/>
          </a:xfrm>
        </p:spPr>
        <p:txBody>
          <a:bodyPr>
            <a:normAutofit fontScale="25000" lnSpcReduction="20000"/>
          </a:bodyPr>
          <a:lstStyle/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Локальный акт организации, регламентирующий порядок разработки, согласования и утверждения программы развития, а также требования к структуре, содержанию и оформлению программы развития организации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 учредителя, регламентирующий порядок внесения программы развития на согласование, процедуру экспертизы и согласования, а также требования к структуре, содержанию и оформлению программы развития подведомственной организации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Минспорта России от 24.05.2021 N 330 «Об утверждении методических рекомендаций по формированию региональных программ развития видов спорта, синхронизированных с целями и задачами программ развития видов спорта общероссийских спортивных федераций»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Управления по физической культуре и спорту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ского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«Об утверждении требований к структуре, содержанию и оформлению программ развития подведомственных организаций, синхронизированных с целями и задачами муниципальной программы развития физической культуры и спорта в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N-</a:t>
            </a:r>
            <a:r>
              <a:rPr lang="ru-RU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ском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районе, а также порядка проведения их согласования»</a:t>
            </a:r>
          </a:p>
          <a:p>
            <a:pPr marL="541338" indent="-54133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09077"/>
            <a:ext cx="11257872" cy="77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Акты, устанавливающие требования 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программам развития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77422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41" y="205328"/>
            <a:ext cx="11156668" cy="682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8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Важные проекты документов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586" y="1340529"/>
            <a:ext cx="10972823" cy="3488924"/>
          </a:xfrm>
        </p:spPr>
        <p:txBody>
          <a:bodyPr>
            <a:normAutofit fontScale="70000" lnSpcReduction="20000"/>
          </a:bodyPr>
          <a:lstStyle/>
          <a:p>
            <a:pPr marL="444500" indent="-4445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приказа Минспорта России «О внесении изменений в приказ Министерства спорта Российской Федерации от 30.10. 2015 г. № 999 «Об утверждении требований к обеспечению подготовки спортивного резерва для спортивных сборных команд Российской Федерации» </a:t>
            </a:r>
          </a:p>
          <a:p>
            <a:pPr marL="444500" indent="-4445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приказа Минспорта России «Об особенностях организации и осуществления образовательной деятельности по дополнительным образовательным программам спортивной подготовки»</a:t>
            </a:r>
          </a:p>
          <a:p>
            <a:pPr marL="444500" indent="-4445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20 июня – предложения по проектам новых ФССП и примерных ДОПСП (в части базовых видов спорта)</a:t>
            </a:r>
          </a:p>
          <a:p>
            <a:pPr marL="444500" indent="-4445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indent="-4445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indent="-4445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indent="-4445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7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26129" y="1225653"/>
            <a:ext cx="10564425" cy="526392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30.04.2021 N 127-ФЗ «О внесении изменений в Федеральный закон «О физической культуре и спорте в Российской Федерации» и Федеральный закон «Об образовании в Российской Федерации» (о гармонизации) - извлечения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и уставы организаций, реализующих программы спортивной подготовки, подлежат приведению в соответствие с Федеральным законом от 29 декабря 2012 года N 273-ФЗ «Об образовании в Российской Федерации» </a:t>
            </a:r>
            <a:r>
              <a:rPr lang="ru-RU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позднее 1 мая 2023 года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организации, реализующие программы спортивной подготовки в качестве основной цели деятельности, </a:t>
            </a:r>
            <a:r>
              <a:rPr lang="ru-RU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 быть переименованы в организации дополнительного образования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 специальным наименованием «спортивная школа»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организации, реализующие программы спортивной подготовки на день вступления в силу настоящего Федерального закона, должны привести свою образовательную деятельность в соответствие с требованиями Федерального закона от 29 декабря 2012 года N 273-ФЗ «Об образовании в Российской Федерации» и принятых в соответствии с ним нормативных правовых актов </a:t>
            </a:r>
            <a:r>
              <a:rPr lang="ru-RU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позднее 1 мая 2023 года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организации, реализующие на день вступления в силу настоящего Федерального закона программы спортивной подготовки, должны получить лицензию на осуществление образовательной деятельности </a:t>
            </a:r>
            <a:r>
              <a:rPr lang="ru-RU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позднее 1 сентября 2023 года.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22" y="297855"/>
            <a:ext cx="9997243" cy="490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контекст - гармонизация</a:t>
            </a:r>
          </a:p>
        </p:txBody>
      </p:sp>
    </p:spTree>
    <p:extLst>
      <p:ext uri="{BB962C8B-B14F-4D97-AF65-F5344CB8AC3E}">
        <p14:creationId xmlns:p14="http://schemas.microsoft.com/office/powerpoint/2010/main" val="304266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41" y="205328"/>
            <a:ext cx="11156668" cy="682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8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Матрица </a:t>
            </a:r>
            <a:r>
              <a:rPr lang="en-US" altLang="ru-RU" sz="28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SWOT-</a:t>
            </a:r>
            <a:r>
              <a:rPr lang="ru-RU" altLang="ru-RU" sz="28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анализа</a:t>
            </a:r>
            <a:endParaRPr lang="ru-RU" sz="28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62866"/>
              </p:ext>
            </p:extLst>
          </p:nvPr>
        </p:nvGraphicFramePr>
        <p:xfrm>
          <a:off x="1583384" y="957192"/>
          <a:ext cx="8753382" cy="5528183"/>
        </p:xfrm>
        <a:graphic>
          <a:graphicData uri="http://schemas.openxmlformats.org/drawingml/2006/table">
            <a:tbl>
              <a:tblPr firstRow="1" firstCol="1" bandRow="1"/>
              <a:tblGrid>
                <a:gridCol w="2724009">
                  <a:extLst>
                    <a:ext uri="{9D8B030D-6E8A-4147-A177-3AD203B41FA5}">
                      <a16:colId xmlns:a16="http://schemas.microsoft.com/office/drawing/2014/main" val="1968968035"/>
                    </a:ext>
                  </a:extLst>
                </a:gridCol>
                <a:gridCol w="3111178">
                  <a:extLst>
                    <a:ext uri="{9D8B030D-6E8A-4147-A177-3AD203B41FA5}">
                      <a16:colId xmlns:a16="http://schemas.microsoft.com/office/drawing/2014/main" val="2862037341"/>
                    </a:ext>
                  </a:extLst>
                </a:gridCol>
                <a:gridCol w="2918195">
                  <a:extLst>
                    <a:ext uri="{9D8B030D-6E8A-4147-A177-3AD203B41FA5}">
                      <a16:colId xmlns:a16="http://schemas.microsoft.com/office/drawing/2014/main" val="3917987144"/>
                    </a:ext>
                  </a:extLst>
                </a:gridCol>
              </a:tblGrid>
              <a:tr h="110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8" marR="46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8" marR="46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8" marR="46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402186"/>
                  </a:ext>
                </a:extLst>
              </a:tr>
              <a:tr h="1659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8" marR="46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воспользоваться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возможностями?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8" marR="46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счет чего можно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снизить угрозы?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8" marR="46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419121"/>
                  </a:ext>
                </a:extLst>
              </a:tr>
              <a:tr h="2162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8" marR="46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может помешать воспользоваться возможностями?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8" marR="46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преодолеть самые большие опасности для организации?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8" marR="46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31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1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18" y="374004"/>
            <a:ext cx="11201057" cy="797848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Источники, движущие силы и драйверы изменений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3561" y="1296140"/>
            <a:ext cx="4658213" cy="50425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Внешние требования, стандарты, установки,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 заказ …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Нереализованные внутренние потребности, ожидания, неудовлетворённость положением дел, негативные тенденции, отрицательная динамика, низкие рейтинги 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82" y="1296140"/>
            <a:ext cx="3639844" cy="50425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Реальное состояние (положение дел)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</a:p>
        </p:txBody>
      </p:sp>
      <p:sp>
        <p:nvSpPr>
          <p:cNvPr id="8" name="Умножение 7"/>
          <p:cNvSpPr/>
          <p:nvPr/>
        </p:nvSpPr>
        <p:spPr>
          <a:xfrm>
            <a:off x="4323426" y="2223856"/>
            <a:ext cx="2698811" cy="2610035"/>
          </a:xfrm>
          <a:prstGeom prst="mathMultiply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8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18" y="374004"/>
            <a:ext cx="11201057" cy="797848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Источники, движущие силы и драйверы изменений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849" y="1171852"/>
            <a:ext cx="10520313" cy="5299969"/>
          </a:xfrm>
        </p:spPr>
        <p:txBody>
          <a:bodyPr>
            <a:normAutofit fontScale="92500" lnSpcReduction="20000"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600" b="1" dirty="0">
                <a:latin typeface="Tahoma" panose="020B0604030504040204" pitchFamily="34" charset="0"/>
                <a:cs typeface="Tahoma" panose="020B0604030504040204" pitchFamily="34" charset="0"/>
              </a:rPr>
              <a:t>Внешние: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Радикальное изменение законодательства, ведущего курса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Повороты во внешних приоритетах, задачах, позиции учредителя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Социальный заказ, государственное/муниципальное задание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Рекламации на качество деятельности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Несоответствие установленным требованиям, невыполнение </a:t>
            </a:r>
            <a:r>
              <a:rPr lang="en-US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KPI</a:t>
            </a: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госзадания</a:t>
            </a:r>
            <a:endParaRPr lang="en-US" alt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Изменение внешнего контура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600" b="1" dirty="0">
                <a:latin typeface="Tahoma" panose="020B0604030504040204" pitchFamily="34" charset="0"/>
                <a:cs typeface="Tahoma" panose="020B0604030504040204" pitchFamily="34" charset="0"/>
              </a:rPr>
              <a:t>Внутренние: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Низкий рейтинг, негативная динамика результатов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Потеря позиций, ухудшение внешнего имиджа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Неутешительные результаты самообследования, мониторинга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Новое руководство с новыми амбициями и задачами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Высокий уровень конкуренции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Вопрос «выживания» организации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Гнетущая атмосфера стагнации, заказ на перемены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alt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alt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9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12313" y="1199018"/>
            <a:ext cx="10360241" cy="505086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30.04.2021 N 127-ФЗ «О внесении изменений в Федеральный закон «О физической культуре и спорте в Российской Федерации» и Федеральный закон «Об образовании в Российской Федерации» (о гармонизации)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развития детско-юношеского спорта в Российской Федерации до 2030 года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Минспорта России от 22.12.2021 N 1023 «Об утверждении плана мероприятий по реализации на всех уровнях публичной власти Федерального закона от 30 апреля 2021 г. N 127-ФЗ «О внесении изменений в Федеральный закон «О физической культуре и спорте в Российской Федерации» и Федеральный закон «Об образовании в Российской Федерации»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Минспорта России от 17.01.2022 (вместе с «Методическими рекомендациями органам исполнительной власти субъектов Российской Федерации и органам местного самоуправления в части применения положений Федерального закона от 30 апреля 2021 г. N 127-ФЗ «О внесении изменений в Федеральный закон «О физической культуре и спорте в Российской Федерации» и Федеральный закон «Об образовании в Российской Федерации»)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Минспорта России от 29.12.2021 года №АМ-02-10/11381 (макет примерной дополнительной образовательной программы спортивной подготовки)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318" y="404387"/>
            <a:ext cx="10796233" cy="490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Детско-юношеский спорт: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98660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70518" y="1420427"/>
            <a:ext cx="10262092" cy="526445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развития физической культуры и спорта в Российской Федерации на период до 2030 года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подготовки спортивного резерва в РФ до 2025 года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развития детско-юношеского спорта в Российской Федерации до 2030 года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развития воспитания в Российской Федерации на период до 2025 год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развития дополнительного образования детей до 2030 года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Федеральные программы развития видов спорта, включающие в себя развитие детско-юношеского 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Федеральные межведомственные программы развития детско-юношеского спорта (15 апреля; 1 июня 2022 года)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Региональные концепции развития физической культуры и 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Региональные программы развития видов спорта, включающие в себя развитие детско-юношеского 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Муниципальные программы, включающие в себя аспекты гармонизации в сфере детско-юношеского 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развития организаций, реализующих дополнительные образовательные программы спортивной подготовки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12077" y="138056"/>
            <a:ext cx="11257872" cy="1282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Детско-юношеский спорт: 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стратегического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2496530170"/>
      </p:ext>
    </p:extLst>
  </p:cSld>
  <p:clrMapOvr>
    <a:masterClrMapping/>
  </p:clrMapOvr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3948</TotalTime>
  <Words>2508</Words>
  <Application>Microsoft Office PowerPoint</Application>
  <PresentationFormat>Широкоэкранный</PresentationFormat>
  <Paragraphs>289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Calibri</vt:lpstr>
      <vt:lpstr>PT Sans</vt:lpstr>
      <vt:lpstr>PT Sans Caption</vt:lpstr>
      <vt:lpstr>Segoe UI Black</vt:lpstr>
      <vt:lpstr>Tahoma</vt:lpstr>
      <vt:lpstr>Times New Roman</vt:lpstr>
      <vt:lpstr>Verdana</vt:lpstr>
      <vt:lpstr>Wingdings</vt:lpstr>
      <vt:lpstr>ЮГУ</vt:lpstr>
      <vt:lpstr>ЮГУ 2</vt:lpstr>
      <vt:lpstr>Презентация PowerPoint</vt:lpstr>
      <vt:lpstr>ФЗ от 29.12.2012 г. № 273-ФЗ «Об образовании в Российской Федерации»</vt:lpstr>
      <vt:lpstr>Важные проекты документов</vt:lpstr>
      <vt:lpstr>Презентация PowerPoint</vt:lpstr>
      <vt:lpstr>Матрица SWOT-анализа</vt:lpstr>
      <vt:lpstr>Источники, движущие силы и драйверы изменений</vt:lpstr>
      <vt:lpstr>Источники, движущие силы и драйверы изменений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Раздел «Общие положения»</vt:lpstr>
      <vt:lpstr>Презентация PowerPoint</vt:lpstr>
      <vt:lpstr>Целеполагание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Крылович Наталья Вячеславовна</cp:lastModifiedBy>
  <cp:revision>1652</cp:revision>
  <cp:lastPrinted>2022-01-24T04:15:24Z</cp:lastPrinted>
  <dcterms:created xsi:type="dcterms:W3CDTF">2019-03-10T22:10:48Z</dcterms:created>
  <dcterms:modified xsi:type="dcterms:W3CDTF">2022-10-03T06:22:55Z</dcterms:modified>
</cp:coreProperties>
</file>