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0" r:id="rId2"/>
    <p:sldId id="267" r:id="rId3"/>
    <p:sldId id="258" r:id="rId4"/>
    <p:sldId id="271" r:id="rId5"/>
    <p:sldId id="273" r:id="rId6"/>
    <p:sldId id="272" r:id="rId7"/>
    <p:sldId id="274" r:id="rId8"/>
    <p:sldId id="275" r:id="rId9"/>
    <p:sldId id="260" r:id="rId10"/>
    <p:sldId id="261" r:id="rId11"/>
    <p:sldId id="268" r:id="rId12"/>
    <p:sldId id="277" r:id="rId13"/>
    <p:sldId id="278" r:id="rId14"/>
    <p:sldId id="264" r:id="rId15"/>
    <p:sldId id="280" r:id="rId16"/>
    <p:sldId id="262" r:id="rId17"/>
    <p:sldId id="263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9" autoAdjust="0"/>
  </p:normalViewPr>
  <p:slideViewPr>
    <p:cSldViewPr>
      <p:cViewPr varScale="1">
        <p:scale>
          <a:sx n="84" d="100"/>
          <a:sy n="84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perspective val="30"/>
    </c:view3D>
    <c:plotArea>
      <c:layout>
        <c:manualLayout>
          <c:layoutTarget val="inner"/>
          <c:xMode val="edge"/>
          <c:yMode val="edge"/>
          <c:x val="7.9408225261029045E-2"/>
          <c:y val="5.7156056435918902E-2"/>
          <c:w val="0.77873724117819054"/>
          <c:h val="0.851591362987280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4</c:v>
                </c:pt>
                <c:pt idx="2">
                  <c:v>3298</c:v>
                </c:pt>
                <c:pt idx="3">
                  <c:v>1789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layout>
                <c:manualLayout>
                  <c:x val="1.0161783828566941E-2"/>
                  <c:y val="-1.568739509569214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3427</c:v>
                </c:pt>
                <c:pt idx="3">
                  <c:v>2332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2"/>
              <c:layout>
                <c:manualLayout>
                  <c:x val="2.9033668081619897E-3"/>
                  <c:y val="-5.22913169856403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5</c:v>
                </c:pt>
                <c:pt idx="2">
                  <c:v>3411</c:v>
                </c:pt>
                <c:pt idx="3">
                  <c:v>2737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2"/>
              <c:layout>
                <c:manualLayout>
                  <c:x val="7.2584170204049534E-3"/>
                  <c:y val="-5.22913169856403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65150636728994E-2"/>
                  <c:y val="7.843697547846041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кол-во отделений</c:v>
                </c:pt>
                <c:pt idx="1">
                  <c:v>кол-во отделений "Олимпийский"</c:v>
                </c:pt>
                <c:pt idx="2">
                  <c:v>общее количество занимающихся</c:v>
                </c:pt>
                <c:pt idx="3">
                  <c:v>из них,  по программе спортивной подготовки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</c:v>
                </c:pt>
                <c:pt idx="1">
                  <c:v>5</c:v>
                </c:pt>
                <c:pt idx="2">
                  <c:v>3259</c:v>
                </c:pt>
                <c:pt idx="3">
                  <c:v>3066</c:v>
                </c:pt>
              </c:numCache>
            </c:numRef>
          </c:val>
        </c:ser>
        <c:shape val="cylinder"/>
        <c:axId val="116261248"/>
        <c:axId val="116262784"/>
        <c:axId val="0"/>
      </c:bar3DChart>
      <c:catAx>
        <c:axId val="1162612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16262784"/>
        <c:crosses val="autoZero"/>
        <c:auto val="1"/>
        <c:lblAlgn val="ctr"/>
        <c:lblOffset val="100"/>
      </c:catAx>
      <c:valAx>
        <c:axId val="116262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ru-RU"/>
          </a:p>
        </c:txPr>
        <c:crossAx val="116261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647698384539284"/>
          <c:y val="0.10294142775470758"/>
          <c:w val="9.0407184621208933E-2"/>
          <c:h val="0.34064231442192466"/>
        </c:manualLayout>
      </c:layout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15"/>
      <c:perspective val="30"/>
    </c:view3D>
    <c:plotArea>
      <c:layout>
        <c:manualLayout>
          <c:layoutTarget val="inner"/>
          <c:xMode val="edge"/>
          <c:yMode val="edge"/>
          <c:x val="7.3439701616245412E-2"/>
          <c:y val="4.0623561091458947E-2"/>
          <c:w val="0.82779211626325067"/>
          <c:h val="0.802388531416453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bg1"/>
            </a:solidFill>
          </c:spPr>
          <c:dLbls>
            <c:dLbl>
              <c:idx val="0"/>
              <c:layout>
                <c:manualLayout>
                  <c:x val="9.259259259259427E-3"/>
                  <c:y val="2.38336881487642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02481926601281E-2"/>
                  <c:y val="1.14571403920642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475111663673605E-3"/>
                  <c:y val="8.958355091976623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716673573698024E-2"/>
                  <c:y val="-5.095309669011297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FFFF"/>
            </a:solidFill>
          </c:spPr>
          <c:dLbls>
            <c:dLbl>
              <c:idx val="0"/>
              <c:layout>
                <c:manualLayout>
                  <c:x val="2.3554128102408227E-3"/>
                  <c:y val="-2.30679459992098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50877192982603E-2"/>
                  <c:y val="6.997034769933581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706290003223282E-2"/>
                  <c:y val="6.7859721459093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4976746327761728E-3"/>
                  <c:y val="7.189861002002560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3CCFF"/>
            </a:solidFill>
          </c:spPr>
          <c:dLbls>
            <c:dLbl>
              <c:idx val="1"/>
              <c:layout>
                <c:manualLayout>
                  <c:x val="2.9239766081871946E-3"/>
                  <c:y val="2.306794599920988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771929824561403E-3"/>
                  <c:y val="4.613589199841978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391812865497082E-2"/>
                  <c:y val="3.69087135987358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510EB"/>
            </a:solidFill>
          </c:spPr>
          <c:dLbls>
            <c:dLbl>
              <c:idx val="0"/>
              <c:layout>
                <c:manualLayout>
                  <c:x val="1.315789473684211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71929824561403E-3"/>
                  <c:y val="-9.227178399683951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67836257309965E-2"/>
                  <c:y val="-1.38407675995259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95906432748638E-2"/>
                  <c:y val="-1.38407675995259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юношеский состав</c:v>
                </c:pt>
                <c:pt idx="2">
                  <c:v>юниорский состав</c:v>
                </c:pt>
                <c:pt idx="3">
                  <c:v>основной состав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</c:ser>
        <c:shape val="box"/>
        <c:axId val="144830464"/>
        <c:axId val="144832000"/>
        <c:axId val="142508032"/>
      </c:bar3DChart>
      <c:catAx>
        <c:axId val="144830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144832000"/>
        <c:crosses val="autoZero"/>
        <c:auto val="1"/>
        <c:lblAlgn val="ctr"/>
        <c:lblOffset val="100"/>
      </c:catAx>
      <c:valAx>
        <c:axId val="144832000"/>
        <c:scaling>
          <c:orientation val="minMax"/>
        </c:scaling>
        <c:axPos val="l"/>
        <c:majorGridlines/>
        <c:numFmt formatCode="General" sourceLinked="1"/>
        <c:tickLblPos val="nextTo"/>
        <c:crossAx val="144830464"/>
        <c:crosses val="autoZero"/>
        <c:crossBetween val="between"/>
      </c:valAx>
      <c:serAx>
        <c:axId val="142508032"/>
        <c:scaling>
          <c:orientation val="minMax"/>
        </c:scaling>
        <c:delete val="1"/>
        <c:axPos val="b"/>
        <c:tickLblPos val="none"/>
        <c:crossAx val="144832000"/>
        <c:crosses val="autoZero"/>
      </c:serAx>
    </c:plotArea>
    <c:legend>
      <c:legendPos val="r"/>
      <c:layout>
        <c:manualLayout>
          <c:xMode val="edge"/>
          <c:yMode val="edge"/>
          <c:x val="0.89463351803246816"/>
          <c:y val="0.33851437678096419"/>
          <c:w val="9.1048947828889823E-2"/>
          <c:h val="0.44817876749962604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20.04.2021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СШОР г.Нижневартовск;</c:v>
                </c:pt>
                <c:pt idx="1">
                  <c:v> г.Сургут</c:v>
                </c:pt>
                <c:pt idx="2">
                  <c:v>СДЮШОР по дзюдо  Кондинский район;</c:v>
                </c:pt>
                <c:pt idx="3">
                  <c:v>г.Нефтеюганск;</c:v>
                </c:pt>
                <c:pt idx="4">
                  <c:v>г.Нягань</c:v>
                </c:pt>
                <c:pt idx="5">
                  <c:v>СШ Урай</c:v>
                </c:pt>
                <c:pt idx="6">
                  <c:v>СШ г.Лангепас;</c:v>
                </c:pt>
                <c:pt idx="7">
                  <c:v>СШОР «Юность»  г.Радужный;</c:v>
                </c:pt>
                <c:pt idx="8">
                  <c:v>СШ г.Когалым;</c:v>
                </c:pt>
                <c:pt idx="9">
                  <c:v>СК «Дружба» г.Ханты-Мансийск;</c:v>
                </c:pt>
                <c:pt idx="10">
                  <c:v>СШОР «ЦЮС» г.Югорск;</c:v>
                </c:pt>
                <c:pt idx="11">
                  <c:v>СШ «Вымпел» г.Мегион;</c:v>
                </c:pt>
                <c:pt idx="12">
                  <c:v>СШ г.Покачи;</c:v>
                </c:pt>
                <c:pt idx="13">
                  <c:v>МАУ ФКиС «Арена» Березовский район.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31</c:v>
                </c:pt>
                <c:pt idx="1">
                  <c:v>29</c:v>
                </c:pt>
                <c:pt idx="2">
                  <c:v>16</c:v>
                </c:pt>
                <c:pt idx="3">
                  <c:v>13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hape val="cylinder"/>
        <c:axId val="144861056"/>
        <c:axId val="144862592"/>
        <c:axId val="0"/>
      </c:bar3DChart>
      <c:catAx>
        <c:axId val="1448610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4862592"/>
        <c:crosses val="autoZero"/>
        <c:auto val="1"/>
        <c:lblAlgn val="ctr"/>
        <c:lblOffset val="100"/>
      </c:catAx>
      <c:valAx>
        <c:axId val="144862592"/>
        <c:scaling>
          <c:orientation val="minMax"/>
        </c:scaling>
        <c:axPos val="l"/>
        <c:majorGridlines/>
        <c:numFmt formatCode="General" sourceLinked="1"/>
        <c:tickLblPos val="nextTo"/>
        <c:crossAx val="14486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00080198308585"/>
          <c:y val="6.6357712845633784E-2"/>
          <c:w val="0.22173993875765538"/>
          <c:h val="0.129490638548861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3217410323709537E-2"/>
          <c:y val="6.4535657936223276E-2"/>
          <c:w val="0.81017646639081664"/>
          <c:h val="0.810408858080101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-3.5237435598328253E-3"/>
                  <c:y val="-5.020588988464995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59259259259430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2592592592594305E-3"/>
                  <c:y val="-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69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9.2592592592593542E-3"/>
                  <c:y val="-5.991432099643818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728395061728392E-3"/>
                  <c:y val="-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70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864197530864361E-3"/>
                  <c:y val="-3.367239193073380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9067E-2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65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9.259259259259342E-3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7.716049382716120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3663E-3"/>
                  <c:y val="5.6120653217889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(ПР,ЧР)</c:v>
                </c:pt>
                <c:pt idx="2">
                  <c:v>серебро (ПР,ЧР)</c:v>
                </c:pt>
                <c:pt idx="3">
                  <c:v>бронза  (ПР,ЧР)</c:v>
                </c:pt>
                <c:pt idx="4">
                  <c:v>Всего на прочих ВС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19</c:v>
                </c:pt>
              </c:numCache>
            </c:numRef>
          </c:val>
        </c:ser>
        <c:shape val="cylinder"/>
        <c:axId val="145177984"/>
        <c:axId val="145196160"/>
        <c:axId val="0"/>
      </c:bar3DChart>
      <c:catAx>
        <c:axId val="1451779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45196160"/>
        <c:crosses val="autoZero"/>
        <c:auto val="1"/>
        <c:lblAlgn val="ctr"/>
        <c:lblOffset val="100"/>
      </c:catAx>
      <c:valAx>
        <c:axId val="145196160"/>
        <c:scaling>
          <c:orientation val="minMax"/>
        </c:scaling>
        <c:axPos val="l"/>
        <c:majorGridlines/>
        <c:numFmt formatCode="General" sourceLinked="1"/>
        <c:tickLblPos val="nextTo"/>
        <c:crossAx val="145177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07280534055034"/>
          <c:y val="0.19054287452195259"/>
          <c:w val="9.6107222708272738E-2"/>
          <c:h val="0.6518031632163146"/>
        </c:manualLayout>
      </c:layout>
      <c:spPr>
        <a:ln>
          <a:solidFill>
            <a:schemeClr val="accent6">
              <a:lumMod val="60000"/>
              <a:lumOff val="40000"/>
            </a:schemeClr>
          </a:solidFill>
        </a:ln>
      </c:spPr>
    </c:legend>
    <c:plotVisOnly val="1"/>
    <c:dispBlanksAs val="gap"/>
  </c:chart>
  <c:txPr>
    <a:bodyPr/>
    <a:lstStyle/>
    <a:p>
      <a:pPr>
        <a:defRPr sz="1800">
          <a:solidFill>
            <a:schemeClr val="bg2">
              <a:lumMod val="25000"/>
            </a:schemeClr>
          </a:solidFill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1315673486188229E-2"/>
          <c:y val="4.8015310611133309E-2"/>
          <c:w val="0.82374715650902186"/>
          <c:h val="0.86736027078072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2151258870418981E-7"/>
                  <c:y val="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259259259259427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259259259259427E-3"/>
                  <c:y val="-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c:spPr>
          <c:dLbls>
            <c:dLbl>
              <c:idx val="0"/>
              <c:layout>
                <c:manualLayout>
                  <c:x val="3.086419753086443E-3"/>
                  <c:y val="-2.056137003329465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32098765432204E-3"/>
                  <c:y val="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204E-3"/>
                  <c:y val="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888888888889065E-2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234567901234572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медалей</c:v>
                </c:pt>
                <c:pt idx="1">
                  <c:v>золото  (ПМ,ЧМ, ПЕ,ЧЕ, КМ,КЕ)</c:v>
                </c:pt>
                <c:pt idx="2">
                  <c:v>серебро  (ПМ,ЧМ, ПЕ,ЧЕ, КМ,КЕ)</c:v>
                </c:pt>
                <c:pt idx="3">
                  <c:v>бронза  (ПМ,ЧМ, ПЕ,ЧЕ, КМ,КЕ)</c:v>
                </c:pt>
                <c:pt idx="4">
                  <c:v>Всего на прочих МС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hape val="cylinder"/>
        <c:axId val="145409152"/>
        <c:axId val="145410688"/>
        <c:axId val="0"/>
      </c:bar3DChart>
      <c:catAx>
        <c:axId val="1454091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 i="1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45410688"/>
        <c:crosses val="autoZero"/>
        <c:auto val="1"/>
        <c:lblAlgn val="ctr"/>
        <c:lblOffset val="100"/>
      </c:catAx>
      <c:valAx>
        <c:axId val="145410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145409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07280534055034"/>
          <c:y val="0.19054287452195259"/>
          <c:w val="9.6107222708272738E-2"/>
          <c:h val="0.68547555514704828"/>
        </c:manualLayout>
      </c:layout>
      <c:spPr>
        <a:ln>
          <a:solidFill>
            <a:schemeClr val="accent6">
              <a:lumMod val="60000"/>
              <a:lumOff val="40000"/>
            </a:schemeClr>
          </a:solidFill>
        </a:ln>
      </c:spPr>
      <c:txPr>
        <a:bodyPr/>
        <a:lstStyle/>
        <a:p>
          <a:pPr>
            <a:defRPr b="1">
              <a:solidFill>
                <a:schemeClr val="bg2">
                  <a:lumMod val="10000"/>
                </a:schemeClr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2"/>
              <c:layout>
                <c:manualLayout>
                  <c:x val="-1.0802469135802488E-2"/>
                  <c:y val="8.679928655998479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89330955199949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1789</c:v>
                </c:pt>
                <c:pt idx="1">
                  <c:v>1208</c:v>
                </c:pt>
                <c:pt idx="2">
                  <c:v>543</c:v>
                </c:pt>
                <c:pt idx="3">
                  <c:v>30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2"/>
              <c:layout>
                <c:manualLayout>
                  <c:x val="-1.8518518518518538E-2"/>
                  <c:y val="-2.893309551999498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2332</c:v>
                </c:pt>
                <c:pt idx="1">
                  <c:v>1660</c:v>
                </c:pt>
                <c:pt idx="2">
                  <c:v>650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3"/>
              <c:layout>
                <c:manualLayout>
                  <c:x val="7.7160493827160637E-3"/>
                  <c:y val="-8.679928655998479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2737</c:v>
                </c:pt>
                <c:pt idx="1">
                  <c:v>2093</c:v>
                </c:pt>
                <c:pt idx="2">
                  <c:v>622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2"/>
              <c:layout>
                <c:manualLayout>
                  <c:x val="2.1604938271604989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32098765432115E-2"/>
                  <c:y val="-8.679928655998479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общее кол-во</c:v>
                </c:pt>
                <c:pt idx="1">
                  <c:v>НП</c:v>
                </c:pt>
                <c:pt idx="2">
                  <c:v>Т (СС)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3066</c:v>
                </c:pt>
                <c:pt idx="1">
                  <c:v>2380</c:v>
                </c:pt>
                <c:pt idx="2">
                  <c:v>655</c:v>
                </c:pt>
                <c:pt idx="3">
                  <c:v>24</c:v>
                </c:pt>
                <c:pt idx="4">
                  <c:v>7</c:v>
                </c:pt>
              </c:numCache>
            </c:numRef>
          </c:val>
        </c:ser>
        <c:shape val="box"/>
        <c:axId val="116315648"/>
        <c:axId val="116317184"/>
        <c:axId val="0"/>
      </c:bar3DChart>
      <c:catAx>
        <c:axId val="116315648"/>
        <c:scaling>
          <c:orientation val="minMax"/>
        </c:scaling>
        <c:axPos val="b"/>
        <c:numFmt formatCode="General" sourceLinked="0"/>
        <c:tickLblPos val="nextTo"/>
        <c:crossAx val="116317184"/>
        <c:crosses val="autoZero"/>
        <c:auto val="1"/>
        <c:lblAlgn val="ctr"/>
        <c:lblOffset val="100"/>
      </c:catAx>
      <c:valAx>
        <c:axId val="116317184"/>
        <c:scaling>
          <c:orientation val="minMax"/>
        </c:scaling>
        <c:axPos val="l"/>
        <c:majorGridlines/>
        <c:numFmt formatCode="General" sourceLinked="1"/>
        <c:tickLblPos val="nextTo"/>
        <c:crossAx val="1163156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 (СС) 1-3 г.п.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СШ г.Лангепас;</c:v>
                </c:pt>
                <c:pt idx="1">
                  <c:v> г.Сургут</c:v>
                </c:pt>
                <c:pt idx="2">
                  <c:v>СШОР «ЦЮС» г.Югорск;</c:v>
                </c:pt>
                <c:pt idx="3">
                  <c:v>СШОР по единоборствам г.Нефтеюганск;</c:v>
                </c:pt>
                <c:pt idx="4">
                  <c:v>г.Няган СШОР «ЦСП"</c:v>
                </c:pt>
                <c:pt idx="5">
                  <c:v>СШ «Вымпел» г.Мегион;</c:v>
                </c:pt>
                <c:pt idx="6">
                  <c:v>СШ г.Когалым;</c:v>
                </c:pt>
                <c:pt idx="7">
                  <c:v>СДЮШОР по дзюдо  Кондинский район;</c:v>
                </c:pt>
                <c:pt idx="8">
                  <c:v>СШОР г.Нижневартовск;</c:v>
                </c:pt>
                <c:pt idx="9">
                  <c:v>СШОР «Юность»  г.Радужный;</c:v>
                </c:pt>
                <c:pt idx="10">
                  <c:v>СШ г.Покачи;</c:v>
                </c:pt>
                <c:pt idx="11">
                  <c:v>СК «Дружба» г.Ханты-Мансийск;</c:v>
                </c:pt>
                <c:pt idx="12">
                  <c:v>МАУ ФКиС «Арена» Березовский район.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100</c:v>
                </c:pt>
                <c:pt idx="1">
                  <c:v>82</c:v>
                </c:pt>
                <c:pt idx="2">
                  <c:v>75</c:v>
                </c:pt>
                <c:pt idx="3">
                  <c:v>73</c:v>
                </c:pt>
                <c:pt idx="4">
                  <c:v>69</c:v>
                </c:pt>
                <c:pt idx="5">
                  <c:v>60</c:v>
                </c:pt>
                <c:pt idx="6">
                  <c:v>58</c:v>
                </c:pt>
                <c:pt idx="7">
                  <c:v>53</c:v>
                </c:pt>
                <c:pt idx="8">
                  <c:v>31</c:v>
                </c:pt>
                <c:pt idx="9">
                  <c:v>24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ylinder"/>
        <c:axId val="116985216"/>
        <c:axId val="116987008"/>
        <c:axId val="0"/>
      </c:bar3DChart>
      <c:catAx>
        <c:axId val="1169852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987008"/>
        <c:crosses val="autoZero"/>
        <c:auto val="1"/>
        <c:lblAlgn val="ctr"/>
        <c:lblOffset val="100"/>
      </c:catAx>
      <c:valAx>
        <c:axId val="116987008"/>
        <c:scaling>
          <c:orientation val="minMax"/>
        </c:scaling>
        <c:axPos val="l"/>
        <c:majorGridlines/>
        <c:numFmt formatCode="General" sourceLinked="1"/>
        <c:tickLblPos val="nextTo"/>
        <c:crossAx val="116985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 (СС) 4-5 г.п.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 СШОР «Олимп» г.Сургут;</c:v>
                </c:pt>
                <c:pt idx="1">
                  <c:v>СШ г.Лангепас;</c:v>
                </c:pt>
                <c:pt idx="2">
                  <c:v>СШОР г.Нижневартовск;</c:v>
                </c:pt>
                <c:pt idx="3">
                  <c:v>СШОР «ЦЮС» г.Югорск;</c:v>
                </c:pt>
                <c:pt idx="4">
                  <c:v>СШ «Вымпел» г.Мегион;</c:v>
                </c:pt>
                <c:pt idx="5">
                  <c:v> г.Нефтеюганск;</c:v>
                </c:pt>
                <c:pt idx="6">
                  <c:v> г.Нягань;</c:v>
                </c:pt>
                <c:pt idx="7">
                  <c:v>СДЮШОР по дзюдо  Кондинский район;</c:v>
                </c:pt>
                <c:pt idx="8">
                  <c:v>СШОР «Юность»  г.Радужный;</c:v>
                </c:pt>
                <c:pt idx="9">
                  <c:v>СШ г.Покачи;</c:v>
                </c:pt>
                <c:pt idx="10">
                  <c:v>СК «Дружба» г.Ханты-Мансийск;</c:v>
                </c:pt>
                <c:pt idx="11">
                  <c:v>МАУ ФКиС «Арена» Березовский район.</c:v>
                </c:pt>
                <c:pt idx="12">
                  <c:v>СШ г.Когалым;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85</c:v>
                </c:pt>
                <c:pt idx="1">
                  <c:v>84</c:v>
                </c:pt>
                <c:pt idx="2">
                  <c:v>78</c:v>
                </c:pt>
                <c:pt idx="3">
                  <c:v>69</c:v>
                </c:pt>
                <c:pt idx="4">
                  <c:v>67</c:v>
                </c:pt>
                <c:pt idx="5">
                  <c:v>59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ylinder"/>
        <c:axId val="116922240"/>
        <c:axId val="116923776"/>
        <c:axId val="0"/>
      </c:bar3DChart>
      <c:catAx>
        <c:axId val="116922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923776"/>
        <c:crosses val="autoZero"/>
        <c:auto val="1"/>
        <c:lblAlgn val="ctr"/>
        <c:lblOffset val="100"/>
      </c:catAx>
      <c:valAx>
        <c:axId val="116923776"/>
        <c:scaling>
          <c:orientation val="minMax"/>
        </c:scaling>
        <c:axPos val="l"/>
        <c:majorGridlines/>
        <c:numFmt formatCode="General" sourceLinked="1"/>
        <c:tickLblPos val="nextTo"/>
        <c:crossAx val="1169222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ССМ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 г.Нефтеюганск;</c:v>
                </c:pt>
                <c:pt idx="1">
                  <c:v> г.Нягань;</c:v>
                </c:pt>
                <c:pt idx="2">
                  <c:v> г.Сургут;</c:v>
                </c:pt>
                <c:pt idx="3">
                  <c:v>СШОР г.Нижневартовск;</c:v>
                </c:pt>
                <c:pt idx="4">
                  <c:v>СШ г.Лангепас;</c:v>
                </c:pt>
                <c:pt idx="5">
                  <c:v>СШОР «ЦЮС» г.Югорск;</c:v>
                </c:pt>
                <c:pt idx="6">
                  <c:v>СШ «Вымпел» г.Мегион;</c:v>
                </c:pt>
                <c:pt idx="7">
                  <c:v>СДЮШОР по дзюдо  Кондинский район;</c:v>
                </c:pt>
                <c:pt idx="8">
                  <c:v>СШОР «Юность»  г.Радужный;</c:v>
                </c:pt>
                <c:pt idx="9">
                  <c:v>СШ г.Покачи;</c:v>
                </c:pt>
                <c:pt idx="10">
                  <c:v>СК «Дружба» г.Ханты-Мансийск;</c:v>
                </c:pt>
                <c:pt idx="11">
                  <c:v>МАУ ФКиС «Арена» Березовский район.</c:v>
                </c:pt>
                <c:pt idx="12">
                  <c:v>СШ г.Когалым;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89</c:v>
                </c:pt>
                <c:pt idx="3">
                  <c:v>70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ylinder"/>
        <c:axId val="116962432"/>
        <c:axId val="116963968"/>
        <c:axId val="0"/>
      </c:bar3DChart>
      <c:catAx>
        <c:axId val="1169624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963968"/>
        <c:crosses val="autoZero"/>
        <c:auto val="1"/>
        <c:lblAlgn val="ctr"/>
        <c:lblOffset val="100"/>
      </c:catAx>
      <c:valAx>
        <c:axId val="116963968"/>
        <c:scaling>
          <c:orientation val="minMax"/>
        </c:scaling>
        <c:axPos val="l"/>
        <c:majorGridlines/>
        <c:numFmt formatCode="General" sourceLinked="1"/>
        <c:tickLblPos val="nextTo"/>
        <c:crossAx val="11696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057487605715968"/>
          <c:y val="7.7930951053631722E-2"/>
          <c:w val="0.10016586468358123"/>
          <c:h val="0.1468504958608587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ВСМ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3"/>
                <c:pt idx="0">
                  <c:v>г.Нефтеюганск;</c:v>
                </c:pt>
                <c:pt idx="1">
                  <c:v> СШОР "Ермак"г.Сургут;</c:v>
                </c:pt>
                <c:pt idx="2">
                  <c:v>СШОР г.Нижневартовск;</c:v>
                </c:pt>
                <c:pt idx="3">
                  <c:v> г.Нягань;</c:v>
                </c:pt>
                <c:pt idx="4">
                  <c:v>СШ г.Лангепас;</c:v>
                </c:pt>
                <c:pt idx="5">
                  <c:v>СШОР «ЦЮС» г.Югорск;</c:v>
                </c:pt>
                <c:pt idx="6">
                  <c:v>СШ «Вымпел» г.Мегион;</c:v>
                </c:pt>
                <c:pt idx="7">
                  <c:v>СДЮШОР по дзюдо  Кондинский район;</c:v>
                </c:pt>
                <c:pt idx="8">
                  <c:v>СШОР «Юность»  г.Радужный;</c:v>
                </c:pt>
                <c:pt idx="9">
                  <c:v>СШ г.Покачи;</c:v>
                </c:pt>
                <c:pt idx="10">
                  <c:v>СК «Дружба» г.Ханты-Мансийск;</c:v>
                </c:pt>
                <c:pt idx="11">
                  <c:v>МАУ ФКиС «Арена» Березовский район</c:v>
                </c:pt>
                <c:pt idx="12">
                  <c:v>СШ г.Когалым;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ylinder"/>
        <c:axId val="117093888"/>
        <c:axId val="117095424"/>
        <c:axId val="0"/>
      </c:bar3DChart>
      <c:catAx>
        <c:axId val="117093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7095424"/>
        <c:crosses val="autoZero"/>
        <c:auto val="1"/>
        <c:lblAlgn val="ctr"/>
        <c:lblOffset val="100"/>
      </c:catAx>
      <c:valAx>
        <c:axId val="117095424"/>
        <c:scaling>
          <c:orientation val="minMax"/>
        </c:scaling>
        <c:axPos val="l"/>
        <c:majorGridlines/>
        <c:numFmt formatCode="General" sourceLinked="1"/>
        <c:tickLblPos val="nextTo"/>
        <c:crossAx val="117093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11304316127151"/>
          <c:y val="9.5290808365628685E-2"/>
          <c:w val="9.9610309128025681E-2"/>
          <c:h val="0.1786769009328531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20"/>
      <c:perspective val="30"/>
    </c:view3D>
    <c:plotArea>
      <c:layout>
        <c:manualLayout>
          <c:layoutTarget val="inner"/>
          <c:xMode val="edge"/>
          <c:yMode val="edge"/>
          <c:x val="5.5148795571946393E-2"/>
          <c:y val="3.0328074249949353E-2"/>
          <c:w val="0.8795487267449057"/>
          <c:h val="0.5042786658128209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9.2592592592594183E-3"/>
                  <c:y val="2.38336881487642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5697252276629625E-3"/>
                  <c:y val="-3.417123666312870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02494795992861E-3"/>
                  <c:y val="-9.533475259505824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4251630190324547E-3"/>
                  <c:y val="-2.383368814876429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9757894284148E-2"/>
                  <c:y val="-2.383436646262884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</c:v>
                </c:pt>
                <c:pt idx="1">
                  <c:v>45</c:v>
                </c:pt>
                <c:pt idx="2">
                  <c:v>37</c:v>
                </c:pt>
                <c:pt idx="3">
                  <c:v>7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8.441266382588314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219147693267053E-3"/>
                  <c:y val="2.383436646262884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05556730255841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87625157966401E-2"/>
                  <c:y val="3.76735173869842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921413749727019E-4"/>
                  <c:y val="-4.766705975105845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60</c:v>
                </c:pt>
                <c:pt idx="1">
                  <c:v>51</c:v>
                </c:pt>
                <c:pt idx="2">
                  <c:v>35</c:v>
                </c:pt>
                <c:pt idx="3">
                  <c:v>14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1476108389390626E-3"/>
                  <c:y val="-2.729449070585200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58</c:v>
                </c:pt>
                <c:pt idx="1">
                  <c:v>49</c:v>
                </c:pt>
                <c:pt idx="2">
                  <c:v>37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из них штатных</c:v>
                </c:pt>
                <c:pt idx="2">
                  <c:v>с высшим физкультурным</c:v>
                </c:pt>
                <c:pt idx="3">
                  <c:v>со средним физкультурным</c:v>
                </c:pt>
                <c:pt idx="4">
                  <c:v>другое профессиональное высшее</c:v>
                </c:pt>
                <c:pt idx="5">
                  <c:v>другое профессиональное среднее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61</c:v>
                </c:pt>
                <c:pt idx="1">
                  <c:v>51</c:v>
                </c:pt>
                <c:pt idx="2">
                  <c:v>39</c:v>
                </c:pt>
                <c:pt idx="3">
                  <c:v>10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hape val="box"/>
        <c:axId val="139467008"/>
        <c:axId val="139501568"/>
        <c:axId val="139542016"/>
      </c:bar3DChart>
      <c:catAx>
        <c:axId val="139467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 i="1">
                <a:solidFill>
                  <a:srgbClr val="002060"/>
                </a:solidFill>
              </a:defRPr>
            </a:pPr>
            <a:endParaRPr lang="ru-RU"/>
          </a:p>
        </c:txPr>
        <c:crossAx val="139501568"/>
        <c:crosses val="autoZero"/>
        <c:auto val="1"/>
        <c:lblAlgn val="ctr"/>
        <c:lblOffset val="100"/>
      </c:catAx>
      <c:valAx>
        <c:axId val="139501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9467008"/>
        <c:crosses val="autoZero"/>
        <c:crossBetween val="between"/>
      </c:valAx>
      <c:serAx>
        <c:axId val="139542016"/>
        <c:scaling>
          <c:orientation val="minMax"/>
        </c:scaling>
        <c:delete val="1"/>
        <c:axPos val="b"/>
        <c:tickLblPos val="none"/>
        <c:crossAx val="139501568"/>
        <c:crosses val="autoZero"/>
      </c:serAx>
    </c:plotArea>
    <c:legend>
      <c:legendPos val="r"/>
      <c:layout>
        <c:manualLayout>
          <c:xMode val="edge"/>
          <c:yMode val="edge"/>
          <c:x val="0.79559735006860122"/>
          <c:y val="8.904367762679738E-2"/>
          <c:w val="9.8005031961218528E-2"/>
          <c:h val="0.52258403956361732"/>
        </c:manualLayout>
      </c:layout>
      <c:txPr>
        <a:bodyPr/>
        <a:lstStyle/>
        <a:p>
          <a:pPr>
            <a:defRPr b="1" i="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AngAx val="1"/>
    </c:view3D>
    <c:plotArea>
      <c:layout>
        <c:manualLayout>
          <c:layoutTarget val="inner"/>
          <c:xMode val="edge"/>
          <c:yMode val="edge"/>
          <c:x val="5.5860289304851894E-2"/>
          <c:y val="2.6104105995366649E-2"/>
          <c:w val="0.93206486341985062"/>
          <c:h val="0.7126688043433855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-2.9284988296897621E-3"/>
                  <c:y val="-1.6925775050497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975308641975492E-2"/>
                  <c:y val="-1.10757307889269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762830076262034E-3"/>
                  <c:y val="-2.895316795244144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571E-3"/>
                  <c:y val="-2.65755597206606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4235E-3"/>
                  <c:y val="-1.107573078892691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II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0</c:v>
                </c:pt>
                <c:pt idx="2">
                  <c:v>11</c:v>
                </c:pt>
                <c:pt idx="3">
                  <c:v>14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4.4323545542638461E-3"/>
                  <c:y val="-6.100573565055207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02469135802618E-2"/>
                  <c:y val="-8.860584631141759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342E-3"/>
                  <c:y val="9.599945912063414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45679012345723E-2"/>
                  <c:y val="-4.430292315570892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2592592592594235E-3"/>
                  <c:y val="-6.645438473356152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II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</c:v>
                </c:pt>
                <c:pt idx="1">
                  <c:v>1</c:v>
                </c:pt>
                <c:pt idx="2">
                  <c:v>9</c:v>
                </c:pt>
                <c:pt idx="3">
                  <c:v>13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3.2442836669025355E-3"/>
                  <c:y val="-3.19838878173827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16049382716127E-3"/>
                  <c:y val="5.6120653217889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802469135802545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II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3.0074746401213292E-3"/>
                  <c:y val="-1.490999120075716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2592592592593975E-3"/>
                  <c:y val="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172839506172839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0864197530864252E-3"/>
                  <c:y val="5.6120653217889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 с категорией</c:v>
                </c:pt>
                <c:pt idx="1">
                  <c:v>II категория</c:v>
                </c:pt>
                <c:pt idx="2">
                  <c:v> I  категория</c:v>
                </c:pt>
                <c:pt idx="3">
                  <c:v> высшая  категория</c:v>
                </c:pt>
                <c:pt idx="4">
                  <c:v>ЗТР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28</c:v>
                </c:pt>
                <c:pt idx="1">
                  <c:v>14</c:v>
                </c:pt>
                <c:pt idx="2">
                  <c:v>1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</c:ser>
        <c:shape val="cylinder"/>
        <c:axId val="139782784"/>
        <c:axId val="139673984"/>
        <c:axId val="139641728"/>
      </c:bar3DChart>
      <c:catAx>
        <c:axId val="1397827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 i="1">
                <a:solidFill>
                  <a:schemeClr val="tx1"/>
                </a:solidFill>
                <a:latin typeface="+mj-lt"/>
              </a:defRPr>
            </a:pPr>
            <a:endParaRPr lang="ru-RU"/>
          </a:p>
        </c:txPr>
        <c:crossAx val="139673984"/>
        <c:crosses val="autoZero"/>
        <c:auto val="1"/>
        <c:lblAlgn val="ctr"/>
        <c:lblOffset val="100"/>
      </c:catAx>
      <c:valAx>
        <c:axId val="1396739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39782784"/>
        <c:crosses val="autoZero"/>
        <c:crossBetween val="between"/>
      </c:valAx>
      <c:serAx>
        <c:axId val="139641728"/>
        <c:scaling>
          <c:orientation val="minMax"/>
        </c:scaling>
        <c:delete val="1"/>
        <c:axPos val="b"/>
        <c:tickLblPos val="none"/>
        <c:crossAx val="139673984"/>
        <c:crosses val="autoZero"/>
      </c:serAx>
    </c:plotArea>
    <c:legend>
      <c:legendPos val="r"/>
      <c:layout>
        <c:manualLayout>
          <c:xMode val="edge"/>
          <c:yMode val="edge"/>
          <c:x val="0.87457178963740645"/>
          <c:y val="0.15027560269588983"/>
          <c:w val="9.6107222708272738E-2"/>
          <c:h val="0.84972439730411142"/>
        </c:manualLayout>
      </c:layout>
      <c:txPr>
        <a:bodyPr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063393117526986E-2"/>
          <c:y val="4.6256729507679457E-2"/>
          <c:w val="0.79692390881695263"/>
          <c:h val="0.588930425473699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gradFill>
              <a:gsLst>
                <a:gs pos="0">
                  <a:srgbClr val="7030A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7.4960421064326358E-3"/>
                  <c:y val="5.693891860668882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6120653217889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86419753086435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0864197530864352E-3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630</c:v>
                </c:pt>
                <c:pt idx="1">
                  <c:v>0</c:v>
                </c:pt>
                <c:pt idx="2">
                  <c:v>4</c:v>
                </c:pt>
                <c:pt idx="3">
                  <c:v>13</c:v>
                </c:pt>
                <c:pt idx="4">
                  <c:v>19</c:v>
                </c:pt>
                <c:pt idx="5">
                  <c:v>25</c:v>
                </c:pt>
                <c:pt idx="6">
                  <c:v>569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gradFill>
              <a:gsLst>
                <a:gs pos="0">
                  <a:srgbClr val="00B0F0"/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9.8474012146798646E-3"/>
                  <c:y val="5.3661488197925909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728395061728392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189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0864197530864361E-3"/>
                  <c:y val="5.6120653217889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9208884198051187E-3"/>
                  <c:y val="-8.172126870017500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678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  <c:pt idx="4">
                  <c:v>16</c:v>
                </c:pt>
                <c:pt idx="5">
                  <c:v>36</c:v>
                </c:pt>
                <c:pt idx="6">
                  <c:v>613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 flip="none" rotWithShape="1">
              <a:gsLst>
                <a:gs pos="0">
                  <a:srgbClr val="F79646">
                    <a:lumMod val="75000"/>
                    <a:tint val="66000"/>
                    <a:satMod val="160000"/>
                  </a:srgbClr>
                </a:gs>
                <a:gs pos="50000">
                  <a:srgbClr val="F79646">
                    <a:lumMod val="75000"/>
                    <a:tint val="44500"/>
                    <a:satMod val="160000"/>
                  </a:srgbClr>
                </a:gs>
                <a:gs pos="100000">
                  <a:srgbClr val="F79646">
                    <a:lumMod val="75000"/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dLbls>
            <c:dLbl>
              <c:idx val="0"/>
              <c:layout>
                <c:manualLayout>
                  <c:x val="4.6296296296296597E-3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1727179935841736E-3"/>
                  <c:y val="1.4030163304472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432098765432176E-3"/>
                  <c:y val="2.80603266089448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9524636151538877E-3"/>
                  <c:y val="3.133935582620100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677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30</c:v>
                </c:pt>
                <c:pt idx="5">
                  <c:v>25</c:v>
                </c:pt>
                <c:pt idx="6">
                  <c:v>611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c:spPr>
          <c:dLbls>
            <c:dLbl>
              <c:idx val="0"/>
              <c:layout>
                <c:manualLayout>
                  <c:x val="9.2592721179128243E-3"/>
                  <c:y val="-2.47802051782971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296296296296511E-3"/>
                  <c:y val="-1.40301633044724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864197530864387E-3"/>
                  <c:y val="8.418097982683470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301184127689521E-2"/>
                  <c:y val="3.2795753239519063E-4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0863468873828862E-3"/>
                  <c:y val="-1.0322618838489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Всего</c:v>
                </c:pt>
                <c:pt idx="1">
                  <c:v>ЗМС</c:v>
                </c:pt>
                <c:pt idx="2">
                  <c:v>МСМК</c:v>
                </c:pt>
                <c:pt idx="3">
                  <c:v>МС</c:v>
                </c:pt>
                <c:pt idx="4">
                  <c:v>КМС</c:v>
                </c:pt>
                <c:pt idx="5">
                  <c:v>I разряд</c:v>
                </c:pt>
                <c:pt idx="6">
                  <c:v>другие разряды</c:v>
                </c:pt>
              </c:strCache>
            </c:str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758</c:v>
                </c:pt>
                <c:pt idx="1">
                  <c:v>0</c:v>
                </c:pt>
                <c:pt idx="2">
                  <c:v>3</c:v>
                </c:pt>
                <c:pt idx="3">
                  <c:v>7</c:v>
                </c:pt>
                <c:pt idx="4">
                  <c:v>29</c:v>
                </c:pt>
                <c:pt idx="5">
                  <c:v>20</c:v>
                </c:pt>
                <c:pt idx="6">
                  <c:v>699</c:v>
                </c:pt>
              </c:numCache>
            </c:numRef>
          </c:val>
        </c:ser>
        <c:shape val="cylinder"/>
        <c:axId val="139949184"/>
        <c:axId val="139950720"/>
        <c:axId val="0"/>
      </c:bar3DChart>
      <c:catAx>
        <c:axId val="1399491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1"/>
            </a:pPr>
            <a:endParaRPr lang="ru-RU"/>
          </a:p>
        </c:txPr>
        <c:crossAx val="139950720"/>
        <c:crosses val="autoZero"/>
        <c:auto val="1"/>
        <c:lblAlgn val="ctr"/>
        <c:lblOffset val="100"/>
      </c:catAx>
      <c:valAx>
        <c:axId val="139950720"/>
        <c:scaling>
          <c:orientation val="minMax"/>
        </c:scaling>
        <c:axPos val="l"/>
        <c:majorGridlines/>
        <c:numFmt formatCode="General" sourceLinked="1"/>
        <c:tickLblPos val="nextTo"/>
        <c:crossAx val="139949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463351803246816"/>
          <c:y val="0.10519586400293954"/>
          <c:w val="9.6107222708272738E-2"/>
          <c:h val="0.49200493587883343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08388-D21E-4173-A624-32C160FA1A20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A3587A-B78D-4D59-B870-EDCD9C69E1B8}">
      <dgm:prSet phldrT="[Текст]" phldr="1"/>
      <dgm:spPr/>
      <dgm:t>
        <a:bodyPr/>
        <a:lstStyle/>
        <a:p>
          <a:endParaRPr lang="ru-RU" dirty="0"/>
        </a:p>
      </dgm:t>
    </dgm:pt>
    <dgm:pt modelId="{72595707-BC5C-44D2-AFCE-959CD70E4B45}" type="parTrans" cxnId="{1E35EF61-52B6-44B4-9D18-2D3B725BABA9}">
      <dgm:prSet/>
      <dgm:spPr/>
      <dgm:t>
        <a:bodyPr/>
        <a:lstStyle/>
        <a:p>
          <a:endParaRPr lang="ru-RU"/>
        </a:p>
      </dgm:t>
    </dgm:pt>
    <dgm:pt modelId="{572B3D6D-5B24-4A26-9D00-034C04390097}" type="sibTrans" cxnId="{1E35EF61-52B6-44B4-9D18-2D3B725BABA9}">
      <dgm:prSet/>
      <dgm:spPr/>
      <dgm:t>
        <a:bodyPr/>
        <a:lstStyle/>
        <a:p>
          <a:endParaRPr lang="ru-RU"/>
        </a:p>
      </dgm:t>
    </dgm:pt>
    <dgm:pt modelId="{D8F5932B-657C-4A9B-AAC1-48D9ED186377}">
      <dgm:prSet phldrT="[Текст]" phldr="1"/>
      <dgm:spPr/>
      <dgm:t>
        <a:bodyPr/>
        <a:lstStyle/>
        <a:p>
          <a:endParaRPr lang="ru-RU" dirty="0"/>
        </a:p>
      </dgm:t>
    </dgm:pt>
    <dgm:pt modelId="{09ACFCD0-F5D0-46B3-B741-4C6AD98E7176}" type="parTrans" cxnId="{37841135-8FFD-4587-8CE1-C3EC21B4DDB2}">
      <dgm:prSet/>
      <dgm:spPr/>
      <dgm:t>
        <a:bodyPr/>
        <a:lstStyle/>
        <a:p>
          <a:endParaRPr lang="ru-RU"/>
        </a:p>
      </dgm:t>
    </dgm:pt>
    <dgm:pt modelId="{6DF94D79-3CFB-4F8F-BA0D-61474655F470}" type="sibTrans" cxnId="{37841135-8FFD-4587-8CE1-C3EC21B4DDB2}">
      <dgm:prSet/>
      <dgm:spPr/>
      <dgm:t>
        <a:bodyPr/>
        <a:lstStyle/>
        <a:p>
          <a:endParaRPr lang="ru-RU"/>
        </a:p>
      </dgm:t>
    </dgm:pt>
    <dgm:pt modelId="{D02F8822-4E22-4519-BA08-91CDC567094D}">
      <dgm:prSet phldrT="[Текст]" phldr="1"/>
      <dgm:spPr/>
      <dgm:t>
        <a:bodyPr/>
        <a:lstStyle/>
        <a:p>
          <a:endParaRPr lang="ru-RU" dirty="0"/>
        </a:p>
      </dgm:t>
    </dgm:pt>
    <dgm:pt modelId="{EE9D3EE9-2208-46A3-947A-3BE26139490F}" type="parTrans" cxnId="{633FC64B-2514-46DE-A4EB-FE667AD6BFA2}">
      <dgm:prSet/>
      <dgm:spPr/>
      <dgm:t>
        <a:bodyPr/>
        <a:lstStyle/>
        <a:p>
          <a:endParaRPr lang="ru-RU"/>
        </a:p>
      </dgm:t>
    </dgm:pt>
    <dgm:pt modelId="{809EBE21-2764-4DFF-A9A9-D3CD3A09F598}" type="sibTrans" cxnId="{633FC64B-2514-46DE-A4EB-FE667AD6BFA2}">
      <dgm:prSet/>
      <dgm:spPr/>
      <dgm:t>
        <a:bodyPr/>
        <a:lstStyle/>
        <a:p>
          <a:endParaRPr lang="ru-RU"/>
        </a:p>
      </dgm:t>
    </dgm:pt>
    <dgm:pt modelId="{D288A1DF-5A22-45DF-A48C-C5A0ACBCA4CF}">
      <dgm:prSet phldrT="[Текст]" phldr="1"/>
      <dgm:spPr/>
      <dgm:t>
        <a:bodyPr/>
        <a:lstStyle/>
        <a:p>
          <a:endParaRPr lang="ru-RU" dirty="0"/>
        </a:p>
      </dgm:t>
    </dgm:pt>
    <dgm:pt modelId="{E2D5F487-31E6-4BB2-BD77-FB5FFCD89BF8}" type="sibTrans" cxnId="{E137FB71-BAFC-40D5-A881-00F92328347C}">
      <dgm:prSet/>
      <dgm:spPr/>
      <dgm:t>
        <a:bodyPr/>
        <a:lstStyle/>
        <a:p>
          <a:endParaRPr lang="ru-RU"/>
        </a:p>
      </dgm:t>
    </dgm:pt>
    <dgm:pt modelId="{34FEC492-4742-44AD-A4C8-733E0CEE99E4}" type="parTrans" cxnId="{E137FB71-BAFC-40D5-A881-00F92328347C}">
      <dgm:prSet/>
      <dgm:spPr/>
      <dgm:t>
        <a:bodyPr/>
        <a:lstStyle/>
        <a:p>
          <a:endParaRPr lang="ru-RU"/>
        </a:p>
      </dgm:t>
    </dgm:pt>
    <dgm:pt modelId="{C6D8B0EA-67D5-4443-BD38-148ACAD13531}" type="pres">
      <dgm:prSet presAssocID="{02808388-D21E-4173-A624-32C160FA1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C64D4-C019-4155-A551-ADC038540286}" type="pres">
      <dgm:prSet presAssocID="{71A3587A-B78D-4D59-B870-EDCD9C69E1B8}" presName="compNode" presStyleCnt="0"/>
      <dgm:spPr/>
    </dgm:pt>
    <dgm:pt modelId="{132315D5-DFB6-4910-83E4-E218111113F8}" type="pres">
      <dgm:prSet presAssocID="{71A3587A-B78D-4D59-B870-EDCD9C69E1B8}" presName="pictRect" presStyleLbl="node1" presStyleIdx="0" presStyleCnt="4" custLinFactNeighborX="-29228" custLinFactNeighborY="242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ECA6C7-B10F-43E4-8C7B-C3192A838059}" type="pres">
      <dgm:prSet presAssocID="{71A3587A-B78D-4D59-B870-EDCD9C69E1B8}" presName="textRect" presStyleLbl="revTx" presStyleIdx="0" presStyleCnt="4" custFlipVert="1" custFlipHor="1" custScaleX="6075" custScaleY="6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48A16-2C9A-4C44-AF81-7E0E1CAD2DD7}" type="pres">
      <dgm:prSet presAssocID="{572B3D6D-5B24-4A26-9D00-034C043900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CD72064-97BB-4C58-B2B7-D9A157E23394}" type="pres">
      <dgm:prSet presAssocID="{D288A1DF-5A22-45DF-A48C-C5A0ACBCA4CF}" presName="compNode" presStyleCnt="0"/>
      <dgm:spPr/>
    </dgm:pt>
    <dgm:pt modelId="{4F4AEF73-E4DA-4115-8D2F-0CC6600F3E83}" type="pres">
      <dgm:prSet presAssocID="{D288A1DF-5A22-45DF-A48C-C5A0ACBCA4CF}" presName="pictRect" presStyleLbl="node1" presStyleIdx="1" presStyleCnt="4" custLinFactNeighborX="202" custLinFactNeighborY="65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67FB86-D29A-4C9B-AF01-486C0017D6D4}" type="pres">
      <dgm:prSet presAssocID="{D288A1DF-5A22-45DF-A48C-C5A0ACBCA4CF}" presName="textRect" presStyleLbl="revTx" presStyleIdx="1" presStyleCnt="4" custAng="21091848" custFlipVert="1" custFlipHor="0" custScaleX="14142" custScaleY="18277" custLinFactNeighborX="7159" custLinFactNeighborY="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6F94A-C82B-4BEB-B0A7-68E1ADE75D07}" type="pres">
      <dgm:prSet presAssocID="{E2D5F487-31E6-4BB2-BD77-FB5FFCD89B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AAAD26-1682-4CC9-8B8F-CE0E0320EC33}" type="pres">
      <dgm:prSet presAssocID="{D8F5932B-657C-4A9B-AAC1-48D9ED186377}" presName="compNode" presStyleCnt="0"/>
      <dgm:spPr/>
    </dgm:pt>
    <dgm:pt modelId="{DAA96902-3549-49A5-94FD-1DE341FAEBA1}" type="pres">
      <dgm:prSet presAssocID="{D8F5932B-657C-4A9B-AAC1-48D9ED186377}" presName="pictRect" presStyleLbl="node1" presStyleIdx="2" presStyleCnt="4" custLinFactNeighborX="29632" custLinFactNeighborY="2493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B2B89B-2A63-4BB9-AD14-1FD46C438518}" type="pres">
      <dgm:prSet presAssocID="{D8F5932B-657C-4A9B-AAC1-48D9ED186377}" presName="textRect" presStyleLbl="revTx" presStyleIdx="2" presStyleCnt="4" custFlipVert="0" custScaleX="4099" custScaleY="11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5B2FA-3279-424C-9DC2-21378D76F05A}" type="pres">
      <dgm:prSet presAssocID="{6DF94D79-3CFB-4F8F-BA0D-61474655F4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E606C1E-646A-412A-9C91-BE96B7B94DA4}" type="pres">
      <dgm:prSet presAssocID="{D02F8822-4E22-4519-BA08-91CDC567094D}" presName="compNode" presStyleCnt="0"/>
      <dgm:spPr/>
    </dgm:pt>
    <dgm:pt modelId="{C4EF86E1-B8DF-4E36-B497-D90D78655743}" type="pres">
      <dgm:prSet presAssocID="{D02F8822-4E22-4519-BA08-91CDC567094D}" presName="pictRect" presStyleLbl="node1" presStyleIdx="3" presStyleCnt="4" custScaleX="119018" custScaleY="102738" custLinFactNeighborX="-9758" custLinFactNeighborY="2885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8A6F56D-195B-48AF-8AF0-207F75CCE20A}" type="pres">
      <dgm:prSet presAssocID="{D02F8822-4E22-4519-BA08-91CDC567094D}" presName="textRect" presStyleLbl="revTx" presStyleIdx="3" presStyleCnt="4" custFlipHor="0" custScaleX="2094" custScaleY="46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9F69A6-285B-4597-8747-3EFA6DD94991}" type="presOf" srcId="{D288A1DF-5A22-45DF-A48C-C5A0ACBCA4CF}" destId="{8C67FB86-D29A-4C9B-AF01-486C0017D6D4}" srcOrd="0" destOrd="0" presId="urn:microsoft.com/office/officeart/2005/8/layout/pList1#1"/>
    <dgm:cxn modelId="{2061A0D4-9FD3-4597-A3C5-9E24F9228489}" type="presOf" srcId="{572B3D6D-5B24-4A26-9D00-034C04390097}" destId="{80C48A16-2C9A-4C44-AF81-7E0E1CAD2DD7}" srcOrd="0" destOrd="0" presId="urn:microsoft.com/office/officeart/2005/8/layout/pList1#1"/>
    <dgm:cxn modelId="{29C80B76-C0EA-4034-A8A8-81B582ECC614}" type="presOf" srcId="{E2D5F487-31E6-4BB2-BD77-FB5FFCD89BF8}" destId="{5B76F94A-C82B-4BEB-B0A7-68E1ADE75D07}" srcOrd="0" destOrd="0" presId="urn:microsoft.com/office/officeart/2005/8/layout/pList1#1"/>
    <dgm:cxn modelId="{633FC64B-2514-46DE-A4EB-FE667AD6BFA2}" srcId="{02808388-D21E-4173-A624-32C160FA1A20}" destId="{D02F8822-4E22-4519-BA08-91CDC567094D}" srcOrd="3" destOrd="0" parTransId="{EE9D3EE9-2208-46A3-947A-3BE26139490F}" sibTransId="{809EBE21-2764-4DFF-A9A9-D3CD3A09F598}"/>
    <dgm:cxn modelId="{78C65A98-63DA-46AF-8149-1615C03DF570}" type="presOf" srcId="{71A3587A-B78D-4D59-B870-EDCD9C69E1B8}" destId="{F7ECA6C7-B10F-43E4-8C7B-C3192A838059}" srcOrd="0" destOrd="0" presId="urn:microsoft.com/office/officeart/2005/8/layout/pList1#1"/>
    <dgm:cxn modelId="{E40FF6F7-59E5-4631-9C1D-5FF08FD53850}" type="presOf" srcId="{D02F8822-4E22-4519-BA08-91CDC567094D}" destId="{98A6F56D-195B-48AF-8AF0-207F75CCE20A}" srcOrd="0" destOrd="0" presId="urn:microsoft.com/office/officeart/2005/8/layout/pList1#1"/>
    <dgm:cxn modelId="{1E35EF61-52B6-44B4-9D18-2D3B725BABA9}" srcId="{02808388-D21E-4173-A624-32C160FA1A20}" destId="{71A3587A-B78D-4D59-B870-EDCD9C69E1B8}" srcOrd="0" destOrd="0" parTransId="{72595707-BC5C-44D2-AFCE-959CD70E4B45}" sibTransId="{572B3D6D-5B24-4A26-9D00-034C04390097}"/>
    <dgm:cxn modelId="{BB784016-034A-45F6-80C4-C7CFBB5FCB7C}" type="presOf" srcId="{02808388-D21E-4173-A624-32C160FA1A20}" destId="{C6D8B0EA-67D5-4443-BD38-148ACAD13531}" srcOrd="0" destOrd="0" presId="urn:microsoft.com/office/officeart/2005/8/layout/pList1#1"/>
    <dgm:cxn modelId="{F4F3DBB9-50E3-41C3-8FD4-0E6185D55238}" type="presOf" srcId="{D8F5932B-657C-4A9B-AAC1-48D9ED186377}" destId="{2CB2B89B-2A63-4BB9-AD14-1FD46C438518}" srcOrd="0" destOrd="0" presId="urn:microsoft.com/office/officeart/2005/8/layout/pList1#1"/>
    <dgm:cxn modelId="{37841135-8FFD-4587-8CE1-C3EC21B4DDB2}" srcId="{02808388-D21E-4173-A624-32C160FA1A20}" destId="{D8F5932B-657C-4A9B-AAC1-48D9ED186377}" srcOrd="2" destOrd="0" parTransId="{09ACFCD0-F5D0-46B3-B741-4C6AD98E7176}" sibTransId="{6DF94D79-3CFB-4F8F-BA0D-61474655F470}"/>
    <dgm:cxn modelId="{E137FB71-BAFC-40D5-A881-00F92328347C}" srcId="{02808388-D21E-4173-A624-32C160FA1A20}" destId="{D288A1DF-5A22-45DF-A48C-C5A0ACBCA4CF}" srcOrd="1" destOrd="0" parTransId="{34FEC492-4742-44AD-A4C8-733E0CEE99E4}" sibTransId="{E2D5F487-31E6-4BB2-BD77-FB5FFCD89BF8}"/>
    <dgm:cxn modelId="{B990C099-2AFB-4CDD-86F5-332E87A73725}" type="presOf" srcId="{6DF94D79-3CFB-4F8F-BA0D-61474655F470}" destId="{0FB5B2FA-3279-424C-9DC2-21378D76F05A}" srcOrd="0" destOrd="0" presId="urn:microsoft.com/office/officeart/2005/8/layout/pList1#1"/>
    <dgm:cxn modelId="{A7F66C79-4403-4440-AC26-EFB25F84214C}" type="presParOf" srcId="{C6D8B0EA-67D5-4443-BD38-148ACAD13531}" destId="{979C64D4-C019-4155-A551-ADC038540286}" srcOrd="0" destOrd="0" presId="urn:microsoft.com/office/officeart/2005/8/layout/pList1#1"/>
    <dgm:cxn modelId="{BDF46E9F-0F5D-4C98-9D0C-D3E6E47D38AF}" type="presParOf" srcId="{979C64D4-C019-4155-A551-ADC038540286}" destId="{132315D5-DFB6-4910-83E4-E218111113F8}" srcOrd="0" destOrd="0" presId="urn:microsoft.com/office/officeart/2005/8/layout/pList1#1"/>
    <dgm:cxn modelId="{34B5A7C5-1060-420A-9E42-4B748061AC53}" type="presParOf" srcId="{979C64D4-C019-4155-A551-ADC038540286}" destId="{F7ECA6C7-B10F-43E4-8C7B-C3192A838059}" srcOrd="1" destOrd="0" presId="urn:microsoft.com/office/officeart/2005/8/layout/pList1#1"/>
    <dgm:cxn modelId="{06F8F01B-6B7A-4F07-A4C5-F19D8FACFA8F}" type="presParOf" srcId="{C6D8B0EA-67D5-4443-BD38-148ACAD13531}" destId="{80C48A16-2C9A-4C44-AF81-7E0E1CAD2DD7}" srcOrd="1" destOrd="0" presId="urn:microsoft.com/office/officeart/2005/8/layout/pList1#1"/>
    <dgm:cxn modelId="{7A1248CD-480C-4536-A736-D3784BF45E3B}" type="presParOf" srcId="{C6D8B0EA-67D5-4443-BD38-148ACAD13531}" destId="{DCD72064-97BB-4C58-B2B7-D9A157E23394}" srcOrd="2" destOrd="0" presId="urn:microsoft.com/office/officeart/2005/8/layout/pList1#1"/>
    <dgm:cxn modelId="{2AE57383-2C5A-4AAF-A3BF-3C524FE5D754}" type="presParOf" srcId="{DCD72064-97BB-4C58-B2B7-D9A157E23394}" destId="{4F4AEF73-E4DA-4115-8D2F-0CC6600F3E83}" srcOrd="0" destOrd="0" presId="urn:microsoft.com/office/officeart/2005/8/layout/pList1#1"/>
    <dgm:cxn modelId="{4FEB5CBB-7D74-4663-9048-CCE5BAF3324A}" type="presParOf" srcId="{DCD72064-97BB-4C58-B2B7-D9A157E23394}" destId="{8C67FB86-D29A-4C9B-AF01-486C0017D6D4}" srcOrd="1" destOrd="0" presId="urn:microsoft.com/office/officeart/2005/8/layout/pList1#1"/>
    <dgm:cxn modelId="{3B882B2F-0FE4-43D8-83AD-26FBF56A56E3}" type="presParOf" srcId="{C6D8B0EA-67D5-4443-BD38-148ACAD13531}" destId="{5B76F94A-C82B-4BEB-B0A7-68E1ADE75D07}" srcOrd="3" destOrd="0" presId="urn:microsoft.com/office/officeart/2005/8/layout/pList1#1"/>
    <dgm:cxn modelId="{9C10CF83-3D78-4A06-991F-714328AC59C5}" type="presParOf" srcId="{C6D8B0EA-67D5-4443-BD38-148ACAD13531}" destId="{FCAAAD26-1682-4CC9-8B8F-CE0E0320EC33}" srcOrd="4" destOrd="0" presId="urn:microsoft.com/office/officeart/2005/8/layout/pList1#1"/>
    <dgm:cxn modelId="{D11DFFD6-608A-4770-8FBF-4F93F728F745}" type="presParOf" srcId="{FCAAAD26-1682-4CC9-8B8F-CE0E0320EC33}" destId="{DAA96902-3549-49A5-94FD-1DE341FAEBA1}" srcOrd="0" destOrd="0" presId="urn:microsoft.com/office/officeart/2005/8/layout/pList1#1"/>
    <dgm:cxn modelId="{907994BD-1983-4D66-9273-9FBA7FC6BAD3}" type="presParOf" srcId="{FCAAAD26-1682-4CC9-8B8F-CE0E0320EC33}" destId="{2CB2B89B-2A63-4BB9-AD14-1FD46C438518}" srcOrd="1" destOrd="0" presId="urn:microsoft.com/office/officeart/2005/8/layout/pList1#1"/>
    <dgm:cxn modelId="{750F5CFB-2984-4E91-B70D-D264FBB6544A}" type="presParOf" srcId="{C6D8B0EA-67D5-4443-BD38-148ACAD13531}" destId="{0FB5B2FA-3279-424C-9DC2-21378D76F05A}" srcOrd="5" destOrd="0" presId="urn:microsoft.com/office/officeart/2005/8/layout/pList1#1"/>
    <dgm:cxn modelId="{FF377AA9-0F9A-403E-AD86-C26263DCC05D}" type="presParOf" srcId="{C6D8B0EA-67D5-4443-BD38-148ACAD13531}" destId="{CE606C1E-646A-412A-9C91-BE96B7B94DA4}" srcOrd="6" destOrd="0" presId="urn:microsoft.com/office/officeart/2005/8/layout/pList1#1"/>
    <dgm:cxn modelId="{35EDD102-D74D-4EF5-A029-9FDE7C1E391D}" type="presParOf" srcId="{CE606C1E-646A-412A-9C91-BE96B7B94DA4}" destId="{C4EF86E1-B8DF-4E36-B497-D90D78655743}" srcOrd="0" destOrd="0" presId="urn:microsoft.com/office/officeart/2005/8/layout/pList1#1"/>
    <dgm:cxn modelId="{AE72F644-A739-448C-8BF4-46EB1823DC92}" type="presParOf" srcId="{CE606C1E-646A-412A-9C91-BE96B7B94DA4}" destId="{98A6F56D-195B-48AF-8AF0-207F75CCE20A}" srcOrd="1" destOrd="0" presId="urn:microsoft.com/office/officeart/2005/8/layout/pList1#1"/>
  </dgm:cxnLst>
  <dgm:bg>
    <a:blipFill dpi="0" rotWithShape="1">
      <a:blip xmlns:r="http://schemas.openxmlformats.org/officeDocument/2006/relationships" r:embed="rId5"/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315D5-DFB6-4910-83E4-E218111113F8}">
      <dsp:nvSpPr>
        <dsp:cNvPr id="0" name=""/>
        <dsp:cNvSpPr/>
      </dsp:nvSpPr>
      <dsp:spPr>
        <a:xfrm>
          <a:off x="0" y="450330"/>
          <a:ext cx="2506441" cy="172693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CA6C7-B10F-43E4-8C7B-C3192A838059}">
      <dsp:nvSpPr>
        <dsp:cNvPr id="0" name=""/>
        <dsp:cNvSpPr/>
      </dsp:nvSpPr>
      <dsp:spPr>
        <a:xfrm flipH="1" flipV="1">
          <a:off x="1540908" y="2194473"/>
          <a:ext cx="152266" cy="5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flipH="1" flipV="1">
        <a:off x="1540908" y="2194473"/>
        <a:ext cx="152266" cy="58536"/>
      </dsp:txXfrm>
    </dsp:sp>
    <dsp:sp modelId="{4F4AEF73-E4DA-4115-8D2F-0CC6600F3E83}">
      <dsp:nvSpPr>
        <dsp:cNvPr id="0" name=""/>
        <dsp:cNvSpPr/>
      </dsp:nvSpPr>
      <dsp:spPr>
        <a:xfrm>
          <a:off x="3126074" y="117480"/>
          <a:ext cx="2506441" cy="172693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7FB86-D29A-4C9B-AF01-486C0017D6D4}">
      <dsp:nvSpPr>
        <dsp:cNvPr id="0" name=""/>
        <dsp:cNvSpPr/>
      </dsp:nvSpPr>
      <dsp:spPr>
        <a:xfrm rot="508152" flipV="1">
          <a:off x="4376437" y="2140293"/>
          <a:ext cx="354460" cy="169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42672" rIns="42672" bIns="0" numCol="1" spcCol="1270" anchor="t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 rot="508152" flipV="1">
        <a:off x="4376437" y="2140293"/>
        <a:ext cx="354460" cy="169955"/>
      </dsp:txXfrm>
    </dsp:sp>
    <dsp:sp modelId="{DAA96902-3549-49A5-94FD-1DE341FAEBA1}">
      <dsp:nvSpPr>
        <dsp:cNvPr id="0" name=""/>
        <dsp:cNvSpPr/>
      </dsp:nvSpPr>
      <dsp:spPr>
        <a:xfrm>
          <a:off x="6242022" y="450321"/>
          <a:ext cx="2506441" cy="172693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B2B89B-2A63-4BB9-AD14-1FD46C438518}">
      <dsp:nvSpPr>
        <dsp:cNvPr id="0" name=""/>
        <dsp:cNvSpPr/>
      </dsp:nvSpPr>
      <dsp:spPr>
        <a:xfrm>
          <a:off x="7080053" y="2158026"/>
          <a:ext cx="102739" cy="10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7080053" y="2158026"/>
        <a:ext cx="102739" cy="107132"/>
      </dsp:txXfrm>
    </dsp:sp>
    <dsp:sp modelId="{C4EF86E1-B8DF-4E36-B497-D90D78655743}">
      <dsp:nvSpPr>
        <dsp:cNvPr id="0" name=""/>
        <dsp:cNvSpPr/>
      </dsp:nvSpPr>
      <dsp:spPr>
        <a:xfrm>
          <a:off x="2638095" y="3029851"/>
          <a:ext cx="2983116" cy="177422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6F56D-195B-48AF-8AF0-207F75CCE20A}">
      <dsp:nvSpPr>
        <dsp:cNvPr id="0" name=""/>
        <dsp:cNvSpPr/>
      </dsp:nvSpPr>
      <dsp:spPr>
        <a:xfrm>
          <a:off x="4347989" y="4529518"/>
          <a:ext cx="52484" cy="43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347989" y="4529518"/>
        <a:ext cx="52484" cy="43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0.18931</cdr:x>
      <cdr:y>0.62262</cdr:y>
    </cdr:from>
    <cdr:to>
      <cdr:x>0.29383</cdr:x>
      <cdr:y>0.81087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0243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B71DA51-472F-4EF1-9223-1291EA25504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4EE4C69-9F09-4043-8F16-EA9A6F4492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6408712" cy="11521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Бюджетное учреждение Ханты-Мансийского </a:t>
            </a:r>
            <a:br>
              <a:rPr lang="ru-RU" sz="2000" dirty="0" smtClean="0"/>
            </a:br>
            <a:r>
              <a:rPr lang="ru-RU" sz="2000" dirty="0" smtClean="0"/>
              <a:t>автономного округа – Югры </a:t>
            </a:r>
            <a:br>
              <a:rPr lang="ru-RU" sz="2000" dirty="0" smtClean="0"/>
            </a:br>
            <a:r>
              <a:rPr lang="ru-RU" sz="2000" dirty="0" smtClean="0"/>
              <a:t>«Центр спортивной подготовки сборных команд Югры»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1440160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csp-ugra.ru/img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980728"/>
            <a:ext cx="1089670" cy="10896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256490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Развитие дзюдо  в муниципальных образованиях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Ханты-Мансийского автономного округа – Югры в 201</a:t>
            </a:r>
            <a:r>
              <a:rPr lang="en-US" sz="3200" b="1" dirty="0" smtClean="0">
                <a:solidFill>
                  <a:schemeClr val="tx2"/>
                </a:solidFill>
              </a:rPr>
              <a:t>7</a:t>
            </a:r>
            <a:r>
              <a:rPr lang="ru-RU" sz="3200" b="1" dirty="0" smtClean="0">
                <a:solidFill>
                  <a:schemeClr val="tx2"/>
                </a:solidFill>
              </a:rPr>
              <a:t>-2020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(по данным </a:t>
            </a:r>
            <a:r>
              <a:rPr lang="ru-RU" sz="3200" dirty="0" err="1" smtClean="0">
                <a:solidFill>
                  <a:schemeClr val="tx2"/>
                </a:solidFill>
              </a:rPr>
              <a:t>статотчета</a:t>
            </a:r>
            <a:r>
              <a:rPr lang="ru-RU" sz="3200" dirty="0" smtClean="0">
                <a:solidFill>
                  <a:schemeClr val="tx2"/>
                </a:solidFill>
              </a:rPr>
              <a:t> 5 – ФК, без учета ЦСПСКЮ и ЮКИОР)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Квалификационный уровень тренеров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3365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zryadi_adult.jpg"/>
          <p:cNvPicPr>
            <a:picLocks noChangeAspect="1"/>
          </p:cNvPicPr>
          <p:nvPr/>
        </p:nvPicPr>
        <p:blipFill>
          <a:blip r:embed="rId2" cstate="print">
            <a:lum bright="42000" contrast="-54000"/>
          </a:blip>
          <a:stretch>
            <a:fillRect/>
          </a:stretch>
        </p:blipFill>
        <p:spPr>
          <a:xfrm>
            <a:off x="179512" y="4581128"/>
            <a:ext cx="8784976" cy="201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Количество занимающихся, имеющих спортивные звания и спортивные разряды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556793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Проведение региональных соревнований в 2018, 2019, 2020, 2021 годах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0" y="1484785"/>
          <a:ext cx="8784980" cy="5271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706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27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Первенство Ханты-Мансийского автономного округа – Югры по дзюдо среди юношей и девушек до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лет, в зачет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Спартакиады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учащихся Ханты-Мансийского автономного округа – Югры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176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МО: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г.Радужный,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г.Мегион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Советский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МО: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Сургут, Нижневартовск, г.Нефтеюганск,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г.Мегион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г.Радужный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140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9 МО округа: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г.Радужный,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264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 МО: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г.Сургут, г.Нефтеюганск,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Советский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г.Мегион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г.Лангепас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г.Ханты-Мансийск, г.Радужный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7419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Первенство округа по дзюдо среди юношей и девушек до 13 лет, в зачет Спартакиады Ханты-Мансийского автономного округа – Югры «Спортивные таланты Югры»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198 чел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МО округа: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г.сургут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Октябрьский район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245 чел.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МО округа: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.Радужный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Советский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Октябрьский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МО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ХМАО-Югры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: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г.Ханты-Мансийск, г.Сургут,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г.Нижневартовск, г.Нефтеюганск,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г.Лангепас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г.Радужный, г.Советский,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г.Мегион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Проведение региональных соревнований </a:t>
            </a:r>
            <a:br>
              <a:rPr lang="ru-RU" sz="3200" dirty="0" smtClean="0"/>
            </a:br>
            <a:r>
              <a:rPr lang="ru-RU" sz="3200" dirty="0" smtClean="0"/>
              <a:t>в 2018, 2019, 2020, 2021 годах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0" y="1484785"/>
          <a:ext cx="8784980" cy="521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/>
                <a:gridCol w="1756996"/>
                <a:gridCol w="1756996"/>
                <a:gridCol w="1756996"/>
                <a:gridCol w="1756996"/>
              </a:tblGrid>
              <a:tr h="3496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мероприятия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4117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Первенство округа по дзюдо среди юношей и девушек до 18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180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МО: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г.Лангепас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г.Радужный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г.Мегион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Нефтеюганский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МО округа: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г.Нягань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г.Лангепас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г.Пыть-Ях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г.Покачи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г.Радужный,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Советский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Нефтеюганский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31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Первенство округа по дзюдо среди юниоров и юниорок до 21 года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МО: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г.Урай,г.Нягань,г.Югорск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Нефтеюганский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г.Сургут, г.Нижневартовск, г.Радужный,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г.Ханты-Мансийск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 МО: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г.Сургут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г.Нижневартовск, г.Нефтеюганск,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г.Урай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Кондинский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Нижневартовский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г.Когалым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г.Югорск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г.Ханты-Мансийск.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  <a:tr h="1562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Первенство округа по дзюдо среди юниоров и юниорок до 23 лет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МО: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г.Сургут,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г.Радужный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 чел.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МО округа: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г.Нижневартовск.,г.Сургут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г.Нефтеюганск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Нижневартовский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г.Ханты-Мансийск, 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г.Радужный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617f78b4c3ac403831ec6dde9958a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712968" cy="5400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848872" cy="72008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Кандидаты, состоящие в списках спортивных сборных команд России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6868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Количество спортсменов, состоящих в списках кандидатов спортивных сборных команд Югры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edal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1412776"/>
            <a:ext cx="8712968" cy="48965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Результаты выступления на              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 всероссийских соревнованиях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72816"/>
          <a:ext cx="87849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рпс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9"/>
            <a:ext cx="8712968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Результаты выступления на международных соревнованиях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784976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                                                                                                                                                     </a:t>
            </a:r>
            <a:r>
              <a:rPr lang="ru-RU" sz="2000" b="1" dirty="0" smtClean="0"/>
              <a:t>Дзюдо развивается в 14 муниципальных образованиях автономного округа: </a:t>
            </a:r>
            <a:r>
              <a:rPr lang="ru-RU" sz="2000" dirty="0" err="1" smtClean="0"/>
              <a:t>г.Когалым</a:t>
            </a:r>
            <a:r>
              <a:rPr lang="ru-RU" sz="2000" dirty="0" smtClean="0"/>
              <a:t>, </a:t>
            </a:r>
            <a:r>
              <a:rPr lang="ru-RU" sz="2000" dirty="0" err="1" smtClean="0"/>
              <a:t>г.Лангепас</a:t>
            </a:r>
            <a:r>
              <a:rPr lang="ru-RU" sz="2000" dirty="0" smtClean="0"/>
              <a:t>, </a:t>
            </a:r>
            <a:r>
              <a:rPr lang="ru-RU" sz="2000" dirty="0" err="1" smtClean="0"/>
              <a:t>г.Мегион</a:t>
            </a:r>
            <a:r>
              <a:rPr lang="ru-RU" sz="2000" dirty="0" smtClean="0"/>
              <a:t>, г.Нефтеюганск, г.Нижневартовск, г.Нягань, </a:t>
            </a:r>
            <a:r>
              <a:rPr lang="ru-RU" sz="2000" dirty="0" err="1" smtClean="0"/>
              <a:t>г.Покачи</a:t>
            </a:r>
            <a:r>
              <a:rPr lang="ru-RU" sz="2000" dirty="0" smtClean="0"/>
              <a:t>, г.Радужный, г.Сургут, </a:t>
            </a:r>
            <a:r>
              <a:rPr lang="ru-RU" sz="2000" dirty="0" err="1" smtClean="0"/>
              <a:t>г.Урай</a:t>
            </a:r>
            <a:r>
              <a:rPr lang="ru-RU" sz="2000" dirty="0" smtClean="0"/>
              <a:t>, г.Ханты-Мансийск, </a:t>
            </a:r>
            <a:r>
              <a:rPr lang="ru-RU" sz="2000" dirty="0" err="1" smtClean="0"/>
              <a:t>г.Югорск</a:t>
            </a:r>
            <a:r>
              <a:rPr lang="ru-RU" sz="2000" dirty="0" smtClean="0"/>
              <a:t>,  </a:t>
            </a:r>
            <a:r>
              <a:rPr lang="ru-RU" sz="2000" dirty="0" err="1" smtClean="0"/>
              <a:t>Кондинский</a:t>
            </a:r>
            <a:r>
              <a:rPr lang="ru-RU" sz="2000" dirty="0" smtClean="0"/>
              <a:t> район, Березовский район.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b="1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4846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Показатели развития дзюдо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700808"/>
          <a:ext cx="8748464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Численность занимающихся по программе спортивной подготовки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Сохранность контингента на этапе Т (СС) 1-3 года подготовки на 01.11.2020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Сохранность контингента на этапе Т (СС) 4-5 года подготовки на 01.11.2020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Сохранность контингента на этапе ССМ</a:t>
            </a:r>
            <a:br>
              <a:rPr lang="ru-RU" sz="3600" dirty="0" smtClean="0"/>
            </a:br>
            <a:r>
              <a:rPr lang="ru-RU" sz="3600" dirty="0" smtClean="0"/>
              <a:t>на 01.11.2020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Сохранность контингента на этапе ВСМ</a:t>
            </a:r>
            <a:br>
              <a:rPr lang="ru-RU" sz="3600" dirty="0" smtClean="0"/>
            </a:br>
            <a:r>
              <a:rPr lang="ru-RU" sz="3600" dirty="0" smtClean="0"/>
              <a:t>на 01.11.2020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96944" cy="810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Тренерский состав и образовательный уровень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17529"/>
          <a:ext cx="8856984" cy="5207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2256</TotalTime>
  <Words>320</Words>
  <Application>Microsoft Office PowerPoint</Application>
  <PresentationFormat>Экран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Бюджетное учреждение Ханты-Мансийского  автономного округа – Югры  «Центр спортивной подготовки сборных команд Югры»</vt:lpstr>
      <vt:lpstr>                                                                                                                                                             Дзюдо развивается в 14 муниципальных образованиях автономного округа: г.Когалым, г.Лангепас, г.Мегион, г.Нефтеюганск, г.Нижневартовск, г.Нягань, г.Покачи, г.Радужный, г.Сургут, г.Урай, г.Ханты-Мансийск, г.Югорск,  Кондинский район, Березовский район.  </vt:lpstr>
      <vt:lpstr>Показатели развития дзюдо </vt:lpstr>
      <vt:lpstr>Численность занимающихся по программе спортивной подготовки</vt:lpstr>
      <vt:lpstr>Сохранность контингента на этапе Т (СС) 1-3 года подготовки на 01.11.2020</vt:lpstr>
      <vt:lpstr>Сохранность контингента на этапе Т (СС) 4-5 года подготовки на 01.11.2020</vt:lpstr>
      <vt:lpstr>Сохранность контингента на этапе ССМ на 01.11.2020</vt:lpstr>
      <vt:lpstr>Сохранность контингента на этапе ВСМ на 01.11.2020</vt:lpstr>
      <vt:lpstr>Тренерский состав и образовательный уровень</vt:lpstr>
      <vt:lpstr>Квалификационный уровень тренеров</vt:lpstr>
      <vt:lpstr>Количество занимающихся, имеющих спортивные звания и спортивные разряды</vt:lpstr>
      <vt:lpstr>Проведение региональных соревнований в 2018, 2019, 2020, 2021 годах</vt:lpstr>
      <vt:lpstr>Проведение региональных соревнований  в 2018, 2019, 2020, 2021 годах</vt:lpstr>
      <vt:lpstr>Кандидаты, состоящие в списках спортивных сборных команд России</vt:lpstr>
      <vt:lpstr>Количество спортсменов, состоящих в списках кандидатов спортивных сборных команд Югры </vt:lpstr>
      <vt:lpstr> Результаты выступления на                 всероссийских соревнованиях</vt:lpstr>
      <vt:lpstr>Результаты выступления на международных соревнованиях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бокса  в муниципальных образованиях Ханты-Мансийского автономного округа – Югры в 2014-2017 годах (по данным 5 ФК)</dc:title>
  <dc:creator>Мотошина Оксана Александровна</dc:creator>
  <cp:lastModifiedBy>Motoshina</cp:lastModifiedBy>
  <cp:revision>88</cp:revision>
  <cp:lastPrinted>2021-04-21T10:37:14Z</cp:lastPrinted>
  <dcterms:modified xsi:type="dcterms:W3CDTF">2021-04-22T07:05:58Z</dcterms:modified>
</cp:coreProperties>
</file>