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79" r:id="rId3"/>
    <p:sldId id="384" r:id="rId4"/>
    <p:sldId id="385" r:id="rId5"/>
    <p:sldId id="381" r:id="rId6"/>
    <p:sldId id="380" r:id="rId7"/>
    <p:sldId id="378" r:id="rId8"/>
    <p:sldId id="386" r:id="rId9"/>
    <p:sldId id="390" r:id="rId10"/>
    <p:sldId id="383" r:id="rId11"/>
    <p:sldId id="331" r:id="rId12"/>
    <p:sldId id="267" r:id="rId13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B22"/>
    <a:srgbClr val="0194D7"/>
    <a:srgbClr val="0076C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44"/>
      </p:cViewPr>
      <p:guideLst>
        <p:guide orient="horz" pos="2160"/>
        <p:guide pos="384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502288440438209E-2"/>
          <c:y val="6.7225238256725453E-2"/>
          <c:w val="0.87645278523444603"/>
          <c:h val="0.7025135042286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МАУ ДО г. Нижневартовска "СШОР" </c:v>
                </c:pt>
              </c:strCache>
            </c:strRef>
          </c:tx>
          <c:spPr>
            <a:solidFill>
              <a:srgbClr val="0194D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499999999999994"/>
                  <c:y val="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DB-4846-809F-44F9DBBB3627}"/>
                </c:ext>
              </c:extLst>
            </c:dLbl>
            <c:dLbl>
              <c:idx val="1"/>
              <c:layout>
                <c:manualLayout>
                  <c:x val="0.12187499999999989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DB-4846-809F-44F9DBBB3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B-4846-809F-44F9DBBB36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МАУ ДО г. Нягани СШОР "ЦСП"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DB-4846-809F-44F9DBBB3627}"/>
                </c:ext>
              </c:extLst>
            </c:dLbl>
            <c:dLbl>
              <c:idx val="1"/>
              <c:layout>
                <c:manualLayout>
                  <c:x val="0.13437499999999999"/>
                  <c:y val="-8.59365019676867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DB-4846-809F-44F9DBBB3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B-4846-809F-44F9DBBB36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Сургут МАУ СП СШОР "Олимп"</c:v>
                </c:pt>
              </c:strCache>
            </c:strRef>
          </c:tx>
          <c:spPr>
            <a:solidFill>
              <a:srgbClr val="59AB2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28125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DB-4846-809F-44F9DBBB3627}"/>
                </c:ext>
              </c:extLst>
            </c:dLbl>
            <c:dLbl>
              <c:idx val="1"/>
              <c:layout>
                <c:manualLayout>
                  <c:x val="0.12812499999999988"/>
                  <c:y val="1.4062499134934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DB-4846-809F-44F9DBBB3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B-4846-809F-44F9DBBB36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АУ "ЮКИОР"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933961613705655"/>
                  <c:y val="4.6874526832879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B-4846-809F-44F9DBBB3627}"/>
                </c:ext>
              </c:extLst>
            </c:dLbl>
            <c:dLbl>
              <c:idx val="1"/>
              <c:layout>
                <c:manualLayout>
                  <c:x val="0.12812500000000013"/>
                  <c:y val="-4.29682509838433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DB-4846-809F-44F9DBBB36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440</c:v>
                </c:pt>
                <c:pt idx="1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B-4846-809F-44F9DBBB3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6833456"/>
        <c:axId val="2051400848"/>
      </c:barChart>
      <c:catAx>
        <c:axId val="205683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59AB22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51400848"/>
        <c:crosses val="autoZero"/>
        <c:auto val="1"/>
        <c:lblAlgn val="ctr"/>
        <c:lblOffset val="100"/>
        <c:noMultiLvlLbl val="0"/>
      </c:catAx>
      <c:valAx>
        <c:axId val="205140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683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180717482095643E-2"/>
          <c:y val="0.86764896426399596"/>
          <c:w val="0.92778313902148513"/>
          <c:h val="0.115287199524649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194D7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7562315873881"/>
          <c:y val="0.17436105423577597"/>
          <c:w val="0.84286492342857788"/>
          <c:h val="0.72788874722208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 зачисленных в ФСО из общего числа прошедших тестирование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330</c:v>
                </c:pt>
                <c:pt idx="1">
                  <c:v>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1-4252-9983-AC57DBE3D7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194D7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183</c:v>
                </c:pt>
                <c:pt idx="1">
                  <c:v>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31-4252-9983-AC57DBE3D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0202496"/>
        <c:axId val="201939200"/>
      </c:barChart>
      <c:catAx>
        <c:axId val="20502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spc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1939200"/>
        <c:crosses val="autoZero"/>
        <c:auto val="1"/>
        <c:lblAlgn val="ctr"/>
        <c:lblOffset val="100"/>
        <c:noMultiLvlLbl val="0"/>
      </c:catAx>
      <c:valAx>
        <c:axId val="20193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202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2.5511423522543385E-2"/>
          <c:y val="2.4498783349976544E-2"/>
          <c:w val="0.94742544429947095"/>
          <c:h val="0.115295916988896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4597909544182"/>
          <c:y val="0.14834233479323025"/>
          <c:w val="0.8441670127084171"/>
          <c:h val="0.72677610102659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выбравших вид спорта в соответствии с рекомендациями по результатам тестирования от общего числа</c:v>
                </c:pt>
              </c:strCache>
            </c:strRef>
          </c:tx>
          <c:spPr>
            <a:solidFill>
              <a:srgbClr val="59AB2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8C-4FE4-AE69-10EEB2150719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8C-4FE4-AE69-10EEB21507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C-4FE4-AE69-10EEB21507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194D7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213</c:v>
                </c:pt>
                <c:pt idx="1">
                  <c:v>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C-4FE4-AE69-10EEB2150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395360"/>
        <c:axId val="2062879360"/>
      </c:barChart>
      <c:catAx>
        <c:axId val="1913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1" i="0" u="none" strike="noStrike" kern="1200" spc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62879360"/>
        <c:crosses val="autoZero"/>
        <c:auto val="1"/>
        <c:lblAlgn val="ctr"/>
        <c:lblOffset val="100"/>
        <c:noMultiLvlLbl val="0"/>
      </c:catAx>
      <c:valAx>
        <c:axId val="20628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3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1614960794959065E-2"/>
          <c:y val="3.8671419222957919E-5"/>
          <c:w val="0.93242611205903481"/>
          <c:h val="0.1424920999938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8969514479968"/>
          <c:y val="0.17604552672134904"/>
          <c:w val="0.71510194651091419"/>
          <c:h val="0.72677610102659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детей, из числа лиц, проходящих спортивную подготовку и прошедших тестирование с целью отслеживания динамики физического развития и функционального состояния от общего числа </c:v>
                </c:pt>
              </c:strCache>
            </c:strRef>
          </c:tx>
          <c:spPr>
            <a:solidFill>
              <a:srgbClr val="59AB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</c:v>
                </c:pt>
                <c:pt idx="1">
                  <c:v>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8C-4FE4-AE69-10EEB21507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194D7"/>
            </a:solidFill>
            <a:ln>
              <a:noFill/>
            </a:ln>
            <a:effectLst/>
          </c:spPr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486</c:v>
                </c:pt>
                <c:pt idx="1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8C-4FE4-AE69-10EEB2150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395360"/>
        <c:axId val="2062879360"/>
      </c:barChart>
      <c:catAx>
        <c:axId val="1913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800" b="1" i="0" u="none" strike="noStrike" kern="1200" spc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2062879360"/>
        <c:crosses val="autoZero"/>
        <c:auto val="1"/>
        <c:lblAlgn val="ctr"/>
        <c:lblOffset val="100"/>
        <c:noMultiLvlLbl val="0"/>
      </c:catAx>
      <c:valAx>
        <c:axId val="20628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3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5.1614960794959065E-2"/>
          <c:y val="3.8671419222957919E-5"/>
          <c:w val="0.93242611205903481"/>
          <c:h val="0.1424920999938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RU" sz="1700" b="0" i="0" u="none" strike="noStrike" kern="1200" baseline="0">
              <a:ln>
                <a:noFill/>
              </a:ln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4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6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0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5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74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8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B26-F437-429A-A7D7-64E1D111CDAF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926A8-E5F7-4729-978D-F6E7D8281A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99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6FE9E-152D-9298-ABB3-FD717393C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7"/>
            <a:ext cx="12192000" cy="6865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D7087-692F-5A08-5A19-38223759F628}"/>
              </a:ext>
            </a:extLst>
          </p:cNvPr>
          <p:cNvSpPr txBox="1"/>
          <p:nvPr/>
        </p:nvSpPr>
        <p:spPr>
          <a:xfrm>
            <a:off x="2337758" y="2345756"/>
            <a:ext cx="9204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Региональное совещание для руководителей и специалистов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муниципальных органов управления в области физической культуры и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спорта, образовательных организаций, осуществляющих деятельность в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области физической культуры и спорта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2412DE-FDF1-933C-D86D-BD85E904E3CE}"/>
              </a:ext>
            </a:extLst>
          </p:cNvPr>
          <p:cNvSpPr txBox="1"/>
          <p:nvPr/>
        </p:nvSpPr>
        <p:spPr>
          <a:xfrm>
            <a:off x="2700066" y="3880570"/>
            <a:ext cx="908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Тема: «Организация работы на аппаратно-программном комплексе «Стань Чемпионом» в автономном округе. Опыт работы АПК в автономном округе (г. Нижневартовск, г. Сургут, г. Нягань)»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Gotham Pro Black" panose="0200090304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2002AD-EF93-88DC-5D5E-49747022F454}"/>
              </a:ext>
            </a:extLst>
          </p:cNvPr>
          <p:cNvSpPr txBox="1"/>
          <p:nvPr/>
        </p:nvSpPr>
        <p:spPr>
          <a:xfrm>
            <a:off x="4449364" y="5110946"/>
            <a:ext cx="709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Лукманова Надежда Константиновна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отдела по выявлению, учету и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сопровождению талантливых детей в области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ФКиС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54017" y="6461461"/>
            <a:ext cx="3661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Ханты-Мансийск, 21 марта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30483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971E0-340B-4009-9790-5724F868F2D5}"/>
              </a:ext>
            </a:extLst>
          </p:cNvPr>
          <p:cNvSpPr txBox="1"/>
          <p:nvPr/>
        </p:nvSpPr>
        <p:spPr>
          <a:xfrm>
            <a:off x="1798020" y="631313"/>
            <a:ext cx="9142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57316-B401-4C95-BEBC-C628F6227CAF}"/>
              </a:ext>
            </a:extLst>
          </p:cNvPr>
          <p:cNvSpPr txBox="1"/>
          <p:nvPr/>
        </p:nvSpPr>
        <p:spPr>
          <a:xfrm>
            <a:off x="2639505" y="631313"/>
            <a:ext cx="8748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4790" y="5416799"/>
            <a:ext cx="995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1788" y="3068228"/>
            <a:ext cx="886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B373-A8F7-4CB8-BB7E-B6D4CE3E82AC}"/>
              </a:ext>
            </a:extLst>
          </p:cNvPr>
          <p:cNvSpPr txBox="1"/>
          <p:nvPr/>
        </p:nvSpPr>
        <p:spPr>
          <a:xfrm>
            <a:off x="3035301" y="359366"/>
            <a:ext cx="82137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6C6"/>
                </a:solidFill>
                <a:latin typeface="Geometria-Bold"/>
              </a:rPr>
              <a:t>В целью координации работы ФСО по тестированию детей</a:t>
            </a:r>
            <a:br>
              <a:rPr lang="ru-RU" sz="2000" b="1" dirty="0">
                <a:solidFill>
                  <a:srgbClr val="0076C6"/>
                </a:solidFill>
                <a:latin typeface="Geometria-Bold"/>
              </a:rPr>
            </a:br>
            <a:r>
              <a:rPr lang="ru-RU" sz="2000" b="1" dirty="0">
                <a:solidFill>
                  <a:srgbClr val="0076C6"/>
                </a:solidFill>
                <a:latin typeface="Geometria-Bold"/>
              </a:rPr>
              <a:t>с помощью АПК и оказания консультативной помощи</a:t>
            </a:r>
            <a:br>
              <a:rPr lang="ru-RU" sz="2000" b="1" dirty="0">
                <a:solidFill>
                  <a:srgbClr val="0076C6"/>
                </a:solidFill>
                <a:latin typeface="Geometria-Bold"/>
              </a:rPr>
            </a:br>
            <a:r>
              <a:rPr lang="ru-RU" sz="2000" b="1" dirty="0">
                <a:solidFill>
                  <a:srgbClr val="0076C6"/>
                </a:solidFill>
                <a:latin typeface="Geometria-Bold"/>
              </a:rPr>
              <a:t> в организации работы на АПК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E39569-D9A3-436C-B32E-A577B8AEBDCE}"/>
              </a:ext>
            </a:extLst>
          </p:cNvPr>
          <p:cNvSpPr txBox="1"/>
          <p:nvPr/>
        </p:nvSpPr>
        <p:spPr>
          <a:xfrm>
            <a:off x="3139136" y="4265366"/>
            <a:ext cx="8417558" cy="2006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solidFill>
                  <a:srgbClr val="0194D7"/>
                </a:solidFill>
                <a:latin typeface="Geometria"/>
              </a:rPr>
              <a:t>БУ «ЦСПСКЮ» организован и проведён региональный семинар для специалистов органов управления в области </a:t>
            </a:r>
            <a:r>
              <a:rPr lang="ru-RU" dirty="0" err="1">
                <a:solidFill>
                  <a:srgbClr val="0194D7"/>
                </a:solidFill>
                <a:latin typeface="Geometria"/>
              </a:rPr>
              <a:t>ФКиС</a:t>
            </a:r>
            <a:br>
              <a:rPr lang="ru-RU" dirty="0">
                <a:solidFill>
                  <a:srgbClr val="0194D7"/>
                </a:solidFill>
                <a:latin typeface="Geometria"/>
              </a:rPr>
            </a:br>
            <a:r>
              <a:rPr lang="ru-RU" dirty="0">
                <a:solidFill>
                  <a:srgbClr val="0194D7"/>
                </a:solidFill>
                <a:latin typeface="Geometria"/>
              </a:rPr>
              <a:t>и учреждений дополнительного образования в области </a:t>
            </a:r>
            <a:r>
              <a:rPr lang="ru-RU" dirty="0" err="1">
                <a:solidFill>
                  <a:srgbClr val="0194D7"/>
                </a:solidFill>
                <a:latin typeface="Geometria"/>
              </a:rPr>
              <a:t>ФКиС</a:t>
            </a:r>
            <a:r>
              <a:rPr lang="ru-RU" dirty="0">
                <a:solidFill>
                  <a:srgbClr val="0194D7"/>
                </a:solidFill>
                <a:latin typeface="Geometria"/>
              </a:rPr>
              <a:t> </a:t>
            </a:r>
          </a:p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endParaRPr lang="ru-RU" sz="2000" dirty="0">
              <a:solidFill>
                <a:srgbClr val="184C99"/>
              </a:solidFill>
              <a:latin typeface="Geometria"/>
            </a:endParaRPr>
          </a:p>
          <a:p>
            <a:pPr indent="449580" algn="ctr">
              <a:lnSpc>
                <a:spcPct val="115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59AB22"/>
                </a:solidFill>
                <a:latin typeface="Geometria-Bold"/>
              </a:rPr>
              <a:t>Тема: «Опыт работы на АПК «Стань Чемпионом»»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017777-01BE-41D4-92E2-591DA54D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355" y="1284148"/>
            <a:ext cx="3710754" cy="27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231CC1-338D-4C54-8AA4-1947DC2211A3}"/>
              </a:ext>
            </a:extLst>
          </p:cNvPr>
          <p:cNvSpPr txBox="1"/>
          <p:nvPr/>
        </p:nvSpPr>
        <p:spPr>
          <a:xfrm>
            <a:off x="2234153" y="1459853"/>
            <a:ext cx="5761201" cy="102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194D7"/>
                </a:solidFill>
                <a:latin typeface="Geometria"/>
              </a:rPr>
              <a:t>в 1 квартале 2023 года состоялись встречи </a:t>
            </a:r>
            <a:br>
              <a:rPr lang="ru-RU" sz="1800" dirty="0">
                <a:solidFill>
                  <a:srgbClr val="0194D7"/>
                </a:solidFill>
                <a:latin typeface="Geometria"/>
              </a:rPr>
            </a:br>
            <a:r>
              <a:rPr lang="ru-RU" sz="1800" dirty="0">
                <a:solidFill>
                  <a:srgbClr val="0194D7"/>
                </a:solidFill>
                <a:latin typeface="Geometria"/>
              </a:rPr>
              <a:t>с представителями физкультурно-спортивных организаций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8031356-02B8-478B-94B0-E61D8FE1ECBF}"/>
              </a:ext>
            </a:extLst>
          </p:cNvPr>
          <p:cNvSpPr/>
          <p:nvPr/>
        </p:nvSpPr>
        <p:spPr>
          <a:xfrm>
            <a:off x="2896820" y="2537972"/>
            <a:ext cx="484632" cy="470857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2D6630-52B5-4C5D-A17A-DB3ABAFE53DC}"/>
              </a:ext>
            </a:extLst>
          </p:cNvPr>
          <p:cNvSpPr/>
          <p:nvPr/>
        </p:nvSpPr>
        <p:spPr>
          <a:xfrm>
            <a:off x="2370851" y="3177824"/>
            <a:ext cx="1536570" cy="625520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город </a:t>
            </a:r>
            <a:br>
              <a:rPr lang="ru-RU" dirty="0"/>
            </a:br>
            <a:r>
              <a:rPr lang="ru-RU" dirty="0"/>
              <a:t>Сургут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C889EBC-2AA8-4B8C-AE66-918DEEB3EFCA}"/>
              </a:ext>
            </a:extLst>
          </p:cNvPr>
          <p:cNvSpPr/>
          <p:nvPr/>
        </p:nvSpPr>
        <p:spPr>
          <a:xfrm>
            <a:off x="4124732" y="3164395"/>
            <a:ext cx="1536570" cy="646331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Нягань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651479-0B69-4F45-97D6-15D8F370014E}"/>
              </a:ext>
            </a:extLst>
          </p:cNvPr>
          <p:cNvSpPr/>
          <p:nvPr/>
        </p:nvSpPr>
        <p:spPr>
          <a:xfrm>
            <a:off x="5882731" y="3152597"/>
            <a:ext cx="1629825" cy="646331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город Нижневартовск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6A13C552-F6A3-A1D9-B194-9C7791035314}"/>
              </a:ext>
            </a:extLst>
          </p:cNvPr>
          <p:cNvSpPr/>
          <p:nvPr/>
        </p:nvSpPr>
        <p:spPr>
          <a:xfrm>
            <a:off x="4650701" y="2537972"/>
            <a:ext cx="484632" cy="470857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0F7CF4F-3AB6-B735-B64B-AF9FBC926059}"/>
              </a:ext>
            </a:extLst>
          </p:cNvPr>
          <p:cNvSpPr/>
          <p:nvPr/>
        </p:nvSpPr>
        <p:spPr>
          <a:xfrm>
            <a:off x="6455327" y="2537972"/>
            <a:ext cx="484632" cy="470857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4B20B3F7-1E55-494A-0828-539173F45BA3}"/>
              </a:ext>
            </a:extLst>
          </p:cNvPr>
          <p:cNvSpPr/>
          <p:nvPr/>
        </p:nvSpPr>
        <p:spPr>
          <a:xfrm>
            <a:off x="7142163" y="5309074"/>
            <a:ext cx="484632" cy="470857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971E0-340B-4009-9790-5724F868F2D5}"/>
              </a:ext>
            </a:extLst>
          </p:cNvPr>
          <p:cNvSpPr txBox="1"/>
          <p:nvPr/>
        </p:nvSpPr>
        <p:spPr>
          <a:xfrm>
            <a:off x="2767505" y="2411202"/>
            <a:ext cx="914276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endParaRPr lang="ru-RU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lvl="3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34448" y="5611199"/>
            <a:ext cx="995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4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7094" y="3992551"/>
            <a:ext cx="886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400" b="1" dirty="0">
              <a:highlight>
                <a:srgbClr val="FFFF00"/>
              </a:highligh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3735" y="539530"/>
            <a:ext cx="7111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6C6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Рекомендации по итогам мониторинга: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874FBD0-A9EA-4984-9B81-1900D754C791}"/>
              </a:ext>
            </a:extLst>
          </p:cNvPr>
          <p:cNvGrpSpPr/>
          <p:nvPr/>
        </p:nvGrpSpPr>
        <p:grpSpPr>
          <a:xfrm>
            <a:off x="3126560" y="1545648"/>
            <a:ext cx="3029499" cy="4457302"/>
            <a:chOff x="6240414" y="-1393"/>
            <a:chExt cx="4361826" cy="952713"/>
          </a:xfrm>
          <a:solidFill>
            <a:srgbClr val="0194D7"/>
          </a:solidFill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101D2B2-0800-4E1A-A7C0-74979758D30A}"/>
                </a:ext>
              </a:extLst>
            </p:cNvPr>
            <p:cNvSpPr/>
            <p:nvPr/>
          </p:nvSpPr>
          <p:spPr>
            <a:xfrm>
              <a:off x="6240414" y="-1393"/>
              <a:ext cx="4361826" cy="9527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D21551B0-E6D7-42DD-87E6-EFA5CC9F9302}"/>
                </a:ext>
              </a:extLst>
            </p:cNvPr>
            <p:cNvSpPr txBox="1"/>
            <p:nvPr/>
          </p:nvSpPr>
          <p:spPr>
            <a:xfrm>
              <a:off x="6403071" y="59879"/>
              <a:ext cx="4124463" cy="808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МАУ ДО СШОР «Олимп» </a:t>
              </a:r>
            </a:p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г. Сургут</a:t>
              </a:r>
            </a:p>
            <a:p>
              <a:pPr marL="285750" lvl="0" indent="-285750" defTabSz="5334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Разработать и утвердить нормативно правовые акты, положение о формировании Реестра</a:t>
              </a:r>
              <a:r>
                <a:rPr lang="en-US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.</a:t>
              </a:r>
              <a:endPara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marL="285750" lvl="0" indent="-285750" defTabSz="5334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Оказывать содействие ребенку и его законному представителю в выборе наиболее благоприятного вида спорта, к которому имеется предрасположенность. </a:t>
              </a:r>
            </a:p>
            <a:p>
              <a:pPr marL="285750" lvl="0" indent="-285750" defTabSz="533400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Предоставлять контактную информацию об организациях, осуществляющих спортивную подготовку, находящихся в муниципальном образовании.</a:t>
              </a:r>
              <a:endPara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9B66F49-EBB9-4661-BDF7-1D198BA19D6A}"/>
              </a:ext>
            </a:extLst>
          </p:cNvPr>
          <p:cNvGrpSpPr/>
          <p:nvPr/>
        </p:nvGrpSpPr>
        <p:grpSpPr>
          <a:xfrm>
            <a:off x="9160149" y="1588132"/>
            <a:ext cx="2498103" cy="4364993"/>
            <a:chOff x="5798713" y="-13411"/>
            <a:chExt cx="3956849" cy="952713"/>
          </a:xfrm>
          <a:solidFill>
            <a:srgbClr val="0194D7"/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CEF40BA6-FCEA-43C5-AF1C-8ED51CD6C1DD}"/>
                </a:ext>
              </a:extLst>
            </p:cNvPr>
            <p:cNvSpPr/>
            <p:nvPr/>
          </p:nvSpPr>
          <p:spPr>
            <a:xfrm>
              <a:off x="5798713" y="-13411"/>
              <a:ext cx="3956849" cy="9527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:a16="http://schemas.microsoft.com/office/drawing/2014/main" id="{0373915C-4DD1-461F-A3AC-8E7504DC9A8E}"/>
                </a:ext>
              </a:extLst>
            </p:cNvPr>
            <p:cNvSpPr txBox="1"/>
            <p:nvPr/>
          </p:nvSpPr>
          <p:spPr>
            <a:xfrm>
              <a:off x="6029962" y="23437"/>
              <a:ext cx="3590068" cy="6615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АУ «Югорский колледж-интернат олимпийского резерва»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Отслеживать динамику физического развития и функционального состояния действующего спортсмена. </a:t>
              </a:r>
            </a:p>
            <a:p>
              <a:pPr marL="285750" lvl="0" indent="-28575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Контролировать уровень тренированности спортсмена на различных этапах спортивной подготовки.</a:t>
              </a:r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247878A-D613-469A-BA70-F42CCC7F1C0E}"/>
              </a:ext>
            </a:extLst>
          </p:cNvPr>
          <p:cNvSpPr/>
          <p:nvPr/>
        </p:nvSpPr>
        <p:spPr>
          <a:xfrm>
            <a:off x="6304708" y="1549730"/>
            <a:ext cx="2769194" cy="4441796"/>
          </a:xfrm>
          <a:prstGeom prst="roundRect">
            <a:avLst>
              <a:gd name="adj" fmla="val 10000"/>
            </a:avLst>
          </a:prstGeom>
          <a:solidFill>
            <a:srgbClr val="0194D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: скругленные углы 4">
            <a:extLst>
              <a:ext uri="{FF2B5EF4-FFF2-40B4-BE49-F238E27FC236}">
                <a16:creationId xmlns:a16="http://schemas.microsoft.com/office/drawing/2014/main" id="{12F900F0-8D96-4E86-8BF5-6C6EE0A2B7DF}"/>
              </a:ext>
            </a:extLst>
          </p:cNvPr>
          <p:cNvSpPr txBox="1"/>
          <p:nvPr/>
        </p:nvSpPr>
        <p:spPr>
          <a:xfrm>
            <a:off x="6333197" y="1656137"/>
            <a:ext cx="2664621" cy="39591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МАУ ДО СШ «Патриот»</a:t>
            </a:r>
            <a:br>
              <a:rPr lang="ru-RU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Нягань,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МАУ ДО СШОР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Нижневартовска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ru-RU" sz="16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Оказывать содействие ребенку и его законному представителю в выборе наиболее благоприятного вида спорта к которому имеется предрасположенность</a:t>
            </a:r>
          </a:p>
          <a:p>
            <a:pPr marL="285750" indent="-28575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Предоставлять контактную информацию об организациях, осуществляющих спортивную подготовку, находящихся в муниципальном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3221424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30B32-673C-1712-A256-5E5F773FBA89}"/>
              </a:ext>
            </a:extLst>
          </p:cNvPr>
          <p:cNvSpPr txBox="1"/>
          <p:nvPr/>
        </p:nvSpPr>
        <p:spPr>
          <a:xfrm>
            <a:off x="2169152" y="2762103"/>
            <a:ext cx="82124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СПОРТ-НОРМА ЖИЗНИ!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B918A9-15C7-0E62-6E77-C40767E7D4F6}"/>
              </a:ext>
            </a:extLst>
          </p:cNvPr>
          <p:cNvSpPr/>
          <p:nvPr/>
        </p:nvSpPr>
        <p:spPr>
          <a:xfrm>
            <a:off x="4967257" y="5232846"/>
            <a:ext cx="65133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4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Контактная информация: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Отдел по выявлению, учету и сопровождению 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талантливых детей в области </a:t>
            </a:r>
            <a:r>
              <a:rPr lang="ru-RU" sz="1400" dirty="0" err="1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ФКиС</a:t>
            </a:r>
            <a:endParaRPr lang="ru-RU" sz="1400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8(3467) 36-11-18</a:t>
            </a:r>
          </a:p>
        </p:txBody>
      </p:sp>
    </p:spTree>
    <p:extLst>
      <p:ext uri="{BB962C8B-B14F-4D97-AF65-F5344CB8AC3E}">
        <p14:creationId xmlns:p14="http://schemas.microsoft.com/office/powerpoint/2010/main" val="140652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178586-DA77-4E64-A5B6-6544958E194B}"/>
              </a:ext>
            </a:extLst>
          </p:cNvPr>
          <p:cNvSpPr/>
          <p:nvPr/>
        </p:nvSpPr>
        <p:spPr>
          <a:xfrm>
            <a:off x="2153674" y="448972"/>
            <a:ext cx="899922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prstClr val="black"/>
              </a:solidFill>
              <a:latin typeface="PT Astra Serif" panose="020A0603040505020204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9D4E17-821B-492E-B44C-2B861763A69B}"/>
              </a:ext>
            </a:extLst>
          </p:cNvPr>
          <p:cNvSpPr/>
          <p:nvPr/>
        </p:nvSpPr>
        <p:spPr>
          <a:xfrm>
            <a:off x="2894028" y="612111"/>
            <a:ext cx="7890236" cy="1480009"/>
          </a:xfrm>
          <a:prstGeom prst="rect">
            <a:avLst/>
          </a:prstGeom>
          <a:solidFill>
            <a:srgbClr val="019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ru-RU" sz="2400" b="1" dirty="0">
              <a:solidFill>
                <a:schemeClr val="bg1"/>
              </a:solidFill>
              <a:latin typeface="PT Astra Serif" panose="020A0603040505020204"/>
            </a:endParaRPr>
          </a:p>
          <a:p>
            <a:pPr lvl="0" algn="ctr">
              <a:defRPr/>
            </a:pPr>
            <a: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  <a:t>Концепции развития детско-юношеского спорта</a:t>
            </a:r>
            <a:b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  <a:t>в Российской Федерации до 2030 года,  </a:t>
            </a:r>
            <a:b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  <a:t>I этап (2022 - 2024 годы)</a:t>
            </a:r>
          </a:p>
          <a:p>
            <a:pPr algn="ctr"/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83F29E-B8C4-4CEC-8D2C-38850DDE3A35}"/>
              </a:ext>
            </a:extLst>
          </p:cNvPr>
          <p:cNvSpPr/>
          <p:nvPr/>
        </p:nvSpPr>
        <p:spPr>
          <a:xfrm>
            <a:off x="2894029" y="2737789"/>
            <a:ext cx="7890235" cy="1989057"/>
          </a:xfrm>
          <a:prstGeom prst="rect">
            <a:avLst/>
          </a:prstGeom>
          <a:solidFill>
            <a:srgbClr val="019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«Порядок раннего выявления физической предрасположенности детей</a:t>
            </a:r>
            <a:br>
              <a:rPr lang="ru-RU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к занятию спортом, индивидуального отбора, развития, поддержки</a:t>
            </a:r>
            <a:br>
              <a:rPr lang="ru-RU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и сопровождения спортивно одаренных детей </a:t>
            </a:r>
            <a:br>
              <a:rPr lang="ru-RU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в Ханты-Мансийском автономном округе – Югре»</a:t>
            </a:r>
          </a:p>
          <a:p>
            <a:pPr lvl="0" algn="ctr">
              <a:defRPr/>
            </a:pP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приказ Департамента спорта и физической культуры ХМАО-Югры </a:t>
            </a:r>
            <a:br>
              <a:rPr lang="ru-RU" b="1" dirty="0">
                <a:solidFill>
                  <a:schemeClr val="bg1"/>
                </a:solidFill>
                <a:latin typeface="PT Astra Serif" panose="020A0603040505020204"/>
              </a:rPr>
            </a:br>
            <a:r>
              <a:rPr lang="ru-RU" b="1" dirty="0">
                <a:solidFill>
                  <a:schemeClr val="bg1"/>
                </a:solidFill>
                <a:latin typeface="PT Astra Serif" panose="020A0603040505020204"/>
              </a:rPr>
              <a:t>от 12 декабря 2022 года № 448</a:t>
            </a:r>
            <a:endParaRPr lang="ru-RU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5603F68F-CA37-4DB3-A362-F99B297D88D1}"/>
              </a:ext>
            </a:extLst>
          </p:cNvPr>
          <p:cNvSpPr/>
          <p:nvPr/>
        </p:nvSpPr>
        <p:spPr>
          <a:xfrm>
            <a:off x="6354514" y="2095716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A051318-9A79-456D-82B8-2E34EAD20EAF}"/>
              </a:ext>
            </a:extLst>
          </p:cNvPr>
          <p:cNvSpPr/>
          <p:nvPr/>
        </p:nvSpPr>
        <p:spPr>
          <a:xfrm>
            <a:off x="3601039" y="5372515"/>
            <a:ext cx="7183225" cy="914400"/>
          </a:xfrm>
          <a:prstGeom prst="rect">
            <a:avLst/>
          </a:prstGeom>
          <a:solidFill>
            <a:srgbClr val="019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PT Astra Serif" panose="020A0603040505020204"/>
              </a:rPr>
              <a:t>Бюджетное учреждение «Центр спортивной подготовки сборных команд Югры»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960AEB0-9D70-F1C7-1BA2-BBAAA27E283C}"/>
              </a:ext>
            </a:extLst>
          </p:cNvPr>
          <p:cNvSpPr/>
          <p:nvPr/>
        </p:nvSpPr>
        <p:spPr>
          <a:xfrm>
            <a:off x="6354514" y="4726846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971E0-340B-4009-9790-5724F868F2D5}"/>
              </a:ext>
            </a:extLst>
          </p:cNvPr>
          <p:cNvSpPr txBox="1"/>
          <p:nvPr/>
        </p:nvSpPr>
        <p:spPr>
          <a:xfrm>
            <a:off x="1798020" y="631313"/>
            <a:ext cx="9142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57316-B401-4C95-BEBC-C628F6227CAF}"/>
              </a:ext>
            </a:extLst>
          </p:cNvPr>
          <p:cNvSpPr txBox="1"/>
          <p:nvPr/>
        </p:nvSpPr>
        <p:spPr>
          <a:xfrm>
            <a:off x="2639505" y="631313"/>
            <a:ext cx="8748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4790" y="5416799"/>
            <a:ext cx="995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17947" y="3429000"/>
            <a:ext cx="886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B373-A8F7-4CB8-BB7E-B6D4CE3E82AC}"/>
              </a:ext>
            </a:extLst>
          </p:cNvPr>
          <p:cNvSpPr txBox="1"/>
          <p:nvPr/>
        </p:nvSpPr>
        <p:spPr>
          <a:xfrm>
            <a:off x="4299494" y="410698"/>
            <a:ext cx="62266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Geometria-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Geometria-Bold"/>
                <a:ea typeface="+mn-ea"/>
                <a:cs typeface="+mn-cs"/>
              </a:rPr>
              <a:t>Аппартно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Geometria-Bold"/>
                <a:ea typeface="+mn-ea"/>
                <a:cs typeface="+mn-cs"/>
              </a:rPr>
              <a:t> – программный комплекс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Geometria-Bold"/>
                <a:ea typeface="+mn-ea"/>
                <a:cs typeface="+mn-cs"/>
              </a:rPr>
              <a:t>«СТАНЬ ЧЕМПИОНОМ»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9E3301B-9DE9-4A14-AC86-5B10C358E8DD}"/>
              </a:ext>
            </a:extLst>
          </p:cNvPr>
          <p:cNvSpPr/>
          <p:nvPr/>
        </p:nvSpPr>
        <p:spPr>
          <a:xfrm>
            <a:off x="3535283" y="1667593"/>
            <a:ext cx="7852295" cy="1492775"/>
          </a:xfrm>
          <a:prstGeom prst="ellipse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bg1"/>
                </a:solidFill>
                <a:latin typeface="Geometria"/>
              </a:rPr>
              <a:t>предназначен для определения предрасположенности к занятию видами спорта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A5B27F2-DBC9-4A81-BFB0-FF482CC775DE}"/>
              </a:ext>
            </a:extLst>
          </p:cNvPr>
          <p:cNvSpPr/>
          <p:nvPr/>
        </p:nvSpPr>
        <p:spPr>
          <a:xfrm>
            <a:off x="3486661" y="3388346"/>
            <a:ext cx="7852295" cy="1415129"/>
          </a:xfrm>
          <a:prstGeom prst="ellipse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использует передовое отечественное оборудование, программное обеспечение, информационные ресурсы и сервисы, а также уникальный алгоритм, учитывающий более 150 различных показателей для выбора видов спорта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: изогнутая вправо 8">
            <a:extLst>
              <a:ext uri="{FF2B5EF4-FFF2-40B4-BE49-F238E27FC236}">
                <a16:creationId xmlns:a16="http://schemas.microsoft.com/office/drawing/2014/main" id="{E590BDC6-D6D3-467A-8650-32784561BFE3}"/>
              </a:ext>
            </a:extLst>
          </p:cNvPr>
          <p:cNvSpPr/>
          <p:nvPr/>
        </p:nvSpPr>
        <p:spPr>
          <a:xfrm>
            <a:off x="4075768" y="1346759"/>
            <a:ext cx="731520" cy="1216152"/>
          </a:xfrm>
          <a:prstGeom prst="curvedRight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625079A-EC4F-48F0-8681-F520BA98C3B1}"/>
              </a:ext>
            </a:extLst>
          </p:cNvPr>
          <p:cNvSpPr/>
          <p:nvPr/>
        </p:nvSpPr>
        <p:spPr>
          <a:xfrm>
            <a:off x="3486661" y="4940812"/>
            <a:ext cx="7852295" cy="1355090"/>
          </a:xfrm>
          <a:prstGeom prst="ellipse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Система «Стань Чемпионом» – современный инновационный подход к вопросу совершенствования механизмов поиска и отбора спортивно одаренных детей, будущих Чемпионов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id="{803D988F-3860-8A7A-0014-8A00537B57F9}"/>
              </a:ext>
            </a:extLst>
          </p:cNvPr>
          <p:cNvSpPr/>
          <p:nvPr/>
        </p:nvSpPr>
        <p:spPr>
          <a:xfrm>
            <a:off x="4075768" y="2828914"/>
            <a:ext cx="731520" cy="1216152"/>
          </a:xfrm>
          <a:prstGeom prst="curvedRight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трелка: изогнутая вправо 13">
            <a:extLst>
              <a:ext uri="{FF2B5EF4-FFF2-40B4-BE49-F238E27FC236}">
                <a16:creationId xmlns:a16="http://schemas.microsoft.com/office/drawing/2014/main" id="{3C668AF0-1D7D-4284-51D6-725584E41A0D}"/>
              </a:ext>
            </a:extLst>
          </p:cNvPr>
          <p:cNvSpPr/>
          <p:nvPr/>
        </p:nvSpPr>
        <p:spPr>
          <a:xfrm>
            <a:off x="4075768" y="4356609"/>
            <a:ext cx="731520" cy="1216152"/>
          </a:xfrm>
          <a:prstGeom prst="curvedRight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1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ACF11A36-4038-4FE8-9DC4-B9730424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238" y="365125"/>
            <a:ext cx="9583149" cy="13255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178586-DA77-4E64-A5B6-6544958E194B}"/>
              </a:ext>
            </a:extLst>
          </p:cNvPr>
          <p:cNvSpPr/>
          <p:nvPr/>
        </p:nvSpPr>
        <p:spPr>
          <a:xfrm>
            <a:off x="2153674" y="448972"/>
            <a:ext cx="89992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«Порядок раннего выявления физической предрасположенности детей к занятию спортом, индивидуального отбора, развития, поддержки и сопровождения спортивно одаренных детей в Ханты-Мансийском автономном округе – Югре»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76C6"/>
                </a:solidFill>
                <a:latin typeface="PT Astra Serif" panose="020A0603040505020204"/>
              </a:rPr>
              <a:t>приказ Департамента спорта и физической культуры ХМАО-Югры </a:t>
            </a:r>
            <a:br>
              <a:rPr lang="ru-RU" b="1" dirty="0">
                <a:solidFill>
                  <a:srgbClr val="0076C6"/>
                </a:solidFill>
                <a:latin typeface="PT Astra Serif" panose="020A0603040505020204"/>
              </a:rPr>
            </a:br>
            <a:r>
              <a:rPr lang="ru-RU" b="1" dirty="0">
                <a:solidFill>
                  <a:srgbClr val="0076C6"/>
                </a:solidFill>
                <a:latin typeface="PT Astra Serif" panose="020A0603040505020204"/>
              </a:rPr>
              <a:t>от 12 декабря 2022 года № 448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210D05-BA26-4D74-BF6B-A62149311535}"/>
              </a:ext>
            </a:extLst>
          </p:cNvPr>
          <p:cNvSpPr/>
          <p:nvPr/>
        </p:nvSpPr>
        <p:spPr>
          <a:xfrm>
            <a:off x="3749541" y="2486845"/>
            <a:ext cx="2309569" cy="352950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 «ЦСПСКЮ»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731EE13-3030-4303-AF7F-C807BC2D0D96}"/>
              </a:ext>
            </a:extLst>
          </p:cNvPr>
          <p:cNvSpPr/>
          <p:nvPr/>
        </p:nvSpPr>
        <p:spPr>
          <a:xfrm>
            <a:off x="7348399" y="2510659"/>
            <a:ext cx="2601795" cy="352951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ФИЗКУЛЬТУРНО-СПОРТИВНЫЕ ОРГАНИЗАЦИИ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C5ADC6E-E01D-4ABB-942A-197AF88CF07D}"/>
              </a:ext>
            </a:extLst>
          </p:cNvPr>
          <p:cNvSpPr/>
          <p:nvPr/>
        </p:nvSpPr>
        <p:spPr>
          <a:xfrm>
            <a:off x="3749540" y="3058878"/>
            <a:ext cx="2309569" cy="3530458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определение потребности АПК;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координация работы ФСО;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консультативная 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и методическая помощь;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проведение мониторинга;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проведение совещаний по организации работы АПК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сбор, обобщение 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и предоставление информации</a:t>
            </a:r>
            <a:b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в Департамент, Министерство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0B6675A-42C2-4DF7-9B89-6DD89A599C18}"/>
              </a:ext>
            </a:extLst>
          </p:cNvPr>
          <p:cNvSpPr/>
          <p:nvPr/>
        </p:nvSpPr>
        <p:spPr>
          <a:xfrm>
            <a:off x="7348399" y="3058878"/>
            <a:ext cx="2601796" cy="3505648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подготовка мест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разработка и утверждение нормативных правовых актов, положения о формировании Реестра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информирование населения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о возможности прохождения тестирования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предоставление услуг населению по проведению тестирования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на АПК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содействие ребенку и его законному представителю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в выборе наиболее благоприятного вида спорта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создание и ведение Реестра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сбор, обобщение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и предоставление информации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в БУ «ЦСПСКЮ»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4FE94361-5948-3E3F-53C7-B6201DB106E9}"/>
              </a:ext>
            </a:extLst>
          </p:cNvPr>
          <p:cNvSpPr/>
          <p:nvPr/>
        </p:nvSpPr>
        <p:spPr>
          <a:xfrm>
            <a:off x="4662008" y="1845481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7B6F8AF-A33C-3E9C-1EF6-5AC1E9762B17}"/>
              </a:ext>
            </a:extLst>
          </p:cNvPr>
          <p:cNvSpPr/>
          <p:nvPr/>
        </p:nvSpPr>
        <p:spPr>
          <a:xfrm>
            <a:off x="8406980" y="1845481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8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971E0-340B-4009-9790-5724F868F2D5}"/>
              </a:ext>
            </a:extLst>
          </p:cNvPr>
          <p:cNvSpPr txBox="1"/>
          <p:nvPr/>
        </p:nvSpPr>
        <p:spPr>
          <a:xfrm>
            <a:off x="2272673" y="892999"/>
            <a:ext cx="9142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57316-B401-4C95-BEBC-C628F6227CAF}"/>
              </a:ext>
            </a:extLst>
          </p:cNvPr>
          <p:cNvSpPr txBox="1"/>
          <p:nvPr/>
        </p:nvSpPr>
        <p:spPr>
          <a:xfrm>
            <a:off x="2548550" y="515926"/>
            <a:ext cx="9002598" cy="4037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6C6"/>
                </a:solidFill>
                <a:latin typeface="PT Astra Serif" panose="020A0603040505020204"/>
              </a:rPr>
              <a:t>Аппаратно-программные комплексы </a:t>
            </a:r>
          </a:p>
          <a:p>
            <a:pPr algn="ctr"/>
            <a:r>
              <a:rPr lang="ru-RU" sz="3200" b="1" dirty="0">
                <a:solidFill>
                  <a:srgbClr val="0076C6"/>
                </a:solidFill>
                <a:latin typeface="PT Astra Serif" panose="020A0603040505020204"/>
              </a:rPr>
              <a:t>«Стань Чемпионом» </a:t>
            </a:r>
          </a:p>
          <a:p>
            <a:pPr algn="ctr"/>
            <a:endParaRPr lang="ru-RU" sz="1600" b="1" dirty="0">
              <a:solidFill>
                <a:srgbClr val="0076C6"/>
              </a:solidFill>
              <a:latin typeface="PT Astra Serif" panose="020A0603040505020204"/>
            </a:endParaRPr>
          </a:p>
          <a:p>
            <a:pPr algn="ctr"/>
            <a:endParaRPr lang="ru-RU" sz="1600" b="1" dirty="0">
              <a:solidFill>
                <a:srgbClr val="0076C6"/>
              </a:solidFill>
              <a:latin typeface="PT Astra Serif" panose="020A0603040505020204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76C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76C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solidFill>
                <a:srgbClr val="0076C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76C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srgbClr val="0076C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99244" y="5321437"/>
            <a:ext cx="995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72089" y="4059837"/>
            <a:ext cx="886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1479257-B8EF-4B7C-AB2F-20CC1ED1B125}"/>
              </a:ext>
            </a:extLst>
          </p:cNvPr>
          <p:cNvSpPr/>
          <p:nvPr/>
        </p:nvSpPr>
        <p:spPr>
          <a:xfrm>
            <a:off x="2777935" y="2261693"/>
            <a:ext cx="2391266" cy="1798143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Сургут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«СШОР «Олимп»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D77778-4D7E-430B-8802-6508BF8E324F}"/>
              </a:ext>
            </a:extLst>
          </p:cNvPr>
          <p:cNvSpPr/>
          <p:nvPr/>
        </p:nvSpPr>
        <p:spPr>
          <a:xfrm>
            <a:off x="5664676" y="2261694"/>
            <a:ext cx="2391266" cy="1798142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города Нягани Спортивная школа «Патриот»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B339EC-3259-476B-BEBE-BCA306A285E1}"/>
              </a:ext>
            </a:extLst>
          </p:cNvPr>
          <p:cNvSpPr/>
          <p:nvPr/>
        </p:nvSpPr>
        <p:spPr>
          <a:xfrm>
            <a:off x="8551417" y="2286298"/>
            <a:ext cx="2293856" cy="1773538"/>
          </a:xfrm>
          <a:prstGeom prst="rect">
            <a:avLst/>
          </a:prstGeom>
          <a:solidFill>
            <a:srgbClr val="0194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города Нижневартовска «Спортивная школа олимпийского резерва»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200476A0-6709-AB71-5AD5-E0FBB03A4BE2}"/>
              </a:ext>
            </a:extLst>
          </p:cNvPr>
          <p:cNvSpPr/>
          <p:nvPr/>
        </p:nvSpPr>
        <p:spPr>
          <a:xfrm>
            <a:off x="3731252" y="1554795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3A16D9BF-6804-307A-31A4-BFBF0D4F5FD2}"/>
              </a:ext>
            </a:extLst>
          </p:cNvPr>
          <p:cNvSpPr/>
          <p:nvPr/>
        </p:nvSpPr>
        <p:spPr>
          <a:xfrm>
            <a:off x="6617993" y="1554795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993368C9-C457-3A49-BD0E-95CD2B637129}"/>
              </a:ext>
            </a:extLst>
          </p:cNvPr>
          <p:cNvSpPr/>
          <p:nvPr/>
        </p:nvSpPr>
        <p:spPr>
          <a:xfrm>
            <a:off x="9456029" y="1554795"/>
            <a:ext cx="484632" cy="599803"/>
          </a:xfrm>
          <a:prstGeom prst="downArrow">
            <a:avLst/>
          </a:prstGeom>
          <a:solidFill>
            <a:srgbClr val="59AB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4697DA-4B12-578E-436C-9FEE6903FE1F}"/>
              </a:ext>
            </a:extLst>
          </p:cNvPr>
          <p:cNvSpPr txBox="1"/>
          <p:nvPr/>
        </p:nvSpPr>
        <p:spPr>
          <a:xfrm>
            <a:off x="4496756" y="4568714"/>
            <a:ext cx="6096000" cy="13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76C6"/>
                </a:solidFill>
                <a:latin typeface="PT Astra Serif" panose="020A0603040505020204"/>
              </a:rPr>
              <a:t>АПК в автономном профессиональном образовательном учреждении Ханты-Мансийского автономного округа – Югры «Югорский колледж-интернат олимпийского резерва» приобретён за свой счёт </a:t>
            </a:r>
          </a:p>
        </p:txBody>
      </p:sp>
    </p:spTree>
    <p:extLst>
      <p:ext uri="{BB962C8B-B14F-4D97-AF65-F5344CB8AC3E}">
        <p14:creationId xmlns:p14="http://schemas.microsoft.com/office/powerpoint/2010/main" val="11271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B57316-B401-4C95-BEBC-C628F6227CAF}"/>
              </a:ext>
            </a:extLst>
          </p:cNvPr>
          <p:cNvSpPr txBox="1"/>
          <p:nvPr/>
        </p:nvSpPr>
        <p:spPr>
          <a:xfrm>
            <a:off x="1798020" y="239184"/>
            <a:ext cx="975867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45021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4790" y="5416799"/>
            <a:ext cx="9951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7436" y="3798151"/>
            <a:ext cx="8864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PT Astra Serif" panose="020A0603040505020204" pitchFamily="18" charset="-52"/>
              <a:ea typeface="PT Astra Serif" panose="020A0603040505020204" pitchFamily="18" charset="-5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8BA63-0636-4534-A534-68905AC80945}"/>
              </a:ext>
            </a:extLst>
          </p:cNvPr>
          <p:cNvSpPr txBox="1"/>
          <p:nvPr/>
        </p:nvSpPr>
        <p:spPr>
          <a:xfrm>
            <a:off x="2592370" y="1318452"/>
            <a:ext cx="87103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План мероприятий Ханты-Мансийского автономного округа - Югры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по реализации Концепции развития детско-юношеского спорта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в Российской Федерации до 2030 года,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9AB22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I этап (2022 - 2024 годы)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65361-62E8-9524-1D5E-2332EB38A28F}"/>
              </a:ext>
            </a:extLst>
          </p:cNvPr>
          <p:cNvSpPr txBox="1"/>
          <p:nvPr/>
        </p:nvSpPr>
        <p:spPr>
          <a:xfrm>
            <a:off x="4368537" y="3106015"/>
            <a:ext cx="6934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9AB22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Раздел VI.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Совершенствование системы отбора спортивно одаренных детей и их спортивной ориентации для занятий видом (видами) спорта, в том числе адаптивными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76C6"/>
              </a:solidFill>
              <a:effectLst/>
              <a:uLnTx/>
              <a:uFillTx/>
              <a:latin typeface="PT Astra Serif" panose="020A0603040505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DDB79-0062-C39A-115F-7868EEB2952A}"/>
              </a:ext>
            </a:extLst>
          </p:cNvPr>
          <p:cNvSpPr txBox="1"/>
          <p:nvPr/>
        </p:nvSpPr>
        <p:spPr>
          <a:xfrm>
            <a:off x="3723242" y="4312531"/>
            <a:ext cx="69733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59AB22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Пункт 15.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/>
                <a:ea typeface="+mn-ea"/>
                <a:cs typeface="+mn-cs"/>
              </a:rPr>
              <a:t>Организация и проведение тестирования не менее 500 детей ежегодно с применением программно-аппаратного комплекса "Стань Чемпионом" в системе отбора спортивно одаренных детей автономного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573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ACF11A36-4038-4FE8-9DC4-B9730424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03" y="2281287"/>
            <a:ext cx="9243785" cy="744717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43575" y="178071"/>
            <a:ext cx="89743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Мониторинг спортивно одаренных детей, прошедших тестирование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6C6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на аппаратно-программном комплексе, зачисленных в физкультурно-спортивную организацию и их дальнейшее сопровождение за 2022-2023 гг.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95D78B8B-0F1D-468D-A452-2E4F64B2F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936984"/>
              </p:ext>
            </p:extLst>
          </p:nvPr>
        </p:nvGraphicFramePr>
        <p:xfrm>
          <a:off x="3172662" y="1115736"/>
          <a:ext cx="8365741" cy="574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57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ACF11A36-4038-4FE8-9DC4-B9730424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03" y="2281287"/>
            <a:ext cx="9243785" cy="744717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</a:b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E13904C-BBBD-4417-9C8D-C8D672D3E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639846"/>
              </p:ext>
            </p:extLst>
          </p:nvPr>
        </p:nvGraphicFramePr>
        <p:xfrm>
          <a:off x="3095625" y="144691"/>
          <a:ext cx="4083504" cy="641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A0E58EF-F17C-4F24-B737-B8DCE23E0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346177"/>
              </p:ext>
            </p:extLst>
          </p:nvPr>
        </p:nvGraphicFramePr>
        <p:xfrm>
          <a:off x="7179129" y="314325"/>
          <a:ext cx="4308247" cy="641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1101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A0E58EF-F17C-4F24-B737-B8DCE23E0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80723"/>
              </p:ext>
            </p:extLst>
          </p:nvPr>
        </p:nvGraphicFramePr>
        <p:xfrm>
          <a:off x="3124201" y="361950"/>
          <a:ext cx="7781924" cy="641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1339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821</Words>
  <Application>Microsoft Office PowerPoint</Application>
  <PresentationFormat>Широкоэкранный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Geometria</vt:lpstr>
      <vt:lpstr>Geometria-Bold</vt:lpstr>
      <vt:lpstr>Gotham Pro Black</vt:lpstr>
      <vt:lpstr>PT Astra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Заикина Наталья Николаевна</dc:creator>
  <cp:lastModifiedBy>Умарова Марина Михайловна</cp:lastModifiedBy>
  <cp:revision>366</cp:revision>
  <cp:lastPrinted>2024-03-18T09:55:42Z</cp:lastPrinted>
  <dcterms:created xsi:type="dcterms:W3CDTF">2022-11-10T06:42:33Z</dcterms:created>
  <dcterms:modified xsi:type="dcterms:W3CDTF">2024-03-28T06:28:53Z</dcterms:modified>
</cp:coreProperties>
</file>