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2" r:id="rId2"/>
    <p:sldId id="269" r:id="rId3"/>
    <p:sldId id="258" r:id="rId4"/>
    <p:sldId id="277" r:id="rId5"/>
    <p:sldId id="271" r:id="rId6"/>
    <p:sldId id="273" r:id="rId7"/>
    <p:sldId id="278" r:id="rId8"/>
    <p:sldId id="274" r:id="rId9"/>
    <p:sldId id="279" r:id="rId10"/>
    <p:sldId id="261" r:id="rId11"/>
    <p:sldId id="280" r:id="rId12"/>
    <p:sldId id="262" r:id="rId13"/>
    <p:sldId id="263" r:id="rId14"/>
    <p:sldId id="281" r:id="rId15"/>
    <p:sldId id="275" r:id="rId16"/>
    <p:sldId id="282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89179B-3430-422C-BA3D-599DE400DA72}">
          <p14:sldIdLst>
            <p14:sldId id="272"/>
            <p14:sldId id="269"/>
            <p14:sldId id="258"/>
            <p14:sldId id="277"/>
            <p14:sldId id="271"/>
            <p14:sldId id="273"/>
            <p14:sldId id="278"/>
            <p14:sldId id="274"/>
            <p14:sldId id="279"/>
            <p14:sldId id="261"/>
            <p14:sldId id="280"/>
            <p14:sldId id="262"/>
            <p14:sldId id="263"/>
            <p14:sldId id="281"/>
            <p14:sldId id="275"/>
            <p14:sldId id="282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0385191063171438E-2"/>
          <c:w val="0.77873724117818988"/>
          <c:h val="0.85159136298728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603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4-4304-A1E0-032DB62790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544</c:v>
                </c:pt>
                <c:pt idx="3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4-4304-A1E0-032DB62790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5.8067336163239629E-3"/>
                  <c:y val="-5.2291316985640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7B-42A8-8921-2C4CC06C0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542</c:v>
                </c:pt>
                <c:pt idx="3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24-4304-A1E0-032DB62790A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590</c:v>
                </c:pt>
                <c:pt idx="3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24-4304-A1E0-032DB62790A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1613467232648032E-2"/>
                  <c:y val="1.102604751792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7B-42A8-8921-2C4CC06C0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669</c:v>
                </c:pt>
                <c:pt idx="3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24-4304-A1E0-032DB62790A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4516834040809907E-2"/>
                  <c:y val="-2.3966576754478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7B-42A8-8921-2C4CC06C00EB}"/>
                </c:ext>
              </c:extLst>
            </c:dLbl>
            <c:dLbl>
              <c:idx val="3"/>
              <c:layout>
                <c:manualLayout>
                  <c:x val="-5.8067336163240687E-3"/>
                  <c:y val="8.2695356384428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7B-42A8-8921-2C4CC06C0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615</c:v>
                </c:pt>
                <c:pt idx="3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24-4304-A1E0-032DB62790A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1613467232647818E-2"/>
                  <c:y val="-5.2291316985640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7B-42A8-8921-2C4CC06C00EB}"/>
                </c:ext>
              </c:extLst>
            </c:dLbl>
            <c:dLbl>
              <c:idx val="3"/>
              <c:layout>
                <c:manualLayout>
                  <c:x val="2.9033668081617685E-3"/>
                  <c:y val="-7.8436975478460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7B-42A8-8921-2C4CC06C0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560</c:v>
                </c:pt>
                <c:pt idx="3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24-4304-A1E0-032DB62790A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9033668081619815E-3"/>
                  <c:y val="-1.6539071276885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B-4E88-B31E-1BFB1F5E57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497</c:v>
                </c:pt>
                <c:pt idx="3">
                  <c:v>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B-4E88-B31E-1BFB1F5E5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851840"/>
        <c:axId val="72853376"/>
        <c:axId val="0"/>
      </c:bar3DChart>
      <c:catAx>
        <c:axId val="7285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ru-RU"/>
          </a:p>
        </c:txPr>
        <c:crossAx val="72853376"/>
        <c:crosses val="autoZero"/>
        <c:auto val="1"/>
        <c:lblAlgn val="ctr"/>
        <c:lblOffset val="100"/>
        <c:noMultiLvlLbl val="0"/>
      </c:catAx>
      <c:valAx>
        <c:axId val="72853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2851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6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4441899743772164E-2"/>
          <c:y val="1.9760717405006692E-2"/>
          <c:w val="9.7248499850945261E-2"/>
          <c:h val="0.58859125313200522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3217410323709537E-2"/>
          <c:y val="6.1729625275328152E-2"/>
          <c:w val="0.81017646639081664"/>
          <c:h val="0.81040885808010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058860697968167E-3"/>
                  <c:y val="6.2033207076592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C4-434D-9C35-A69E98809267}"/>
                </c:ext>
              </c:extLst>
            </c:dLbl>
            <c:dLbl>
              <c:idx val="5"/>
              <c:layout>
                <c:manualLayout>
                  <c:x val="9.25925925925940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C4-434D-9C35-A69E98809267}"/>
                </c:ext>
              </c:extLst>
            </c:dLbl>
            <c:dLbl>
              <c:idx val="6"/>
              <c:layout>
                <c:manualLayout>
                  <c:x val="-9.2592592592594079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C4-434D-9C35-A69E98809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C4-434D-9C35-A69E988092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145927120022215E-17"/>
                  <c:y val="2.4266658830397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C4-434D-9C35-A69E98809267}"/>
                </c:ext>
              </c:extLst>
            </c:dLbl>
            <c:dLbl>
              <c:idx val="1"/>
              <c:layout>
                <c:manualLayout>
                  <c:x val="4.6296296296296294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C4-434D-9C35-A69E98809267}"/>
                </c:ext>
              </c:extLst>
            </c:dLbl>
            <c:dLbl>
              <c:idx val="3"/>
              <c:layout>
                <c:manualLayout>
                  <c:x val="4.62962962962966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C4-434D-9C35-A69E98809267}"/>
                </c:ext>
              </c:extLst>
            </c:dLbl>
            <c:dLbl>
              <c:idx val="4"/>
              <c:layout>
                <c:manualLayout>
                  <c:x val="3.0864197530864317E-3"/>
                  <c:y val="-3.3672391930733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C4-434D-9C35-A69E98809267}"/>
                </c:ext>
              </c:extLst>
            </c:dLbl>
            <c:dLbl>
              <c:idx val="5"/>
              <c:layout>
                <c:manualLayout>
                  <c:x val="1.3888888888889049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C4-434D-9C35-A69E98809267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C4-434D-9C35-A69E98809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C4-434D-9C35-A69E988092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716049382716049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C4-434D-9C35-A69E98809267}"/>
                </c:ext>
              </c:extLst>
            </c:dLbl>
            <c:dLbl>
              <c:idx val="1"/>
              <c:layout>
                <c:manualLayout>
                  <c:x val="3.0864197530864196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B0-425E-8A81-DCA24F323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C4-434D-9C35-A69E9880926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3.0864197530864196E-3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FC4-434D-9C35-A69E98809267}"/>
                </c:ext>
              </c:extLst>
            </c:dLbl>
            <c:dLbl>
              <c:idx val="4"/>
              <c:layout>
                <c:manualLayout>
                  <c:x val="3.0864197530864252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FC4-434D-9C35-A69E98809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13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FC4-434D-9C35-A69E9880926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4.629629629629658E-3"/>
                  <c:y val="1.122413064357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B0-425E-8A81-DCA24F323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24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C4-434D-9C35-A69E9880926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37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FC4-434D-9C35-A69E9880926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32098765432098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E9-429B-A107-CA584B116DF9}"/>
                </c:ext>
              </c:extLst>
            </c:dLbl>
            <c:dLbl>
              <c:idx val="4"/>
              <c:layout>
                <c:manualLayout>
                  <c:x val="1.5432098765432098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E9-429B-A107-CA584B116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22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FC4-434D-9C35-A69E9880926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47</c:v>
                </c:pt>
                <c:pt idx="1">
                  <c:v>5</c:v>
                </c:pt>
                <c:pt idx="2">
                  <c:v>10</c:v>
                </c:pt>
                <c:pt idx="3">
                  <c:v>13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B-4151-A5CA-8455680D4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729856"/>
        <c:axId val="88752128"/>
        <c:axId val="0"/>
      </c:bar3DChart>
      <c:catAx>
        <c:axId val="8872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chemeClr val="tx1"/>
                </a:solidFill>
              </a:defRPr>
            </a:pPr>
            <a:endParaRPr lang="ru-RU"/>
          </a:p>
        </c:txPr>
        <c:crossAx val="88752128"/>
        <c:crosses val="autoZero"/>
        <c:auto val="1"/>
        <c:lblAlgn val="ctr"/>
        <c:lblOffset val="100"/>
        <c:noMultiLvlLbl val="0"/>
      </c:catAx>
      <c:valAx>
        <c:axId val="887521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8729856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449256342957131"/>
          <c:y val="1.6568849546494301E-2"/>
          <c:w val="0.10337987265480704"/>
          <c:h val="0.59916530470973806"/>
        </c:manualLayout>
      </c:layout>
      <c:overlay val="0"/>
      <c:spPr>
        <a:ln>
          <a:solidFill>
            <a:schemeClr val="accent6">
              <a:lumMod val="60000"/>
              <a:lumOff val="40000"/>
            </a:schemeClr>
          </a:solidFill>
        </a:ln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501381873988513E-2"/>
          <c:y val="4.0865225924977794E-2"/>
          <c:w val="0.76285791664747482"/>
          <c:h val="0.855443396788440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2151258870418981E-7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7-451B-9112-6D1CE7DBD506}"/>
                </c:ext>
              </c:extLst>
            </c:dLbl>
            <c:dLbl>
              <c:idx val="2"/>
              <c:layout>
                <c:manualLayout>
                  <c:x val="-1.5432098765432159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7-451B-9112-6D1CE7DBD506}"/>
                </c:ext>
              </c:extLst>
            </c:dLbl>
            <c:dLbl>
              <c:idx val="5"/>
              <c:layout>
                <c:manualLayout>
                  <c:x val="9.25925925925940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7-451B-9112-6D1CE7DBD506}"/>
                </c:ext>
              </c:extLst>
            </c:dLbl>
            <c:dLbl>
              <c:idx val="6"/>
              <c:layout>
                <c:manualLayout>
                  <c:x val="-9.2592592592594062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97-451B-9112-6D1CE7DBD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97-451B-9112-6D1CE7DBD5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432098765432098E-3"/>
                  <c:y val="-4.8621696642240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97-451B-9112-6D1CE7DBD506}"/>
                </c:ext>
              </c:extLst>
            </c:dLbl>
            <c:dLbl>
              <c:idx val="3"/>
              <c:layout>
                <c:manualLayout>
                  <c:x val="1.5432098765432187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97-451B-9112-6D1CE7DBD506}"/>
                </c:ext>
              </c:extLst>
            </c:dLbl>
            <c:dLbl>
              <c:idx val="4"/>
              <c:layout>
                <c:manualLayout>
                  <c:x val="1.5432098765432187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97-451B-9112-6D1CE7DBD506}"/>
                </c:ext>
              </c:extLst>
            </c:dLbl>
            <c:dLbl>
              <c:idx val="5"/>
              <c:layout>
                <c:manualLayout>
                  <c:x val="1.3888888888889046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97-451B-9112-6D1CE7DBD506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97-451B-9112-6D1CE7DBD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97-451B-9112-6D1CE7DBD5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E97-451B-9112-6D1CE7DBD50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97-451B-9112-6D1CE7DBD50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E97-451B-9112-6D1CE7DBD50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E97-451B-9112-6D1CE7DBD50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E97-451B-9112-6D1CE7DBD50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6-4608-825A-A672D446C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314816"/>
        <c:axId val="89316352"/>
        <c:axId val="0"/>
      </c:bar3DChart>
      <c:catAx>
        <c:axId val="8931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316352"/>
        <c:crosses val="autoZero"/>
        <c:auto val="1"/>
        <c:lblAlgn val="ctr"/>
        <c:lblOffset val="100"/>
        <c:noMultiLvlLbl val="0"/>
      </c:catAx>
      <c:valAx>
        <c:axId val="89316352"/>
        <c:scaling>
          <c:orientation val="minMax"/>
        </c:scaling>
        <c:delete val="1"/>
        <c:axPos val="l"/>
        <c:majorGridlines>
          <c:spPr>
            <a:ln w="12700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931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6"/>
        <c:txPr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62209584912997"/>
          <c:y val="6.4271404781700597E-2"/>
          <c:w val="0.10337987265480704"/>
          <c:h val="0.59916530470973806"/>
        </c:manualLayout>
      </c:layout>
      <c:overlay val="0"/>
      <c:spPr>
        <a:noFill/>
        <a:ln>
          <a:solidFill>
            <a:schemeClr val="accent6">
              <a:lumMod val="60000"/>
              <a:lumOff val="4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2780416688392E-2"/>
          <c:y val="3.4375000000000003E-2"/>
          <c:w val="0.88890066636586862"/>
          <c:h val="0.548144685039370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медалей, завоеванных во всероссийских соревнованиях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996866561311782E-3"/>
                  <c:y val="-1.71481299212598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13-469E-A15F-ECC608737AAA}"/>
                </c:ext>
              </c:extLst>
            </c:dLbl>
            <c:dLbl>
              <c:idx val="2"/>
              <c:layout>
                <c:manualLayout>
                  <c:x val="0"/>
                  <c:y val="-1.33954232283464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448350410045144E-2"/>
                      <c:h val="5.2921998031496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313-469E-A15F-ECC608737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Нягань</c:v>
                </c:pt>
                <c:pt idx="1">
                  <c:v>Сургутский район</c:v>
                </c:pt>
                <c:pt idx="2">
                  <c:v>Ханты-Мансийск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42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313-469E-A15F-ECC608737A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медалей, завоеванных в международных соревнованиях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13-469E-A15F-ECC608737AAA}"/>
                </c:ext>
              </c:extLst>
            </c:dLbl>
            <c:dLbl>
              <c:idx val="1"/>
              <c:layout>
                <c:manualLayout>
                  <c:x val="0"/>
                  <c:y val="-1.38198818897638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13-469E-A15F-ECC608737A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13-469E-A15F-ECC608737A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13-469E-A15F-ECC608737AAA}"/>
                </c:ext>
              </c:extLst>
            </c:dLbl>
            <c:dLbl>
              <c:idx val="4"/>
              <c:layout>
                <c:manualLayout>
                  <c:x val="-6.5987748428709069E-17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13-469E-A15F-ECC608737AAA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13-469E-A15F-ECC608737AAA}"/>
                </c:ext>
              </c:extLst>
            </c:dLbl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13-469E-A15F-ECC608737AAA}"/>
                </c:ext>
              </c:extLst>
            </c:dLbl>
            <c:dLbl>
              <c:idx val="15"/>
              <c:layout>
                <c:manualLayout>
                  <c:x val="-1.7996158023258187E-3"/>
                  <c:y val="-4.44500492125989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623164319610741E-2"/>
                      <c:h val="5.28124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A313-469E-A15F-ECC608737AA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13-469E-A15F-ECC608737AA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13-469E-A15F-ECC608737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Нягань</c:v>
                </c:pt>
                <c:pt idx="1">
                  <c:v>Сургутский район</c:v>
                </c:pt>
                <c:pt idx="2">
                  <c:v>Ханты-Мансийск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13-469E-A15F-ECC608737A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71833381938373E-2"/>
          <c:y val="4.7543944891221934E-2"/>
          <c:w val="0.82779211626324978"/>
          <c:h val="0.80238853141645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-8.2846387622599812E-3"/>
                  <c:y val="1.161062396977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C9-4678-A4C2-A81779B78C4F}"/>
                </c:ext>
              </c:extLst>
            </c:dLbl>
            <c:dLbl>
              <c:idx val="1"/>
              <c:layout>
                <c:manualLayout>
                  <c:x val="2.0305521020398767E-3"/>
                  <c:y val="6.8435511922222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C9-4678-A4C2-A81779B78C4F}"/>
                </c:ext>
              </c:extLst>
            </c:dLbl>
            <c:dLbl>
              <c:idx val="2"/>
              <c:layout>
                <c:manualLayout>
                  <c:x val="2.7615462540866603E-3"/>
                  <c:y val="8.9583550919766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C9-4678-A4C2-A81779B78C4F}"/>
                </c:ext>
              </c:extLst>
            </c:dLbl>
            <c:dLbl>
              <c:idx val="3"/>
              <c:layout>
                <c:manualLayout>
                  <c:x val="3.2486070820094857E-4"/>
                  <c:y val="-4.8172046916933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C9-4678-A4C2-A81779B78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C9-4678-A4C2-A81779B78C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8.9342450614725787E-4"/>
                  <c:y val="9.22717839968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C9-4678-A4C2-A81779B78C4F}"/>
                </c:ext>
              </c:extLst>
            </c:dLbl>
            <c:dLbl>
              <c:idx val="1"/>
              <c:layout>
                <c:manualLayout>
                  <c:x val="5.1169590643274322E-3"/>
                  <c:y val="9.3038293698545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C9-4678-A4C2-A81779B78C4F}"/>
                </c:ext>
              </c:extLst>
            </c:dLbl>
            <c:dLbl>
              <c:idx val="2"/>
              <c:layout>
                <c:manualLayout>
                  <c:x val="3.0864069622876088E-3"/>
                  <c:y val="6.785972145909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C9-4678-A4C2-A81779B78C4F}"/>
                </c:ext>
              </c:extLst>
            </c:dLbl>
            <c:dLbl>
              <c:idx val="3"/>
              <c:layout>
                <c:manualLayout>
                  <c:x val="-3.5736980245890315E-3"/>
                  <c:y val="-4.225611777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C9-4678-A4C2-A81779B78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7C9-4678-A4C2-A81779B78C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>
                <c:manualLayout>
                  <c:x val="-1.1695906432748537E-2"/>
                  <c:y val="1.61475621994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16-4302-A57D-F9E823B9F685}"/>
                </c:ext>
              </c:extLst>
            </c:dLbl>
            <c:dLbl>
              <c:idx val="1"/>
              <c:layout>
                <c:manualLayout>
                  <c:x val="1.4619883040935672E-3"/>
                  <c:y val="9.2271783996840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C9-4678-A4C2-A81779B78C4F}"/>
                </c:ext>
              </c:extLst>
            </c:dLbl>
            <c:dLbl>
              <c:idx val="2"/>
              <c:layout>
                <c:manualLayout>
                  <c:x val="5.8479532163742687E-3"/>
                  <c:y val="4.6134075624719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C9-4678-A4C2-A81779B78C4F}"/>
                </c:ext>
              </c:extLst>
            </c:dLbl>
            <c:dLbl>
              <c:idx val="3"/>
              <c:layout>
                <c:manualLayout>
                  <c:x val="-1.4619883040935713E-3"/>
                  <c:y val="9.22717839968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C9-4678-A4C2-A81779B78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7C9-4678-A4C2-A81779B78C4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510EB"/>
            </a:solidFill>
          </c:spPr>
          <c:invertIfNegative val="0"/>
          <c:dLbls>
            <c:dLbl>
              <c:idx val="0"/>
              <c:layout>
                <c:manualLayout>
                  <c:x val="-2.9240917253764332E-3"/>
                  <c:y val="9.22717839968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C9-4678-A4C2-A81779B78C4F}"/>
                </c:ext>
              </c:extLst>
            </c:dLbl>
            <c:dLbl>
              <c:idx val="1"/>
              <c:layout>
                <c:manualLayout>
                  <c:x val="2.9239766081871343E-3"/>
                  <c:y val="6.9203837997630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C9-4678-A4C2-A81779B78C4F}"/>
                </c:ext>
              </c:extLst>
            </c:dLbl>
            <c:dLbl>
              <c:idx val="2"/>
              <c:layout>
                <c:manualLayout>
                  <c:x val="-2.9239766081872419E-3"/>
                  <c:y val="-1.69162983142322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C9-4678-A4C2-A81779B78C4F}"/>
                </c:ext>
              </c:extLst>
            </c:dLbl>
            <c:dLbl>
              <c:idx val="3"/>
              <c:layout>
                <c:manualLayout>
                  <c:x val="2.9239766081870272E-3"/>
                  <c:y val="1.614756219944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C9-4678-A4C2-A81779B78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7C9-4678-A4C2-A81779B78C4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859649122807015E-3"/>
                  <c:y val="1.153397299960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16-4302-A57D-F9E823B9F685}"/>
                </c:ext>
              </c:extLst>
            </c:dLbl>
            <c:dLbl>
              <c:idx val="1"/>
              <c:layout>
                <c:manualLayout>
                  <c:x val="4.3859649122807015E-3"/>
                  <c:y val="9.22717839968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C9-4678-A4C2-A81779B78C4F}"/>
                </c:ext>
              </c:extLst>
            </c:dLbl>
            <c:dLbl>
              <c:idx val="3"/>
              <c:layout>
                <c:manualLayout>
                  <c:x val="-4.3859649122807015E-3"/>
                  <c:y val="1.384076759952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C9-4678-A4C2-A81779B78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7C9-4678-A4C2-A81779B78C4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157894736842132E-2"/>
                  <c:y val="2.07611513992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7C9-4678-A4C2-A81779B78C4F}"/>
                </c:ext>
              </c:extLst>
            </c:dLbl>
            <c:dLbl>
              <c:idx val="1"/>
              <c:layout>
                <c:manualLayout>
                  <c:x val="0"/>
                  <c:y val="4.613589199841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16-4302-A57D-F9E823B9F685}"/>
                </c:ext>
              </c:extLst>
            </c:dLbl>
            <c:dLbl>
              <c:idx val="2"/>
              <c:layout>
                <c:manualLayout>
                  <c:x val="2.9239766081870272E-3"/>
                  <c:y val="2.3067945999209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16-4302-A57D-F9E823B9F685}"/>
                </c:ext>
              </c:extLst>
            </c:dLbl>
            <c:dLbl>
              <c:idx val="3"/>
              <c:layout>
                <c:manualLayout>
                  <c:x val="2.9239766081871343E-3"/>
                  <c:y val="2.07611513992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5-480D-AA7E-1C7D4D6CC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7C9-4678-A4C2-A81779B78C4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8479532163742687E-3"/>
                  <c:y val="1.845435679936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16-4302-A57D-F9E823B9F685}"/>
                </c:ext>
              </c:extLst>
            </c:dLbl>
            <c:dLbl>
              <c:idx val="1"/>
              <c:layout>
                <c:manualLayout>
                  <c:x val="4.3859649122807015E-3"/>
                  <c:y val="-8.45814915711612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16-4302-A57D-F9E823B9F685}"/>
                </c:ext>
              </c:extLst>
            </c:dLbl>
            <c:dLbl>
              <c:idx val="2"/>
              <c:layout>
                <c:manualLayout>
                  <c:x val="-1.0721123712016836E-16"/>
                  <c:y val="4.613589199841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16-4302-A57D-F9E823B9F685}"/>
                </c:ext>
              </c:extLst>
            </c:dLbl>
            <c:dLbl>
              <c:idx val="3"/>
              <c:layout>
                <c:manualLayout>
                  <c:x val="-1.0721123712016836E-16"/>
                  <c:y val="2.3067945999209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16-4302-A57D-F9E823B9F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11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6-4302-A57D-F9E823B9F68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D-47D1-A46B-BCDCAF57B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3794560"/>
        <c:axId val="83812736"/>
        <c:axId val="0"/>
      </c:bar3DChart>
      <c:catAx>
        <c:axId val="8379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83812736"/>
        <c:crosses val="autoZero"/>
        <c:auto val="1"/>
        <c:lblAlgn val="ctr"/>
        <c:lblOffset val="100"/>
        <c:noMultiLvlLbl val="0"/>
      </c:catAx>
      <c:valAx>
        <c:axId val="838127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3794560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562761891605645"/>
          <c:y val="2.4790231542237504E-2"/>
          <c:w val="9.7938826725606665E-2"/>
          <c:h val="0.4925642201626562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Основной состав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93733122623565E-3"/>
                  <c:y val="1.26402559055118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10-4B4D-8BBF-560A8B97A753}"/>
                </c:ext>
              </c:extLst>
            </c:dLbl>
            <c:dLbl>
              <c:idx val="1"/>
              <c:layout>
                <c:manualLayout>
                  <c:x val="0"/>
                  <c:y val="-9.04156003937007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10-4B4D-8BBF-560A8B97A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Нягань</c:v>
                </c:pt>
                <c:pt idx="1">
                  <c:v>Сургут</c:v>
                </c:pt>
                <c:pt idx="2">
                  <c:v>Сургутский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10-4B4D-8BBF-560A8B97A7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Резервный состав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10-4B4D-8BBF-560A8B97A75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10-4B4D-8BBF-560A8B97A75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10-4B4D-8BBF-560A8B97A75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10-4B4D-8BBF-560A8B97A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Нягань</c:v>
                </c:pt>
                <c:pt idx="1">
                  <c:v>Сургут</c:v>
                </c:pt>
                <c:pt idx="2">
                  <c:v>Сургутский район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D10-4B4D-8BBF-560A8B97A7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48359515445646E-2"/>
          <c:y val="0.1018470561173954"/>
          <c:w val="0.91771215133747941"/>
          <c:h val="0.79013736345413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8.60338011223685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D4-44A6-863F-F1F61CC857C0}"/>
                </c:ext>
              </c:extLst>
            </c:dLbl>
            <c:dLbl>
              <c:idx val="17"/>
              <c:layout>
                <c:manualLayout>
                  <c:x val="4.3016900561184263E-3"/>
                  <c:y val="-4.9528658763921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D4-44A6-863F-F1F61CC857C0}"/>
                </c:ext>
              </c:extLst>
            </c:dLbl>
            <c:dLbl>
              <c:idx val="18"/>
              <c:layout>
                <c:manualLayout>
                  <c:x val="-1.43389668537280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D4-44A6-863F-F1F61CC857C0}"/>
                </c:ext>
              </c:extLst>
            </c:dLbl>
            <c:dLbl>
              <c:idx val="19"/>
              <c:layout>
                <c:manualLayout>
                  <c:x val="1.2905070168355277E-2"/>
                  <c:y val="2.47643293819603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D4-44A6-863F-F1F61CC85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Лангепас, ЛГ МАУ "Спортшкола"</c:v>
                </c:pt>
                <c:pt idx="1">
                  <c:v>Мегион, МАУ "СШ "Вымпел"</c:v>
                </c:pt>
                <c:pt idx="2">
                  <c:v>Нефтеюганск МБУ "СШОР "Спартак"</c:v>
                </c:pt>
                <c:pt idx="3">
                  <c:v>Нягань, МАУ  «СШ им. А.Ф. Орловского»</c:v>
                </c:pt>
                <c:pt idx="4">
                  <c:v>Сургут, МБУ СП СШОР "Ермак"</c:v>
                </c:pt>
                <c:pt idx="5">
                  <c:v>Сургутский район, МАУ СП "СШОР"</c:v>
                </c:pt>
                <c:pt idx="6">
                  <c:v>Ханты-Мансийск, МБУ "СК "Дружба"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60</c:v>
                </c:pt>
                <c:pt idx="1">
                  <c:v>49.1</c:v>
                </c:pt>
                <c:pt idx="2">
                  <c:v>44.9</c:v>
                </c:pt>
                <c:pt idx="3">
                  <c:v>58.4</c:v>
                </c:pt>
                <c:pt idx="4">
                  <c:v>30.9</c:v>
                </c:pt>
                <c:pt idx="5">
                  <c:v>66.3</c:v>
                </c:pt>
                <c:pt idx="6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D4-44A6-863F-F1F61CC85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920544"/>
        <c:axId val="532923824"/>
      </c:barChart>
      <c:catAx>
        <c:axId val="5329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923824"/>
        <c:crosses val="autoZero"/>
        <c:auto val="1"/>
        <c:lblAlgn val="ctr"/>
        <c:lblOffset val="100"/>
        <c:noMultiLvlLbl val="0"/>
      </c:catAx>
      <c:valAx>
        <c:axId val="532923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292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программе спортивной подготовки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Кондинский район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Нефтеюганск</c:v>
                </c:pt>
                <c:pt idx="4">
                  <c:v>Нягань</c:v>
                </c:pt>
                <c:pt idx="5">
                  <c:v>Сургут</c:v>
                </c:pt>
                <c:pt idx="6">
                  <c:v>Сургутский район</c:v>
                </c:pt>
                <c:pt idx="7">
                  <c:v>Ханты-Мансийск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39</c:v>
                </c:pt>
                <c:pt idx="2">
                  <c:v>79</c:v>
                </c:pt>
                <c:pt idx="3">
                  <c:v>82</c:v>
                </c:pt>
                <c:pt idx="4">
                  <c:v>39</c:v>
                </c:pt>
                <c:pt idx="5">
                  <c:v>36</c:v>
                </c:pt>
                <c:pt idx="6">
                  <c:v>110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57-45BE-BD5B-8C3060EE2D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общеразвивающим программам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657-45BE-BD5B-8C3060EE2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Кондинский район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Нефтеюганск</c:v>
                </c:pt>
                <c:pt idx="4">
                  <c:v>Нягань</c:v>
                </c:pt>
                <c:pt idx="5">
                  <c:v>Сургут</c:v>
                </c:pt>
                <c:pt idx="6">
                  <c:v>Сургутский район</c:v>
                </c:pt>
                <c:pt idx="7">
                  <c:v>Ханты-Мансийск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57-45BE-BD5B-8C3060EE2D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предпрофессиональным программам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0"/>
              <c:layout>
                <c:manualLayout>
                  <c:x val="-3.5993733122624883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657-45BE-BD5B-8C3060EE2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Кондинский район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Нефтеюганск</c:v>
                </c:pt>
                <c:pt idx="4">
                  <c:v>Нягань</c:v>
                </c:pt>
                <c:pt idx="5">
                  <c:v>Сургут</c:v>
                </c:pt>
                <c:pt idx="6">
                  <c:v>Сургутский район</c:v>
                </c:pt>
                <c:pt idx="7">
                  <c:v>Ханты-Мансийск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657-45BE-BD5B-8C3060EE2D1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спортивно-оздоровительных группах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Кондинский район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Нефтеюганск</c:v>
                </c:pt>
                <c:pt idx="4">
                  <c:v>Нягань</c:v>
                </c:pt>
                <c:pt idx="5">
                  <c:v>Сургут</c:v>
                </c:pt>
                <c:pt idx="6">
                  <c:v>Сургутский район</c:v>
                </c:pt>
                <c:pt idx="7">
                  <c:v>Ханты-Мансийск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2">
                  <c:v>13</c:v>
                </c:pt>
                <c:pt idx="5">
                  <c:v>13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57-45BE-BD5B-8C3060EE2D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9873959582722"/>
          <c:y val="0.86939271653543304"/>
          <c:w val="0.78740797507759908"/>
          <c:h val="0.11185728346456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96812709291144"/>
          <c:y val="6.4239740222615291E-2"/>
          <c:w val="0.75815082142510526"/>
          <c:h val="0.832592502907249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7565971988513895E-3"/>
                  <c:y val="8.3825811468977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5-4F65-9C89-FAD551E42BF7}"/>
                </c:ext>
              </c:extLst>
            </c:dLbl>
            <c:dLbl>
              <c:idx val="1"/>
              <c:layout>
                <c:manualLayout>
                  <c:x val="2.9273916847844307E-3"/>
                  <c:y val="5.93796029831813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5-4F65-9C89-FAD551E42BF7}"/>
                </c:ext>
              </c:extLst>
            </c:dLbl>
            <c:dLbl>
              <c:idx val="2"/>
              <c:layout>
                <c:manualLayout>
                  <c:x val="4.2067507503268918E-5"/>
                  <c:y val="9.0151273514412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5-4F65-9C89-FAD551E42BF7}"/>
                </c:ext>
              </c:extLst>
            </c:dLbl>
            <c:dLbl>
              <c:idx val="3"/>
              <c:layout>
                <c:manualLayout>
                  <c:x val="2.573893304784317E-3"/>
                  <c:y val="1.310771918121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5-4F65-9C89-FAD551E42BF7}"/>
                </c:ext>
              </c:extLst>
            </c:dLbl>
            <c:dLbl>
              <c:idx val="4"/>
              <c:layout>
                <c:manualLayout>
                  <c:x val="3.8133389219380644E-3"/>
                  <c:y val="1.2125156023807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5-4F65-9C89-FAD551E42BF7}"/>
                </c:ext>
              </c:extLst>
            </c:dLbl>
            <c:dLbl>
              <c:idx val="5"/>
              <c:layout>
                <c:manualLayout>
                  <c:x val="2.1092546894627292E-3"/>
                  <c:y val="6.6515906834724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5-4F65-9C89-FAD551E42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</c:v>
                </c:pt>
                <c:pt idx="1">
                  <c:v>33</c:v>
                </c:pt>
                <c:pt idx="2">
                  <c:v>37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F5-4F65-9C89-FAD551E42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1463884385919807E-4"/>
                  <c:y val="-7.2035006863036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F5-4F65-9C89-FAD551E42BF7}"/>
                </c:ext>
              </c:extLst>
            </c:dLbl>
            <c:dLbl>
              <c:idx val="1"/>
              <c:layout>
                <c:manualLayout>
                  <c:x val="-5.0569198718390575E-3"/>
                  <c:y val="9.7840831305482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F5-4F65-9C89-FAD551E42BF7}"/>
                </c:ext>
              </c:extLst>
            </c:dLbl>
            <c:dLbl>
              <c:idx val="2"/>
              <c:layout>
                <c:manualLayout>
                  <c:x val="1.7827500107449579E-3"/>
                  <c:y val="2.2893961602832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F5-4F65-9C89-FAD551E42BF7}"/>
                </c:ext>
              </c:extLst>
            </c:dLbl>
            <c:dLbl>
              <c:idx val="3"/>
              <c:layout>
                <c:manualLayout>
                  <c:x val="8.1840654068730042E-4"/>
                  <c:y val="-1.4401040502578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F5-4F65-9C89-FAD551E42BF7}"/>
                </c:ext>
              </c:extLst>
            </c:dLbl>
            <c:dLbl>
              <c:idx val="4"/>
              <c:layout>
                <c:manualLayout>
                  <c:x val="4.8894607817299733E-3"/>
                  <c:y val="-1.443388010651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F5-4F65-9C89-FAD551E42BF7}"/>
                </c:ext>
              </c:extLst>
            </c:dLbl>
            <c:dLbl>
              <c:idx val="5"/>
              <c:layout>
                <c:manualLayout>
                  <c:x val="4.6293518076255865E-3"/>
                  <c:y val="4.7270733359375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F5-4F65-9C89-FAD551E42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207</c:v>
                </c:pt>
                <c:pt idx="1">
                  <c:v>95</c:v>
                </c:pt>
                <c:pt idx="2">
                  <c:v>92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FF5-4F65-9C89-FAD551E42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0136748795956981E-7"/>
                  <c:y val="2.8444420154033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F5-4F65-9C89-FAD551E42BF7}"/>
                </c:ext>
              </c:extLst>
            </c:dLbl>
            <c:dLbl>
              <c:idx val="1"/>
              <c:layout>
                <c:manualLayout>
                  <c:x val="0"/>
                  <c:y val="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F5-4F65-9C89-FAD551E42BF7}"/>
                </c:ext>
              </c:extLst>
            </c:dLbl>
            <c:dLbl>
              <c:idx val="2"/>
              <c:layout>
                <c:manualLayout>
                  <c:x val="-2.059787355338458E-2"/>
                  <c:y val="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F5-4F65-9C89-FAD551E42BF7}"/>
                </c:ext>
              </c:extLst>
            </c:dLbl>
            <c:dLbl>
              <c:idx val="3"/>
              <c:layout>
                <c:manualLayout>
                  <c:x val="2.4772079196587584E-3"/>
                  <c:y val="2.6370817444407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F5-4F65-9C89-FAD551E42BF7}"/>
                </c:ext>
              </c:extLst>
            </c:dLbl>
            <c:dLbl>
              <c:idx val="4"/>
              <c:layout>
                <c:manualLayout>
                  <c:x val="6.4856009264962844E-3"/>
                  <c:y val="-2.305971714560815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FF5-4F65-9C89-FAD551E42BF7}"/>
                </c:ext>
              </c:extLst>
            </c:dLbl>
            <c:dLbl>
              <c:idx val="5"/>
              <c:layout>
                <c:manualLayout>
                  <c:x val="5.1494683883461677E-3"/>
                  <c:y val="-2.8446660048524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FF5-4F65-9C89-FAD551E42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265</c:v>
                </c:pt>
                <c:pt idx="1">
                  <c:v>92</c:v>
                </c:pt>
                <c:pt idx="2">
                  <c:v>159</c:v>
                </c:pt>
                <c:pt idx="3">
                  <c:v>14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FF5-4F65-9C89-FAD551E42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873670970865363E-3"/>
                  <c:y val="-1.1379111998308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FF5-4F65-9C89-FAD551E42BF7}"/>
                </c:ext>
              </c:extLst>
            </c:dLbl>
            <c:dLbl>
              <c:idx val="1"/>
              <c:layout>
                <c:manualLayout>
                  <c:x val="-1.4824741695367181E-3"/>
                  <c:y val="-8.3034323518591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FF5-4F65-9C89-FAD551E42BF7}"/>
                </c:ext>
              </c:extLst>
            </c:dLbl>
            <c:dLbl>
              <c:idx val="2"/>
              <c:layout>
                <c:manualLayout>
                  <c:x val="-3.8621012912596129E-3"/>
                  <c:y val="-8.5339980145575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FF5-4F65-9C89-FAD551E42BF7}"/>
                </c:ext>
              </c:extLst>
            </c:dLbl>
            <c:dLbl>
              <c:idx val="3"/>
              <c:layout>
                <c:manualLayout>
                  <c:x val="-4.2522632165449634E-3"/>
                  <c:y val="-5.4586842078117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FF5-4F65-9C89-FAD551E42BF7}"/>
                </c:ext>
              </c:extLst>
            </c:dLbl>
            <c:dLbl>
              <c:idx val="4"/>
              <c:layout>
                <c:manualLayout>
                  <c:x val="5.149468388346257E-3"/>
                  <c:y val="-2.8446660048524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FF5-4F65-9C89-FAD551E42BF7}"/>
                </c:ext>
              </c:extLst>
            </c:dLbl>
            <c:dLbl>
              <c:idx val="5"/>
              <c:layout>
                <c:manualLayout>
                  <c:x val="5.1494683883461677E-3"/>
                  <c:y val="-2.8446660048524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FF5-4F65-9C89-FAD551E42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277</c:v>
                </c:pt>
                <c:pt idx="1">
                  <c:v>96</c:v>
                </c:pt>
                <c:pt idx="2">
                  <c:v>155</c:v>
                </c:pt>
                <c:pt idx="3">
                  <c:v>20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FFF5-4F65-9C89-FAD551E42BF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466766318893863E-3"/>
                  <c:y val="5.6892813792676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5D-46C3-9F10-5FA2A841D9B6}"/>
                </c:ext>
              </c:extLst>
            </c:dLbl>
            <c:dLbl>
              <c:idx val="1"/>
              <c:layout>
                <c:manualLayout>
                  <c:x val="-6.68065501139608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09-4481-A648-311E70EA6F0B}"/>
                </c:ext>
              </c:extLst>
            </c:dLbl>
            <c:dLbl>
              <c:idx val="2"/>
              <c:layout>
                <c:manualLayout>
                  <c:x val="9.0115696796057541E-3"/>
                  <c:y val="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FF5-4F65-9C89-FAD551E42BF7}"/>
                </c:ext>
              </c:extLst>
            </c:dLbl>
            <c:dLbl>
              <c:idx val="3"/>
              <c:layout>
                <c:manualLayout>
                  <c:x val="2.3308647524012483E-3"/>
                  <c:y val="2.729127195078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FF5-4F65-9C89-FAD551E42BF7}"/>
                </c:ext>
              </c:extLst>
            </c:dLbl>
            <c:dLbl>
              <c:idx val="4"/>
              <c:layout>
                <c:manualLayout>
                  <c:x val="2.672262004558416E-3"/>
                  <c:y val="5.4586842078115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09-4481-A648-311E70EA6F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395</c:v>
                </c:pt>
                <c:pt idx="1">
                  <c:v>205</c:v>
                </c:pt>
                <c:pt idx="2">
                  <c:v>173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FF5-4F65-9C89-FAD551E42BF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1494683883461451E-3"/>
                  <c:y val="-2.8446660048525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FF5-4F65-9C89-FAD551E42BF7}"/>
                </c:ext>
              </c:extLst>
            </c:dLbl>
            <c:dLbl>
              <c:idx val="1"/>
              <c:layout>
                <c:manualLayout>
                  <c:x val="-1.0298936776692337E-2"/>
                  <c:y val="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5D-46C3-9F10-5FA2A841D9B6}"/>
                </c:ext>
              </c:extLst>
            </c:dLbl>
            <c:dLbl>
              <c:idx val="2"/>
              <c:layout>
                <c:manualLayout>
                  <c:x val="8.9720670767221152E-4"/>
                  <c:y val="-1.6952653006488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5A-4A9B-B69D-8DF62650C45E}"/>
                </c:ext>
              </c:extLst>
            </c:dLbl>
            <c:dLbl>
              <c:idx val="3"/>
              <c:layout>
                <c:manualLayout>
                  <c:x val="5.1494699242170764E-3"/>
                  <c:y val="1.9220800767482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FF5-4F65-9C89-FAD551E42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408</c:v>
                </c:pt>
                <c:pt idx="1">
                  <c:v>256</c:v>
                </c:pt>
                <c:pt idx="2">
                  <c:v>135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FFF5-4F65-9C89-FAD551E42BF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5096874758023521E-4"/>
                  <c:y val="-2.2295931174158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E2-4387-BF96-A2334D7B7984}"/>
                </c:ext>
              </c:extLst>
            </c:dLbl>
            <c:dLbl>
              <c:idx val="1"/>
              <c:layout>
                <c:manualLayout>
                  <c:x val="7.72420258251917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5D-46C3-9F10-5FA2A841D9B6}"/>
                </c:ext>
              </c:extLst>
            </c:dLbl>
            <c:dLbl>
              <c:idx val="2"/>
              <c:layout>
                <c:manualLayout>
                  <c:x val="2.0382836250516637E-3"/>
                  <c:y val="5.3432781676701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5D-46C3-9F10-5FA2A841D9B6}"/>
                </c:ext>
              </c:extLst>
            </c:dLbl>
            <c:dLbl>
              <c:idx val="3"/>
              <c:layout>
                <c:manualLayout>
                  <c:x val="2.4283917948510771E-3"/>
                  <c:y val="3.0753453155032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5D-46C3-9F10-5FA2A841D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411</c:v>
                </c:pt>
                <c:pt idx="1">
                  <c:v>269</c:v>
                </c:pt>
                <c:pt idx="2">
                  <c:v>123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FF5-4F65-9C89-FAD551E42BF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083930068375755E-3"/>
                  <c:y val="-2.729342103905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3-44C9-B50D-5D93F0893D7B}"/>
                </c:ext>
              </c:extLst>
            </c:dLbl>
            <c:dLbl>
              <c:idx val="1"/>
              <c:layout>
                <c:manualLayout>
                  <c:x val="4.0083930068376735E-3"/>
                  <c:y val="8.1880263117175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3-44C9-B50D-5D93F0893D7B}"/>
                </c:ext>
              </c:extLst>
            </c:dLbl>
            <c:dLbl>
              <c:idx val="2"/>
              <c:layout>
                <c:manualLayout>
                  <c:x val="6.6806550113959421E-3"/>
                  <c:y val="-1.000747210714965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83-44C9-B50D-5D93F0893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422</c:v>
                </c:pt>
                <c:pt idx="1">
                  <c:v>250</c:v>
                </c:pt>
                <c:pt idx="2">
                  <c:v>142</c:v>
                </c:pt>
                <c:pt idx="3">
                  <c:v>25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3-44C9-B50D-5D93F0893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111488"/>
        <c:axId val="82137856"/>
        <c:axId val="0"/>
      </c:bar3DChart>
      <c:catAx>
        <c:axId val="8211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82137856"/>
        <c:crosses val="autoZero"/>
        <c:auto val="1"/>
        <c:lblAlgn val="ctr"/>
        <c:lblOffset val="100"/>
        <c:noMultiLvlLbl val="0"/>
      </c:catAx>
      <c:valAx>
        <c:axId val="821378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2111488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35152112728215"/>
          <c:y val="4.881116735036329E-2"/>
          <c:w val="8.9507626257015208E-2"/>
          <c:h val="0.58278975727337434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2.269228545779867E-2"/>
          <c:y val="0.1290797712290577"/>
          <c:w val="0.92615493037393759"/>
          <c:h val="0.74240184756315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7.697201556578417E-5"/>
                  <c:y val="8.4179453913751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AB-450A-A44C-16BC3F6D0889}"/>
                </c:ext>
              </c:extLst>
            </c:dLbl>
            <c:dLbl>
              <c:idx val="2"/>
              <c:layout>
                <c:manualLayout>
                  <c:x val="0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AB-450A-A44C-16BC3F6D0889}"/>
                </c:ext>
              </c:extLst>
            </c:dLbl>
            <c:dLbl>
              <c:idx val="3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AB-450A-A44C-16BC3F6D0889}"/>
                </c:ext>
              </c:extLst>
            </c:dLbl>
            <c:dLbl>
              <c:idx val="4"/>
              <c:layout>
                <c:manualLayout>
                  <c:x val="0"/>
                  <c:y val="8.5473901183644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68-449C-8212-DB0C06471275}"/>
                </c:ext>
              </c:extLst>
            </c:dLbl>
            <c:dLbl>
              <c:idx val="5"/>
              <c:layout>
                <c:manualLayout>
                  <c:x val="4.8996798063792616E-3"/>
                  <c:y val="8.5043166563508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B-450A-A44C-16BC3F6D0889}"/>
                </c:ext>
              </c:extLst>
            </c:dLbl>
            <c:dLbl>
              <c:idx val="6"/>
              <c:layout>
                <c:manualLayout>
                  <c:x val="2.3141424744523511E-4"/>
                  <c:y val="8.3750962703093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315</c:v>
                </c:pt>
                <c:pt idx="1">
                  <c:v>1</c:v>
                </c:pt>
                <c:pt idx="2">
                  <c:v>3</c:v>
                </c:pt>
                <c:pt idx="3">
                  <c:v>16</c:v>
                </c:pt>
                <c:pt idx="4">
                  <c:v>34</c:v>
                </c:pt>
                <c:pt idx="5">
                  <c:v>32</c:v>
                </c:pt>
                <c:pt idx="6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AB-450A-A44C-16BC3F6D08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7.7160086348153712E-3"/>
                  <c:y val="2.8922035014685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AB-450A-A44C-16BC3F6D0889}"/>
                </c:ext>
              </c:extLst>
            </c:dLbl>
            <c:dLbl>
              <c:idx val="3"/>
              <c:layout>
                <c:manualLayout>
                  <c:x val="-1.5431768169262529E-4"/>
                  <c:y val="1.424565019727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AB-450A-A44C-16BC3F6D0889}"/>
                </c:ext>
              </c:extLst>
            </c:dLbl>
            <c:dLbl>
              <c:idx val="4"/>
              <c:layout>
                <c:manualLayout>
                  <c:x val="0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AB-450A-A44C-16BC3F6D0889}"/>
                </c:ext>
              </c:extLst>
            </c:dLbl>
            <c:dLbl>
              <c:idx val="5"/>
              <c:layout>
                <c:manualLayout>
                  <c:x val="3.0864781840383455E-3"/>
                  <c:y val="1.131037323379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AB-450A-A44C-16BC3F6D0889}"/>
                </c:ext>
              </c:extLst>
            </c:dLbl>
            <c:dLbl>
              <c:idx val="6"/>
              <c:layout>
                <c:manualLayout>
                  <c:x val="-4.9382903643490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190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10</c:v>
                </c:pt>
                <c:pt idx="5">
                  <c:v>16</c:v>
                </c:pt>
                <c:pt idx="6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5AB-450A-A44C-16BC3F6D08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F79646">
                    <a:lumMod val="75000"/>
                    <a:tint val="66000"/>
                    <a:satMod val="160000"/>
                  </a:srgbClr>
                </a:gs>
                <a:gs pos="50000">
                  <a:srgbClr val="F79646">
                    <a:lumMod val="75000"/>
                    <a:tint val="44500"/>
                    <a:satMod val="160000"/>
                  </a:srgbClr>
                </a:gs>
                <a:gs pos="100000">
                  <a:srgbClr val="F79646">
                    <a:lumMod val="75000"/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1.2268567070026598E-2"/>
                  <c:y val="8.3746475884133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AB-450A-A44C-16BC3F6D0889}"/>
                </c:ext>
              </c:extLst>
            </c:dLbl>
            <c:dLbl>
              <c:idx val="3"/>
              <c:layout>
                <c:manualLayout>
                  <c:x val="1.388734585046048E-3"/>
                  <c:y val="2.7199096534134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AB-450A-A44C-16BC3F6D0889}"/>
                </c:ext>
              </c:extLst>
            </c:dLbl>
            <c:dLbl>
              <c:idx val="4"/>
              <c:layout>
                <c:manualLayout>
                  <c:x val="3.1635747497911295E-3"/>
                  <c:y val="1.135344669580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AB-450A-A44C-16BC3F6D0889}"/>
                </c:ext>
              </c:extLst>
            </c:dLbl>
            <c:dLbl>
              <c:idx val="5"/>
              <c:layout>
                <c:manualLayout>
                  <c:x val="6.5200777392447175E-3"/>
                  <c:y val="5.9999986539542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AB-450A-A44C-16BC3F6D0889}"/>
                </c:ext>
              </c:extLst>
            </c:dLbl>
            <c:dLbl>
              <c:idx val="6"/>
              <c:layout>
                <c:manualLayout>
                  <c:x val="-2.8163288284362188E-3"/>
                  <c:y val="1.1267299771777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236</c:v>
                </c:pt>
                <c:pt idx="1">
                  <c:v>0</c:v>
                </c:pt>
                <c:pt idx="2">
                  <c:v>2</c:v>
                </c:pt>
                <c:pt idx="3">
                  <c:v>16</c:v>
                </c:pt>
                <c:pt idx="4">
                  <c:v>20</c:v>
                </c:pt>
                <c:pt idx="5">
                  <c:v>19</c:v>
                </c:pt>
                <c:pt idx="6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5AB-450A-A44C-16BC3F6D08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9.2592592592593143E-3"/>
                  <c:y val="8.4180979826834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AB-450A-A44C-16BC3F6D0889}"/>
                </c:ext>
              </c:extLst>
            </c:dLbl>
            <c:dLbl>
              <c:idx val="3"/>
              <c:layout>
                <c:manualLayout>
                  <c:x val="-1.9292823966245902E-4"/>
                  <c:y val="1.411642981123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AB-450A-A44C-16BC3F6D0889}"/>
                </c:ext>
              </c:extLst>
            </c:dLbl>
            <c:dLbl>
              <c:idx val="4"/>
              <c:layout>
                <c:manualLayout>
                  <c:x val="3.0864781840382297E-3"/>
                  <c:y val="1.126729977177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5AB-450A-A44C-16BC3F6D0889}"/>
                </c:ext>
              </c:extLst>
            </c:dLbl>
            <c:dLbl>
              <c:idx val="5"/>
              <c:layout>
                <c:manualLayout>
                  <c:x val="4.5139478772413429E-3"/>
                  <c:y val="-1.109478158277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AB-450A-A44C-16BC3F6D0889}"/>
                </c:ext>
              </c:extLst>
            </c:dLbl>
            <c:dLbl>
              <c:idx val="6"/>
              <c:layout>
                <c:manualLayout>
                  <c:x val="1.0802486818853711E-2"/>
                  <c:y val="-8.61469240276109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239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15</c:v>
                </c:pt>
                <c:pt idx="5">
                  <c:v>20</c:v>
                </c:pt>
                <c:pt idx="6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5AB-450A-A44C-16BC3F6D088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27315201151043E-3"/>
                  <c:y val="2.6335383884378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5AB-450A-A44C-16BC3F6D0889}"/>
                </c:ext>
              </c:extLst>
            </c:dLbl>
            <c:dLbl>
              <c:idx val="3"/>
              <c:layout>
                <c:manualLayout>
                  <c:x val="-1.8292864341791593E-4"/>
                  <c:y val="1.148266708184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AB-450A-A44C-16BC3F6D0889}"/>
                </c:ext>
              </c:extLst>
            </c:dLbl>
            <c:dLbl>
              <c:idx val="4"/>
              <c:layout>
                <c:manualLayout>
                  <c:x val="-3.3565029894537042E-3"/>
                  <c:y val="5.6982600789096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5AB-450A-A44C-16BC3F6D0889}"/>
                </c:ext>
              </c:extLst>
            </c:dLbl>
            <c:dLbl>
              <c:idx val="5"/>
              <c:layout>
                <c:manualLayout>
                  <c:x val="7.7096565752783822E-5"/>
                  <c:y val="1.6793041661684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5AB-450A-A44C-16BC3F6D0889}"/>
                </c:ext>
              </c:extLst>
            </c:dLbl>
            <c:dLbl>
              <c:idx val="6"/>
              <c:layout>
                <c:manualLayout>
                  <c:x val="4.3981162033315518E-3"/>
                  <c:y val="8.5473901183644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197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20</c:v>
                </c:pt>
                <c:pt idx="5">
                  <c:v>16</c:v>
                </c:pt>
                <c:pt idx="6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5AB-450A-A44C-16BC3F6D088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2.7002480541524286E-4"/>
                  <c:y val="-2.296533416369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5AB-450A-A44C-16BC3F6D088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87B-4381-BBAA-BB9738F9F4BF}"/>
                </c:ext>
              </c:extLst>
            </c:dLbl>
            <c:dLbl>
              <c:idx val="3"/>
              <c:layout>
                <c:manualLayout>
                  <c:x val="1.6777369100260703E-3"/>
                  <c:y val="5.5690396928682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5AB-450A-A44C-16BC3F6D0889}"/>
                </c:ext>
              </c:extLst>
            </c:dLbl>
            <c:dLbl>
              <c:idx val="4"/>
              <c:layout>
                <c:manualLayout>
                  <c:x val="0"/>
                  <c:y val="-5.6982600789097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5AB-450A-A44C-16BC3F6D0889}"/>
                </c:ext>
              </c:extLst>
            </c:dLbl>
            <c:dLbl>
              <c:idx val="5"/>
              <c:layout>
                <c:manualLayout>
                  <c:x val="-1.9292823966257503E-4"/>
                  <c:y val="5.5690396928681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5AB-450A-A44C-16BC3F6D0889}"/>
                </c:ext>
              </c:extLst>
            </c:dLbl>
            <c:dLbl>
              <c:idx val="6"/>
              <c:layout>
                <c:manualLayout>
                  <c:x val="3.1635747497911295E-3"/>
                  <c:y val="1.139652015781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196</c:v>
                </c:pt>
                <c:pt idx="1">
                  <c:v>0</c:v>
                </c:pt>
                <c:pt idx="2">
                  <c:v>2</c:v>
                </c:pt>
                <c:pt idx="3">
                  <c:v>12</c:v>
                </c:pt>
                <c:pt idx="4">
                  <c:v>25</c:v>
                </c:pt>
                <c:pt idx="5">
                  <c:v>22</c:v>
                </c:pt>
                <c:pt idx="6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85AB-450A-A44C-16BC3F6D088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100190041243789E-3"/>
                  <c:y val="1.1396520157819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5AB-450A-A44C-16BC3F6D0889}"/>
                </c:ext>
              </c:extLst>
            </c:dLbl>
            <c:dLbl>
              <c:idx val="3"/>
              <c:layout>
                <c:manualLayout>
                  <c:x val="3.4809902971114476E-3"/>
                  <c:y val="1.7094780236728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5AB-450A-A44C-16BC3F6D0889}"/>
                </c:ext>
              </c:extLst>
            </c:dLbl>
            <c:dLbl>
              <c:idx val="4"/>
              <c:layout>
                <c:manualLayout>
                  <c:x val="3.3752310432929571E-3"/>
                  <c:y val="1.1396520157819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5AB-450A-A44C-16BC3F6D0889}"/>
                </c:ext>
              </c:extLst>
            </c:dLbl>
            <c:dLbl>
              <c:idx val="5"/>
              <c:layout>
                <c:manualLayout>
                  <c:x val="1.8992502482436991E-3"/>
                  <c:y val="1.139652015781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5AB-450A-A44C-16BC3F6D0889}"/>
                </c:ext>
              </c:extLst>
            </c:dLbl>
            <c:dLbl>
              <c:idx val="6"/>
              <c:layout>
                <c:manualLayout>
                  <c:x val="5.3802405453551461E-3"/>
                  <c:y val="2.8491300394547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199</c:v>
                </c:pt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24</c:v>
                </c:pt>
                <c:pt idx="5">
                  <c:v>16</c:v>
                </c:pt>
                <c:pt idx="6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85AB-450A-A44C-16BC3F6D088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519615900985164E-3"/>
                  <c:y val="4.273695059182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7B-4381-BBAA-BB9738F9F4BF}"/>
                </c:ext>
              </c:extLst>
            </c:dLbl>
            <c:dLbl>
              <c:idx val="3"/>
              <c:layout>
                <c:manualLayout>
                  <c:x val="1.4759807950492582E-3"/>
                  <c:y val="5.6982600789096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B-4381-BBAA-BB9738F9F4BF}"/>
                </c:ext>
              </c:extLst>
            </c:dLbl>
            <c:dLbl>
              <c:idx val="4"/>
              <c:layout>
                <c:manualLayout>
                  <c:x val="8.8558847702955492E-3"/>
                  <c:y val="2.8491300394547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7B-4381-BBAA-BB9738F9F4BF}"/>
                </c:ext>
              </c:extLst>
            </c:dLbl>
            <c:dLbl>
              <c:idx val="5"/>
              <c:layout>
                <c:manualLayout>
                  <c:x val="-1.08237341269943E-16"/>
                  <c:y val="-5.6982600789097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7B-4381-BBAA-BB9738F9F4BF}"/>
                </c:ext>
              </c:extLst>
            </c:dLbl>
            <c:dLbl>
              <c:idx val="6"/>
              <c:layout>
                <c:manualLayout>
                  <c:x val="4.4279423851477746E-3"/>
                  <c:y val="1.7094780236729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7B-4381-BBAA-BB9738F9F4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Лист1!$I$2:$I$8</c:f>
              <c:numCache>
                <c:formatCode>General</c:formatCode>
                <c:ptCount val="7"/>
                <c:pt idx="0">
                  <c:v>192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21</c:v>
                </c:pt>
                <c:pt idx="5">
                  <c:v>17</c:v>
                </c:pt>
                <c:pt idx="6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B-4381-BBAA-BB9738F9F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768448"/>
        <c:axId val="81769984"/>
        <c:axId val="0"/>
      </c:bar3DChart>
      <c:catAx>
        <c:axId val="8176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81769984"/>
        <c:crosses val="autoZero"/>
        <c:auto val="1"/>
        <c:lblAlgn val="ctr"/>
        <c:lblOffset val="100"/>
        <c:noMultiLvlLbl val="0"/>
      </c:catAx>
      <c:valAx>
        <c:axId val="817699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1768448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203942461799209"/>
          <c:y val="5.0251699326595775E-2"/>
          <c:w val="9.8876185898270297E-2"/>
          <c:h val="0.6083677827554049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Спортивные разряды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9937331226234E-3"/>
                  <c:y val="-8.85506889763779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C2C-49A1-BDF8-9259CA866B14}"/>
                </c:ext>
              </c:extLst>
            </c:dLbl>
            <c:dLbl>
              <c:idx val="1"/>
              <c:layout>
                <c:manualLayout>
                  <c:x val="3.5993733122623235E-3"/>
                  <c:y val="-4.4308316929133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2C-49A1-BDF8-9259CA866B14}"/>
                </c:ext>
              </c:extLst>
            </c:dLbl>
            <c:dLbl>
              <c:idx val="2"/>
              <c:layout>
                <c:manualLayout>
                  <c:x val="3.5993733122623565E-3"/>
                  <c:y val="-5.135088582677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2C-49A1-BDF8-9259CA866B14}"/>
                </c:ext>
              </c:extLst>
            </c:dLbl>
            <c:dLbl>
              <c:idx val="8"/>
              <c:layout>
                <c:manualLayout>
                  <c:x val="-7.198746624524713E-3"/>
                  <c:y val="1.68208661417311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2C-49A1-BDF8-9259CA866B14}"/>
                </c:ext>
              </c:extLst>
            </c:dLbl>
            <c:dLbl>
              <c:idx val="16"/>
              <c:layout>
                <c:manualLayout>
                  <c:x val="7.0853805227519708E-8"/>
                  <c:y val="1.55708661417322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101714321991427E-2"/>
                      <c:h val="5.2921998031496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2C-49A1-BDF8-9259CA866B14}"/>
                </c:ext>
              </c:extLst>
            </c:dLbl>
            <c:dLbl>
              <c:idx val="18"/>
              <c:layout>
                <c:manualLayout>
                  <c:x val="-1.3197549685741814E-16"/>
                  <c:y val="-3.46210629921259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C-49A1-BDF8-9259CA866B14}"/>
                </c:ext>
              </c:extLst>
            </c:dLbl>
            <c:dLbl>
              <c:idx val="19"/>
              <c:layout>
                <c:manualLayout>
                  <c:x val="1.7996866561311782E-3"/>
                  <c:y val="-1.53946850393700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C-49A1-BDF8-9259CA866B14}"/>
                </c:ext>
              </c:extLst>
            </c:dLbl>
            <c:dLbl>
              <c:idx val="20"/>
              <c:layout>
                <c:manualLayout>
                  <c:x val="-1.3197549685741814E-16"/>
                  <c:y val="1.90329724409437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2C-49A1-BDF8-9259CA866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Кондинский район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Нефтеюганск</c:v>
                </c:pt>
                <c:pt idx="4">
                  <c:v>Нягань</c:v>
                </c:pt>
                <c:pt idx="5">
                  <c:v>Сургут</c:v>
                </c:pt>
                <c:pt idx="6">
                  <c:v>Сургутский район</c:v>
                </c:pt>
                <c:pt idx="7">
                  <c:v>Ханты-Мансийск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14</c:v>
                </c:pt>
                <c:pt idx="3">
                  <c:v>77</c:v>
                </c:pt>
                <c:pt idx="4">
                  <c:v>15</c:v>
                </c:pt>
                <c:pt idx="5">
                  <c:v>15</c:v>
                </c:pt>
                <c:pt idx="6">
                  <c:v>38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2C-49A1-BDF8-9259CA866B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Спортивные звания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C-49A1-BDF8-9259CA866B14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C-49A1-BDF8-9259CA866B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C-49A1-BDF8-9259CA866B14}"/>
                </c:ext>
              </c:extLst>
            </c:dLbl>
            <c:dLbl>
              <c:idx val="3"/>
              <c:layout>
                <c:manualLayout>
                  <c:x val="0"/>
                  <c:y val="-1.04723179133858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581367376413957E-2"/>
                      <c:h val="3.71874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C2C-49A1-BDF8-9259CA866B14}"/>
                </c:ext>
              </c:extLst>
            </c:dLbl>
            <c:dLbl>
              <c:idx val="5"/>
              <c:layout>
                <c:manualLayout>
                  <c:x val="0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2C-49A1-BDF8-9259CA866B14}"/>
                </c:ext>
              </c:extLst>
            </c:dLbl>
            <c:dLbl>
              <c:idx val="7"/>
              <c:layout>
                <c:manualLayout>
                  <c:x val="1.7996866561311782E-3"/>
                  <c:y val="-7.30536417322836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2C-49A1-BDF8-9259CA866B14}"/>
                </c:ext>
              </c:extLst>
            </c:dLbl>
            <c:dLbl>
              <c:idx val="8"/>
              <c:layout>
                <c:manualLayout>
                  <c:x val="3.5993733122622901E-3"/>
                  <c:y val="-2.187500000000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2C-49A1-BDF8-9259CA866B1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2C-49A1-BDF8-9259CA866B14}"/>
                </c:ext>
              </c:extLst>
            </c:dLbl>
            <c:dLbl>
              <c:idx val="10"/>
              <c:layout>
                <c:manualLayout>
                  <c:x val="1.7996866561311091E-3"/>
                  <c:y val="-1.0430241141732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220970912528986E-2"/>
                      <c:h val="5.28124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DC2C-49A1-BDF8-9259CA866B14}"/>
                </c:ext>
              </c:extLst>
            </c:dLbl>
            <c:dLbl>
              <c:idx val="15"/>
              <c:layout>
                <c:manualLayout>
                  <c:x val="-4.3368086899420177E-19"/>
                  <c:y val="-8.97822342519679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621597600266635E-2"/>
                      <c:h val="4.65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DC2C-49A1-BDF8-9259CA866B1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C2C-49A1-BDF8-9259CA866B1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C2C-49A1-BDF8-9259CA866B1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C2C-49A1-BDF8-9259CA866B14}"/>
                </c:ext>
              </c:extLst>
            </c:dLbl>
            <c:dLbl>
              <c:idx val="20"/>
              <c:layout>
                <c:manualLayout>
                  <c:x val="-1.3197549685741814E-16"/>
                  <c:y val="-2.1699557086614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C2C-49A1-BDF8-9259CA866B14}"/>
                </c:ext>
              </c:extLst>
            </c:dLbl>
            <c:dLbl>
              <c:idx val="21"/>
              <c:layout>
                <c:manualLayout>
                  <c:x val="0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C2C-49A1-BDF8-9259CA866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Кондинский район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Нефтеюганск</c:v>
                </c:pt>
                <c:pt idx="4">
                  <c:v>Нягань</c:v>
                </c:pt>
                <c:pt idx="5">
                  <c:v>Сургут</c:v>
                </c:pt>
                <c:pt idx="6">
                  <c:v>Сургутский район</c:v>
                </c:pt>
                <c:pt idx="7">
                  <c:v>Ханты-Мансийск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1">
                  <c:v>3</c:v>
                </c:pt>
                <c:pt idx="3">
                  <c:v>2</c:v>
                </c:pt>
                <c:pt idx="6">
                  <c:v>9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C2C-49A1-BDF8-9259CA866B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60059000071319E-2"/>
          <c:y val="5.856991627369839E-2"/>
          <c:w val="0.75815082142510515"/>
          <c:h val="0.832592502907249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2117272243447531E-4"/>
                  <c:y val="-8.355935964993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5C-41DB-AB08-3D6B9F429FEC}"/>
                </c:ext>
              </c:extLst>
            </c:dLbl>
            <c:dLbl>
              <c:idx val="1"/>
              <c:layout>
                <c:manualLayout>
                  <c:x val="-3.1928374078654285E-3"/>
                  <c:y val="-3.82834743071665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5C-41DB-AB08-3D6B9F429FEC}"/>
                </c:ext>
              </c:extLst>
            </c:dLbl>
            <c:dLbl>
              <c:idx val="2"/>
              <c:layout>
                <c:manualLayout>
                  <c:x val="-2.9561833748896591E-4"/>
                  <c:y val="8.1659666338897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5C-41DB-AB08-3D6B9F429FEC}"/>
                </c:ext>
              </c:extLst>
            </c:dLbl>
            <c:dLbl>
              <c:idx val="3"/>
              <c:layout>
                <c:manualLayout>
                  <c:x val="4.7503195989604041E-3"/>
                  <c:y val="6.5773167124611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5C-41DB-AB08-3D6B9F429FEC}"/>
                </c:ext>
              </c:extLst>
            </c:dLbl>
            <c:dLbl>
              <c:idx val="4"/>
              <c:layout>
                <c:manualLayout>
                  <c:x val="0"/>
                  <c:y val="8.0650242841996298E-4"/>
                </c:manualLayout>
              </c:layout>
              <c:spPr/>
              <c:txPr>
                <a:bodyPr/>
                <a:lstStyle/>
                <a:p>
                  <a:pPr>
                    <a:defRPr sz="105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5C-41DB-AB08-3D6B9F429FEC}"/>
                </c:ext>
              </c:extLst>
            </c:dLbl>
            <c:dLbl>
              <c:idx val="5"/>
              <c:layout>
                <c:manualLayout>
                  <c:x val="2.1092546894627292E-3"/>
                  <c:y val="6.6515906834724694E-3"/>
                </c:manualLayout>
              </c:layout>
              <c:spPr/>
              <c:txPr>
                <a:bodyPr/>
                <a:lstStyle/>
                <a:p>
                  <a:pPr>
                    <a:defRPr sz="105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22</c:v>
                </c:pt>
                <c:pt idx="2">
                  <c:v>21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5C-41DB-AB08-3D6B9F429F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1502837526678832E-3"/>
                  <c:y val="1.080919712702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5C-41DB-AB08-3D6B9F429FEC}"/>
                </c:ext>
              </c:extLst>
            </c:dLbl>
            <c:dLbl>
              <c:idx val="1"/>
              <c:layout>
                <c:manualLayout>
                  <c:x val="1.3739554737837408E-3"/>
                  <c:y val="-6.81712392396088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5C-41DB-AB08-3D6B9F429FEC}"/>
                </c:ext>
              </c:extLst>
            </c:dLbl>
            <c:dLbl>
              <c:idx val="2"/>
              <c:layout>
                <c:manualLayout>
                  <c:x val="4.1992146592090863E-3"/>
                  <c:y val="3.2235224278561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5C-41DB-AB08-3D6B9F429FEC}"/>
                </c:ext>
              </c:extLst>
            </c:dLbl>
            <c:dLbl>
              <c:idx val="3"/>
              <c:layout>
                <c:manualLayout>
                  <c:x val="2.2520814799977642E-3"/>
                  <c:y val="7.0939698456444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5C-41DB-AB08-3D6B9F429FEC}"/>
                </c:ext>
              </c:extLst>
            </c:dLbl>
            <c:dLbl>
              <c:idx val="4"/>
              <c:layout>
                <c:manualLayout>
                  <c:x val="4.8894607817299819E-3"/>
                  <c:y val="1.4015019836505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5C-41DB-AB08-3D6B9F429FEC}"/>
                </c:ext>
              </c:extLst>
            </c:dLbl>
            <c:dLbl>
              <c:idx val="5"/>
              <c:layout>
                <c:manualLayout>
                  <c:x val="3.3419556297023464E-3"/>
                  <c:y val="6.5102633704049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21</c:v>
                </c:pt>
                <c:pt idx="1">
                  <c:v>18</c:v>
                </c:pt>
                <c:pt idx="2">
                  <c:v>18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55C-41DB-AB08-3D6B9F429F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4659227298970428E-3"/>
                  <c:y val="5.09479046275123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5C-41DB-AB08-3D6B9F429FEC}"/>
                </c:ext>
              </c:extLst>
            </c:dLbl>
            <c:dLbl>
              <c:idx val="1"/>
              <c:layout>
                <c:manualLayout>
                  <c:x val="2.7329613649485214E-3"/>
                  <c:y val="6.8356832657067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5C-41DB-AB08-3D6B9F429FEC}"/>
                </c:ext>
              </c:extLst>
            </c:dLbl>
            <c:dLbl>
              <c:idx val="2"/>
              <c:layout>
                <c:manualLayout>
                  <c:x val="3.06773851958469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5C-41DB-AB08-3D6B9F429FEC}"/>
                </c:ext>
              </c:extLst>
            </c:dLbl>
            <c:dLbl>
              <c:idx val="3"/>
              <c:layout>
                <c:manualLayout>
                  <c:x val="3.8620481148724825E-3"/>
                  <c:y val="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5C-41DB-AB08-3D6B9F429FEC}"/>
                </c:ext>
              </c:extLst>
            </c:dLbl>
            <c:dLbl>
              <c:idx val="4"/>
              <c:layout>
                <c:manualLayout>
                  <c:x val="3.7038234367401802E-3"/>
                  <c:y val="-2.8446258873392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5C-41DB-AB08-3D6B9F429FEC}"/>
                </c:ext>
              </c:extLst>
            </c:dLbl>
            <c:dLbl>
              <c:idx val="5"/>
              <c:layout>
                <c:manualLayout>
                  <c:x val="3.8620481148723762E-3"/>
                  <c:y val="-4.24496780623145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20</c:v>
                </c:pt>
                <c:pt idx="1">
                  <c:v>17</c:v>
                </c:pt>
                <c:pt idx="2">
                  <c:v>16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55C-41DB-AB08-3D6B9F429F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2695577189321458E-3"/>
                  <c:y val="-1.7598628326318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5C-41DB-AB08-3D6B9F429FEC}"/>
                </c:ext>
              </c:extLst>
            </c:dLbl>
            <c:dLbl>
              <c:idx val="1"/>
              <c:layout>
                <c:manualLayout>
                  <c:x val="5.4448415173223019E-3"/>
                  <c:y val="-6.9204315351393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5C-41DB-AB08-3D6B9F429FEC}"/>
                </c:ext>
              </c:extLst>
            </c:dLbl>
            <c:dLbl>
              <c:idx val="2"/>
              <c:layout>
                <c:manualLayout>
                  <c:x val="5.6454481609571694E-3"/>
                  <c:y val="-1.056055181190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55C-41DB-AB08-3D6B9F429FEC}"/>
                </c:ext>
              </c:extLst>
            </c:dLbl>
            <c:dLbl>
              <c:idx val="3"/>
              <c:layout>
                <c:manualLayout>
                  <c:x val="2.5747341941730752E-3"/>
                  <c:y val="1.1378664019410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55C-41DB-AB08-3D6B9F429FEC}"/>
                </c:ext>
              </c:extLst>
            </c:dLbl>
            <c:dLbl>
              <c:idx val="4"/>
              <c:layout>
                <c:manualLayout>
                  <c:x val="3.8621012912596294E-3"/>
                  <c:y val="2.8446660048526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5C-41DB-AB08-3D6B9F429FEC}"/>
                </c:ext>
              </c:extLst>
            </c:dLbl>
            <c:dLbl>
              <c:idx val="5"/>
              <c:layout>
                <c:manualLayout>
                  <c:x val="-6.3312637393659352E-4"/>
                  <c:y val="2.8446258873393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24</c:v>
                </c:pt>
                <c:pt idx="1">
                  <c:v>20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55C-41DB-AB08-3D6B9F429FE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222965768619497E-3"/>
                  <c:y val="5.8272563187530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55C-41DB-AB08-3D6B9F429FEC}"/>
                </c:ext>
              </c:extLst>
            </c:dLbl>
            <c:dLbl>
              <c:idx val="1"/>
              <c:layout>
                <c:manualLayout>
                  <c:x val="5.8067336163239629E-3"/>
                  <c:y val="1.5278135120856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55C-41DB-AB08-3D6B9F429FEC}"/>
                </c:ext>
              </c:extLst>
            </c:dLbl>
            <c:dLbl>
              <c:idx val="2"/>
              <c:layout>
                <c:manualLayout>
                  <c:x val="1.6128545536679353E-4"/>
                  <c:y val="-4.0119098356309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55C-41DB-AB08-3D6B9F429FEC}"/>
                </c:ext>
              </c:extLst>
            </c:dLbl>
            <c:dLbl>
              <c:idx val="3"/>
              <c:layout>
                <c:manualLayout>
                  <c:x val="2.5747341941731671E-3"/>
                  <c:y val="8.5339980145575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55C-41DB-AB08-3D6B9F429FEC}"/>
                </c:ext>
              </c:extLst>
            </c:dLbl>
            <c:dLbl>
              <c:idx val="4"/>
              <c:layout>
                <c:manualLayout>
                  <c:x val="2.8912998737844098E-3"/>
                  <c:y val="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55C-41DB-AB08-3D6B9F429FE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075678656276119E-3"/>
                  <c:y val="5.4666616911416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55C-41DB-AB08-3D6B9F429FEC}"/>
                </c:ext>
              </c:extLst>
            </c:dLbl>
            <c:dLbl>
              <c:idx val="1"/>
              <c:layout>
                <c:manualLayout>
                  <c:x val="-2.4436289616097178E-3"/>
                  <c:y val="1.031720935896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55C-41DB-AB08-3D6B9F429FEC}"/>
                </c:ext>
              </c:extLst>
            </c:dLbl>
            <c:dLbl>
              <c:idx val="2"/>
              <c:layout>
                <c:manualLayout>
                  <c:x val="2.7541338758352366E-3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55C-41DB-AB08-3D6B9F429FEC}"/>
                </c:ext>
              </c:extLst>
            </c:dLbl>
            <c:dLbl>
              <c:idx val="3"/>
              <c:layout>
                <c:manualLayout>
                  <c:x val="5.1493670208581886E-3"/>
                  <c:y val="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55C-41DB-AB08-3D6B9F429FEC}"/>
                </c:ext>
              </c:extLst>
            </c:dLbl>
            <c:dLbl>
              <c:idx val="4"/>
              <c:layout>
                <c:manualLayout>
                  <c:x val="5.1494733736323316E-3"/>
                  <c:y val="2.2076734425859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20</c:v>
                </c:pt>
                <c:pt idx="1">
                  <c:v>18</c:v>
                </c:pt>
                <c:pt idx="2">
                  <c:v>16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55C-41DB-AB08-3D6B9F429FE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248734863628631E-3"/>
                  <c:y val="1.7736306340455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55C-41DB-AB08-3D6B9F429FEC}"/>
                </c:ext>
              </c:extLst>
            </c:dLbl>
            <c:dLbl>
              <c:idx val="1"/>
              <c:layout>
                <c:manualLayout>
                  <c:x val="-1.4697437172971697E-3"/>
                  <c:y val="7.7590693673292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55C-41DB-AB08-3D6B9F429FEC}"/>
                </c:ext>
              </c:extLst>
            </c:dLbl>
            <c:dLbl>
              <c:idx val="2"/>
              <c:layout>
                <c:manualLayout>
                  <c:x val="-3.0176725880162009E-5"/>
                  <c:y val="8.1732818235560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55C-41DB-AB08-3D6B9F429FEC}"/>
                </c:ext>
              </c:extLst>
            </c:dLbl>
            <c:dLbl>
              <c:idx val="3"/>
              <c:layout>
                <c:manualLayout>
                  <c:x val="4.3309316926948551E-3"/>
                  <c:y val="-9.14569490685108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55C-41DB-AB08-3D6B9F429FEC}"/>
                </c:ext>
              </c:extLst>
            </c:dLbl>
            <c:dLbl>
              <c:idx val="4"/>
              <c:layout>
                <c:manualLayout>
                  <c:x val="4.3369498106766678E-3"/>
                  <c:y val="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20</c:v>
                </c:pt>
                <c:pt idx="1">
                  <c:v>17</c:v>
                </c:pt>
                <c:pt idx="2">
                  <c:v>15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855C-41DB-AB08-3D6B9F429FE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7.48292772984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3E-4470-8DA1-57BA7CB102A2}"/>
                </c:ext>
              </c:extLst>
            </c:dLbl>
            <c:dLbl>
              <c:idx val="1"/>
              <c:layout>
                <c:manualLayout>
                  <c:x val="2.9033668081619815E-3"/>
                  <c:y val="9.9772369731262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3E-4470-8DA1-57BA7CB102A2}"/>
                </c:ext>
              </c:extLst>
            </c:dLbl>
            <c:dLbl>
              <c:idx val="2"/>
              <c:layout>
                <c:manualLayout>
                  <c:x val="2.9033668081619281E-3"/>
                  <c:y val="2.4943092432815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3E-4470-8DA1-57BA7CB102A2}"/>
                </c:ext>
              </c:extLst>
            </c:dLbl>
            <c:dLbl>
              <c:idx val="3"/>
              <c:layout>
                <c:manualLayout>
                  <c:x val="1.4516834040809907E-3"/>
                  <c:y val="4.9886184865631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3E-4470-8DA1-57BA7CB102A2}"/>
                </c:ext>
              </c:extLst>
            </c:dLbl>
            <c:dLbl>
              <c:idx val="4"/>
              <c:layout>
                <c:manualLayout>
                  <c:x val="0"/>
                  <c:y val="4.9886184865631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3E-4470-8DA1-57BA7CB102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19</c:v>
                </c:pt>
                <c:pt idx="1">
                  <c:v>17</c:v>
                </c:pt>
                <c:pt idx="2">
                  <c:v>15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E-4470-8DA1-57BA7CB10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158784"/>
        <c:axId val="133160320"/>
        <c:axId val="0"/>
      </c:bar3DChart>
      <c:catAx>
        <c:axId val="13315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 i="1" baseline="0">
                <a:solidFill>
                  <a:schemeClr val="tx1"/>
                </a:solidFill>
              </a:defRPr>
            </a:pPr>
            <a:endParaRPr lang="ru-RU"/>
          </a:p>
        </c:txPr>
        <c:crossAx val="133160320"/>
        <c:crosses val="autoZero"/>
        <c:auto val="1"/>
        <c:lblAlgn val="ctr"/>
        <c:lblOffset val="100"/>
        <c:noMultiLvlLbl val="0"/>
      </c:catAx>
      <c:valAx>
        <c:axId val="133160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315878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873118833790784"/>
          <c:y val="7.2405512157023996E-2"/>
          <c:w val="9.7248499850945261E-2"/>
          <c:h val="0.532603764246532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Штатные тренеры, тренеры-преподаватели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3B-4D78-BC00-93B09F204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Кондинский район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Нефтеюганск</c:v>
                </c:pt>
                <c:pt idx="4">
                  <c:v>Нягань</c:v>
                </c:pt>
                <c:pt idx="5">
                  <c:v>Сургут</c:v>
                </c:pt>
                <c:pt idx="6">
                  <c:v>Сургутский район</c:v>
                </c:pt>
                <c:pt idx="7">
                  <c:v>Ханты-Мансийск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3B-4D78-BC00-93B09F2046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Тренеры, тренеры-преподаватели по совместительству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3B-4D78-BC00-93B09F20460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3B-4D78-BC00-93B09F20460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3B-4D78-BC00-93B09F20460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3B-4D78-BC00-93B09F20460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3B-4D78-BC00-93B09F20460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93B-4D78-BC00-93B09F20460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93B-4D78-BC00-93B09F20460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3B-4D78-BC00-93B09F20460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93B-4D78-BC00-93B09F204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Кондинский район</c:v>
                </c:pt>
                <c:pt idx="1">
                  <c:v>Лангепас</c:v>
                </c:pt>
                <c:pt idx="2">
                  <c:v>Мегион</c:v>
                </c:pt>
                <c:pt idx="3">
                  <c:v>Нефтеюганск</c:v>
                </c:pt>
                <c:pt idx="4">
                  <c:v>Нягань</c:v>
                </c:pt>
                <c:pt idx="5">
                  <c:v>Сургут</c:v>
                </c:pt>
                <c:pt idx="6">
                  <c:v>Сургутский район</c:v>
                </c:pt>
                <c:pt idx="7">
                  <c:v>Ханты-Мансийск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1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93B-4D78-BC00-93B09F2046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333066005638628E-2"/>
          <c:y val="3.0831228624715077E-2"/>
          <c:w val="0.93206486341985062"/>
          <c:h val="0.712668804343384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4045E-3"/>
                  <c:y val="-1.1075730788926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1A-46AE-9B9B-E679038D5BAE}"/>
                </c:ext>
              </c:extLst>
            </c:dLbl>
            <c:dLbl>
              <c:idx val="1"/>
              <c:layout>
                <c:manualLayout>
                  <c:x val="6.1728395061728392E-3"/>
                  <c:y val="-5.4635886329605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A-46AE-9B9B-E679038D5BAE}"/>
                </c:ext>
              </c:extLst>
            </c:dLbl>
            <c:dLbl>
              <c:idx val="2"/>
              <c:layout>
                <c:manualLayout>
                  <c:x val="4.6295081170409256E-3"/>
                  <c:y val="2.9545093497229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1A-46AE-9B9B-E679038D5BAE}"/>
                </c:ext>
              </c:extLst>
            </c:dLbl>
            <c:dLbl>
              <c:idx val="3"/>
              <c:layout>
                <c:manualLayout>
                  <c:x val="1.0802469135802484E-2"/>
                  <c:y val="8.5665746715118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1A-46AE-9B9B-E679038D5BAE}"/>
                </c:ext>
              </c:extLst>
            </c:dLbl>
            <c:dLbl>
              <c:idx val="4"/>
              <c:layout>
                <c:manualLayout>
                  <c:x val="-1.1316741696017772E-16"/>
                  <c:y val="2.9545093497228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1A-46AE-9B9B-E679038D5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1</c:v>
                </c:pt>
                <c:pt idx="2">
                  <c:v>8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1A-46AE-9B9B-E679038D5B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3888767376300185E-2"/>
                  <c:y val="-4.5786940812375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1A-46AE-9B9B-E679038D5BAE}"/>
                </c:ext>
              </c:extLst>
            </c:dLbl>
            <c:dLbl>
              <c:idx val="1"/>
              <c:layout>
                <c:manualLayout>
                  <c:x val="1.543209876543213E-3"/>
                  <c:y val="-8.8606557322717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1A-46AE-9B9B-E679038D5BAE}"/>
                </c:ext>
              </c:extLst>
            </c:dLbl>
            <c:dLbl>
              <c:idx val="2"/>
              <c:layout>
                <c:manualLayout>
                  <c:x val="9.2592592592592587E-3"/>
                  <c:y val="3.9878805902743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1A-46AE-9B9B-E679038D5BAE}"/>
                </c:ext>
              </c:extLst>
            </c:dLbl>
            <c:dLbl>
              <c:idx val="3"/>
              <c:layout>
                <c:manualLayout>
                  <c:x val="9.2592592592592778E-3"/>
                  <c:y val="6.7939132511688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1A-46AE-9B9B-E679038D5BAE}"/>
                </c:ext>
              </c:extLst>
            </c:dLbl>
            <c:dLbl>
              <c:idx val="4"/>
              <c:layout>
                <c:manualLayout>
                  <c:x val="-1.5432098765432098E-3"/>
                  <c:y val="-1.0333712405514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1A-46AE-9B9B-E679038D5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8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E1A-46AE-9B9B-E679038D5B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32098765432098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1A-46AE-9B9B-E679038D5BAE}"/>
                </c:ext>
              </c:extLst>
            </c:dLbl>
            <c:dLbl>
              <c:idx val="2"/>
              <c:layout>
                <c:manualLayout>
                  <c:x val="1.0802469135802526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1A-46AE-9B9B-E679038D5BAE}"/>
                </c:ext>
              </c:extLst>
            </c:dLbl>
            <c:dLbl>
              <c:idx val="3"/>
              <c:layout>
                <c:manualLayout>
                  <c:x val="1.08024691358025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1A-46AE-9B9B-E679038D5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E1A-46AE-9B9B-E679038D5BA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864197530863914E-3"/>
                  <c:y val="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1A-46AE-9B9B-E679038D5BAE}"/>
                </c:ext>
              </c:extLst>
            </c:dLbl>
            <c:dLbl>
              <c:idx val="1"/>
              <c:layout>
                <c:manualLayout>
                  <c:x val="4.62950811704092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E1A-46AE-9B9B-E679038D5BAE}"/>
                </c:ext>
              </c:extLst>
            </c:dLbl>
            <c:dLbl>
              <c:idx val="2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E1A-46AE-9B9B-E679038D5BAE}"/>
                </c:ext>
              </c:extLst>
            </c:dLbl>
            <c:dLbl>
              <c:idx val="3"/>
              <c:layout>
                <c:manualLayout>
                  <c:x val="6.1728395061728392E-3"/>
                  <c:y val="-5.6120653217889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E1A-46AE-9B9B-E679038D5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2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E1A-46AE-9B9B-E679038D5BA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5432098765432098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E1A-46AE-9B9B-E679038D5BAE}"/>
                </c:ext>
              </c:extLst>
            </c:dLbl>
            <c:dLbl>
              <c:idx val="1"/>
              <c:layout>
                <c:manualLayout>
                  <c:x val="7.7160493827160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E1A-46AE-9B9B-E679038D5BAE}"/>
                </c:ext>
              </c:extLst>
            </c:dLbl>
            <c:dLbl>
              <c:idx val="3"/>
              <c:layout>
                <c:manualLayout>
                  <c:x val="1.2345679012345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C5-4036-9488-247B4133C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11</c:v>
                </c:pt>
                <c:pt idx="1">
                  <c:v>0</c:v>
                </c:pt>
                <c:pt idx="2">
                  <c:v>3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E1A-46AE-9B9B-E679038D5BA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E1A-46AE-9B9B-E679038D5BA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29185424004443E-17"/>
                  <c:y val="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37-4CC3-9F59-9E21362AB3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15</c:v>
                </c:pt>
                <c:pt idx="1">
                  <c:v>6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E1A-46AE-9B9B-E679038D5BA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16</c:v>
                </c:pt>
                <c:pt idx="1">
                  <c:v>4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7-4CC3-9F59-9E21362AB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6742912"/>
        <c:axId val="86744448"/>
        <c:axId val="0"/>
      </c:bar3DChart>
      <c:catAx>
        <c:axId val="8674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>
                <a:solidFill>
                  <a:schemeClr val="tx1"/>
                </a:solidFill>
                <a:latin typeface="+mj-lt"/>
              </a:defRPr>
            </a:pPr>
            <a:endParaRPr lang="ru-RU"/>
          </a:p>
        </c:txPr>
        <c:crossAx val="86744448"/>
        <c:crosses val="autoZero"/>
        <c:auto val="1"/>
        <c:lblAlgn val="ctr"/>
        <c:lblOffset val="100"/>
        <c:noMultiLvlLbl val="0"/>
      </c:catAx>
      <c:valAx>
        <c:axId val="867444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6742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6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383104889666586"/>
          <c:y val="1.962234335543623E-3"/>
          <c:w val="0.10337987265480704"/>
          <c:h val="0.59916530470973806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 категория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93733122623565E-3"/>
                  <c:y val="1.26402559055118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92-44CA-940D-EAB3B38B04D4}"/>
                </c:ext>
              </c:extLst>
            </c:dLbl>
            <c:dLbl>
              <c:idx val="1"/>
              <c:layout>
                <c:manualLayout>
                  <c:x val="-8.9984332806558685E-4"/>
                  <c:y val="-9.1656003937007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448350410045144E-2"/>
                      <c:h val="5.2921998031496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992-44CA-940D-EAB3B38B04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Лангепас</c:v>
                </c:pt>
                <c:pt idx="1">
                  <c:v>Мегион</c:v>
                </c:pt>
                <c:pt idx="2">
                  <c:v>Нефтеюганск</c:v>
                </c:pt>
                <c:pt idx="3">
                  <c:v>Нягань</c:v>
                </c:pt>
                <c:pt idx="4">
                  <c:v>Сургут</c:v>
                </c:pt>
                <c:pt idx="5">
                  <c:v>Сургутский район</c:v>
                </c:pt>
                <c:pt idx="6">
                  <c:v>Ханты-Мансийск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2-44CA-940D-EAB3B38B04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Вторая категория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Лангепас</c:v>
                </c:pt>
                <c:pt idx="1">
                  <c:v>Мегион</c:v>
                </c:pt>
                <c:pt idx="2">
                  <c:v>Нефтеюганск</c:v>
                </c:pt>
                <c:pt idx="3">
                  <c:v>Нягань</c:v>
                </c:pt>
                <c:pt idx="4">
                  <c:v>Сургут</c:v>
                </c:pt>
                <c:pt idx="5">
                  <c:v>Сургутский район</c:v>
                </c:pt>
                <c:pt idx="6">
                  <c:v>Ханты-Мансийск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1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992-44CA-940D-EAB3B38B04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0.18931</cdr:x>
      <cdr:y>0.62262</cdr:y>
    </cdr:from>
    <cdr:to>
      <cdr:x>0.29383</cdr:x>
      <cdr:y>0.81087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DA51-472F-4EF1-9223-1291EA25504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E4C69-9F09-4043-8F16-EA9A6F449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839B1-0DDC-436E-A968-ABC7F3353F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4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4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60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3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78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69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1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9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5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2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2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4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7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5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1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BB2A20-B397-434D-9F01-631DBBEA7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21276" r="26549" b="19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45365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Развитие тяжелой атлетики в муниципальных образованиях Ханты-Мансийского автономного округа – Югры в 2014-2021 годах</a:t>
            </a:r>
            <a:b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Book Antiqua" panose="02040602050305030304" pitchFamily="18" charset="0"/>
              </a:rPr>
              <a:t>(по данным </a:t>
            </a:r>
            <a:r>
              <a:rPr lang="ru-RU" sz="3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статотчета</a:t>
            </a:r>
            <a:r>
              <a:rPr lang="ru-RU" sz="3600" dirty="0">
                <a:solidFill>
                  <a:schemeClr val="bg1"/>
                </a:solidFill>
                <a:latin typeface="Book Antiqua" panose="02040602050305030304" pitchFamily="18" charset="0"/>
              </a:rPr>
              <a:t> 5 – ФК, без учета ЦСПСКЮ и ЮКИОР)</a:t>
            </a:r>
          </a:p>
        </p:txBody>
      </p:sp>
      <p:sp>
        <p:nvSpPr>
          <p:cNvPr id="3" name="Подзаголовок 4"/>
          <p:cNvSpPr>
            <a:spLocks noGrp="1"/>
          </p:cNvSpPr>
          <p:nvPr/>
        </p:nvSpPr>
        <p:spPr>
          <a:xfrm>
            <a:off x="1362869" y="188640"/>
            <a:ext cx="6377484" cy="100811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Бюджетное учреждение                                                                           Ханты-Мансийского автономного округа - </a:t>
            </a:r>
            <a:r>
              <a:rPr lang="ru-RU" sz="20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Югры</a:t>
            </a:r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                                                                        «Центр спортивной подготовки сборных команд Югры» </a:t>
            </a:r>
          </a:p>
        </p:txBody>
      </p:sp>
      <p:pic>
        <p:nvPicPr>
          <p:cNvPr id="5" name="Picture 4" descr="http://www.csp-ugra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131" y="188640"/>
            <a:ext cx="1089670" cy="1089672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931"/>
            <a:ext cx="1224136" cy="105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347713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Квалификационный уровень тренеров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206592"/>
              </p:ext>
            </p:extLst>
          </p:nvPr>
        </p:nvGraphicFramePr>
        <p:xfrm>
          <a:off x="-331345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85251-356F-8E13-33D5-E4C9BFB7FE99}"/>
              </a:ext>
            </a:extLst>
          </p:cNvPr>
          <p:cNvSpPr txBox="1">
            <a:spLocks/>
          </p:cNvSpPr>
          <p:nvPr/>
        </p:nvSpPr>
        <p:spPr>
          <a:xfrm>
            <a:off x="274034" y="188640"/>
            <a:ext cx="703427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Квалификационный уровень штатных тренеров в разрезе муниципальных образований в 2021 году, чел.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E4F067A-666A-B463-404D-D5E3CCEEC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136444"/>
              </p:ext>
            </p:extLst>
          </p:nvPr>
        </p:nvGraphicFramePr>
        <p:xfrm>
          <a:off x="378092" y="1624439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170569-B2FE-F50D-4CA0-D684C3D5F1D7}"/>
              </a:ext>
            </a:extLst>
          </p:cNvPr>
          <p:cNvSpPr txBox="1"/>
          <p:nvPr/>
        </p:nvSpPr>
        <p:spPr>
          <a:xfrm>
            <a:off x="727584" y="6093296"/>
            <a:ext cx="6707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/>
              <a:t>Примечание:</a:t>
            </a:r>
            <a:r>
              <a:rPr lang="ru-RU" sz="1100" dirty="0"/>
              <a:t> в Кондинском районе представлены только тренеры-преподаватели.</a:t>
            </a:r>
          </a:p>
        </p:txBody>
      </p:sp>
    </p:spTree>
    <p:extLst>
      <p:ext uri="{BB962C8B-B14F-4D97-AF65-F5344CB8AC3E}">
        <p14:creationId xmlns:p14="http://schemas.microsoft.com/office/powerpoint/2010/main" val="169889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6901"/>
            <a:ext cx="7128792" cy="20162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Результаты выступления на всероссийских соревнованиях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114910"/>
              </p:ext>
            </p:extLst>
          </p:nvPr>
        </p:nvGraphicFramePr>
        <p:xfrm>
          <a:off x="-29888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47" y="260648"/>
            <a:ext cx="6935465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Результаты выступления на международных соревнованиях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623962"/>
              </p:ext>
            </p:extLst>
          </p:nvPr>
        </p:nvGraphicFramePr>
        <p:xfrm>
          <a:off x="-108520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9C3C7-2417-16B4-815E-FF1CC825E121}"/>
              </a:ext>
            </a:extLst>
          </p:cNvPr>
          <p:cNvSpPr txBox="1">
            <a:spLocks/>
          </p:cNvSpPr>
          <p:nvPr/>
        </p:nvSpPr>
        <p:spPr>
          <a:xfrm>
            <a:off x="274034" y="188640"/>
            <a:ext cx="696226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Результаты выступления на соревнованиях в разрезе муниципальных образований в 2021 году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67B4EB1-C00C-36E1-C994-6E51296B3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89746"/>
              </p:ext>
            </p:extLst>
          </p:nvPr>
        </p:nvGraphicFramePr>
        <p:xfrm>
          <a:off x="395536" y="1397000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DA452B0-882C-BD92-C107-537D6A74996D}"/>
              </a:ext>
            </a:extLst>
          </p:cNvPr>
          <p:cNvSpPr txBox="1"/>
          <p:nvPr/>
        </p:nvSpPr>
        <p:spPr>
          <a:xfrm>
            <a:off x="395536" y="5733256"/>
            <a:ext cx="6707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/>
              <a:t>Примечание:</a:t>
            </a:r>
            <a:r>
              <a:rPr lang="ru-RU" sz="1100" dirty="0"/>
              <a:t> в Лангепасе, Кондинском районе, Мегионе, Нефтеюганске и Сургуте медали, завоеванные во всероссийских и международных соревнованиях, отсутствуют.</a:t>
            </a:r>
          </a:p>
        </p:txBody>
      </p:sp>
    </p:spTree>
    <p:extLst>
      <p:ext uri="{BB962C8B-B14F-4D97-AF65-F5344CB8AC3E}">
        <p14:creationId xmlns:p14="http://schemas.microsoft.com/office/powerpoint/2010/main" val="172933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617f78b4c3ac403831ec6dde9958a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3789040"/>
            <a:ext cx="4255052" cy="3240360"/>
          </a:xfrm>
          <a:prstGeom prst="rect">
            <a:avLst/>
          </a:prstGeom>
          <a:effectLst>
            <a:softEdge rad="787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72" y="20533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Кандидаты, состоящие в списках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спортивных сборных команд России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112091"/>
              </p:ext>
            </p:extLst>
          </p:nvPr>
        </p:nvGraphicFramePr>
        <p:xfrm>
          <a:off x="-94928" y="1496549"/>
          <a:ext cx="8686800" cy="55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9019A-9B0F-91BB-AC5B-651ABAD6B5B9}"/>
              </a:ext>
            </a:extLst>
          </p:cNvPr>
          <p:cNvSpPr txBox="1">
            <a:spLocks/>
          </p:cNvSpPr>
          <p:nvPr/>
        </p:nvSpPr>
        <p:spPr>
          <a:xfrm>
            <a:off x="274034" y="188640"/>
            <a:ext cx="660222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Кандидаты, состоящие в списках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спортивных сборных команд России, в разрезе муниципальных образований в 2021 году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F0899FA-E89C-329A-50A2-64492B151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255517"/>
              </p:ext>
            </p:extLst>
          </p:nvPr>
        </p:nvGraphicFramePr>
        <p:xfrm>
          <a:off x="395738" y="1772816"/>
          <a:ext cx="7056784" cy="391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2A9CDA-8364-B0F2-FE31-39DA5FB0EBD9}"/>
              </a:ext>
            </a:extLst>
          </p:cNvPr>
          <p:cNvSpPr txBox="1"/>
          <p:nvPr/>
        </p:nvSpPr>
        <p:spPr>
          <a:xfrm>
            <a:off x="395738" y="5816226"/>
            <a:ext cx="6707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/>
              <a:t>Примечание:</a:t>
            </a:r>
            <a:r>
              <a:rPr lang="ru-RU" sz="1100" dirty="0"/>
              <a:t> в Лангепасе, Кондинском районе, Мегионе, Нефтеюганске и Ханты-Мансийске кандидаты, состоящие в списках спортивных сборных команд России, отсутствуют.</a:t>
            </a:r>
          </a:p>
        </p:txBody>
      </p:sp>
    </p:spTree>
    <p:extLst>
      <p:ext uri="{BB962C8B-B14F-4D97-AF65-F5344CB8AC3E}">
        <p14:creationId xmlns:p14="http://schemas.microsoft.com/office/powerpoint/2010/main" val="1130019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79E531-F981-747F-B160-E36DC5756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24" y="1548989"/>
            <a:ext cx="6084168" cy="186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7317794-2B85-F624-DFFD-DADBEDF1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5156"/>
            <a:ext cx="6840760" cy="14847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Мониторинг обеспеченности спортивным оборудованием, инвентарем и экипировкой в соответствии с требованиями ФССП организаций, осуществляющих спортивную подготовку в Ханты-Мансийском автономном округе – Югре, по состоянию на 01.10.202</a:t>
            </a:r>
            <a:r>
              <a:rPr lang="en-US" sz="1800" b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1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0857BCE-C087-A132-52E8-6000D15B7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234672"/>
              </p:ext>
            </p:extLst>
          </p:nvPr>
        </p:nvGraphicFramePr>
        <p:xfrm>
          <a:off x="-2774" y="1026961"/>
          <a:ext cx="787115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977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14401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Тяжелая атлетика развивается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в 8 муниципальных образованиях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автономного округа: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B0D0B20-1206-45C2-9835-62DECD928C51}"/>
              </a:ext>
            </a:extLst>
          </p:cNvPr>
          <p:cNvSpPr/>
          <p:nvPr/>
        </p:nvSpPr>
        <p:spPr>
          <a:xfrm>
            <a:off x="6527225" y="1373896"/>
            <a:ext cx="2468264" cy="1683891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D13B62D-5D63-4F35-9437-B222B936794C}"/>
              </a:ext>
            </a:extLst>
          </p:cNvPr>
          <p:cNvSpPr/>
          <p:nvPr/>
        </p:nvSpPr>
        <p:spPr>
          <a:xfrm>
            <a:off x="4400798" y="4900276"/>
            <a:ext cx="2797303" cy="1644589"/>
          </a:xfrm>
          <a:prstGeom prst="roundRect">
            <a:avLst/>
          </a:prstGeom>
          <a:blipFill rotWithShape="1">
            <a:blip r:embed="rId3"/>
            <a:srcRect/>
            <a:stretch>
              <a:fillRect t="-14000" b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196D327-DD3E-43FA-A8AA-D2EA18FBDEE7}"/>
              </a:ext>
            </a:extLst>
          </p:cNvPr>
          <p:cNvSpPr/>
          <p:nvPr/>
        </p:nvSpPr>
        <p:spPr>
          <a:xfrm>
            <a:off x="5623147" y="3140968"/>
            <a:ext cx="2466236" cy="1676127"/>
          </a:xfrm>
          <a:prstGeom prst="roundRect">
            <a:avLst/>
          </a:prstGeom>
          <a:blipFill rotWithShape="1">
            <a:blip r:embed="rId4"/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93EEE19-411A-48A5-B178-0F99FAB37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16832"/>
            <a:ext cx="6347714" cy="3880773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Book Antiqua" panose="02040602050305030304" pitchFamily="18" charset="0"/>
              </a:rPr>
              <a:t>г. Лангепас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г. Мегион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г. Нефтеюганск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г. Нягань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г. Сургут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г. Ханты-Мансийск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Кондинский район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Сургутский район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ederatciya.gif"/>
          <p:cNvPicPr>
            <a:picLocks noChangeAspect="1"/>
          </p:cNvPicPr>
          <p:nvPr/>
        </p:nvPicPr>
        <p:blipFill rotWithShape="1">
          <a:blip r:embed="rId2" cstate="print">
            <a:lum bright="41000" contrast="-51000"/>
          </a:blip>
          <a:srcRect b="6345"/>
          <a:stretch/>
        </p:blipFill>
        <p:spPr>
          <a:xfrm>
            <a:off x="1691680" y="1196752"/>
            <a:ext cx="3456384" cy="4039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2897"/>
            <a:ext cx="6912768" cy="1320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Показатели развития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тяжелой атлетики в 2014 - 2021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557416"/>
              </p:ext>
            </p:extLst>
          </p:nvPr>
        </p:nvGraphicFramePr>
        <p:xfrm>
          <a:off x="197768" y="2017831"/>
          <a:ext cx="8748464" cy="460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19F27-C107-C732-6127-71A6F6B64A8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Количество занимающихся тяжелой атлетикой в 2021 году в разрезе муниципальных образований, чел.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93EC70B-F714-2BBB-3A05-5532F0590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462344"/>
              </p:ext>
            </p:extLst>
          </p:nvPr>
        </p:nvGraphicFramePr>
        <p:xfrm>
          <a:off x="251520" y="1772816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656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7be6d20f31dcc7d86505e1612745cc.gif"/>
          <p:cNvPicPr>
            <a:picLocks noChangeAspect="1"/>
          </p:cNvPicPr>
          <p:nvPr/>
        </p:nvPicPr>
        <p:blipFill>
          <a:blip r:embed="rId2" cstate="print">
            <a:lum bright="53000"/>
          </a:blip>
          <a:stretch>
            <a:fillRect/>
          </a:stretch>
        </p:blipFill>
        <p:spPr>
          <a:xfrm>
            <a:off x="395536" y="1484784"/>
            <a:ext cx="6995466" cy="4364955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178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Численность занимающихся по программе спортивной подготовки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281460"/>
              </p:ext>
            </p:extLst>
          </p:nvPr>
        </p:nvGraphicFramePr>
        <p:xfrm>
          <a:off x="-637728" y="1484784"/>
          <a:ext cx="9505056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zryadi_adult.jpg"/>
          <p:cNvPicPr>
            <a:picLocks noChangeAspect="1"/>
          </p:cNvPicPr>
          <p:nvPr/>
        </p:nvPicPr>
        <p:blipFill rotWithShape="1">
          <a:blip r:embed="rId2" cstate="print">
            <a:lum bright="42000" contrast="-54000"/>
          </a:blip>
          <a:srcRect l="1109" t="20231" r="-318" b="23065"/>
          <a:stretch/>
        </p:blipFill>
        <p:spPr>
          <a:xfrm>
            <a:off x="467544" y="5445224"/>
            <a:ext cx="6266656" cy="1412776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137021"/>
            <a:ext cx="8856984" cy="141763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Количество занимающихся,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имеющих спортивные звания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и спортивные разряды, из общей численности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376266"/>
              </p:ext>
            </p:extLst>
          </p:nvPr>
        </p:nvGraphicFramePr>
        <p:xfrm>
          <a:off x="0" y="1268760"/>
          <a:ext cx="8604448" cy="445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DEE63-651C-A488-ECD2-D7C862ECEED8}"/>
              </a:ext>
            </a:extLst>
          </p:cNvPr>
          <p:cNvSpPr txBox="1">
            <a:spLocks/>
          </p:cNvSpPr>
          <p:nvPr/>
        </p:nvSpPr>
        <p:spPr>
          <a:xfrm>
            <a:off x="390364" y="116632"/>
            <a:ext cx="713396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Количество занимающихся, имеющих </a:t>
            </a:r>
            <a:br>
              <a:rPr lang="ru-RU" sz="2400" b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спортивные звания и спортивные разряды, </a:t>
            </a:r>
            <a:br>
              <a:rPr lang="ru-RU" sz="2400" b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из общей численности в разрезе муниципальных образований в 2021 году, чел.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F1F5053-FC54-BA36-F1B7-3AB9D5BAF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350727"/>
              </p:ext>
            </p:extLst>
          </p:nvPr>
        </p:nvGraphicFramePr>
        <p:xfrm>
          <a:off x="251520" y="1772816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83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9618"/>
            <a:ext cx="7416824" cy="9543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Тренерский состав и образовательный уровень</a:t>
            </a:r>
          </a:p>
        </p:txBody>
      </p:sp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id="{35733AC6-EEFB-4F0F-A3FF-A2C1D92BD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461184"/>
              </p:ext>
            </p:extLst>
          </p:nvPr>
        </p:nvGraphicFramePr>
        <p:xfrm>
          <a:off x="-108520" y="1412776"/>
          <a:ext cx="8748464" cy="509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DCFC5-FF35-8DEC-B42F-C8F1F299ED46}"/>
              </a:ext>
            </a:extLst>
          </p:cNvPr>
          <p:cNvSpPr txBox="1">
            <a:spLocks/>
          </p:cNvSpPr>
          <p:nvPr/>
        </p:nvSpPr>
        <p:spPr>
          <a:xfrm>
            <a:off x="390364" y="116632"/>
            <a:ext cx="713396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Количество тренеров, тренеров-преподавателей в разрезе муниципальных образований в 2021 году, чел.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A4E65CC-8047-D485-2562-A3853A135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321362"/>
              </p:ext>
            </p:extLst>
          </p:nvPr>
        </p:nvGraphicFramePr>
        <p:xfrm>
          <a:off x="251520" y="1484784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80EAF1-7A74-5262-180F-808C59CDFBAA}"/>
              </a:ext>
            </a:extLst>
          </p:cNvPr>
          <p:cNvSpPr txBox="1"/>
          <p:nvPr/>
        </p:nvSpPr>
        <p:spPr>
          <a:xfrm>
            <a:off x="393203" y="6073001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Примечание:</a:t>
            </a:r>
            <a:r>
              <a:rPr lang="ru-RU" sz="1100" dirty="0"/>
              <a:t> тренеры-преподаватели представлены только в Кондинском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234519428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689</TotalTime>
  <Words>332</Words>
  <Application>Microsoft Office PowerPoint</Application>
  <PresentationFormat>Экран (4:3)</PresentationFormat>
  <Paragraphs>31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Trebuchet MS</vt:lpstr>
      <vt:lpstr>Wingdings 2</vt:lpstr>
      <vt:lpstr>Wingdings 3</vt:lpstr>
      <vt:lpstr>Аспект</vt:lpstr>
      <vt:lpstr>Развитие тяжелой атлетики в муниципальных образованиях Ханты-Мансийского автономного округа – Югры в 2014-2021 годах (по данным статотчета 5 – ФК, без учета ЦСПСКЮ и ЮКИОР)</vt:lpstr>
      <vt:lpstr>Тяжелая атлетика развивается  в 8 муниципальных образованиях  автономного округа:  </vt:lpstr>
      <vt:lpstr>Показатели развития тяжелой атлетики в 2014 - 2021 гг.</vt:lpstr>
      <vt:lpstr>Презентация PowerPoint</vt:lpstr>
      <vt:lpstr>Численность занимающихся по программе спортивной подготовки</vt:lpstr>
      <vt:lpstr>Количество занимающихся, имеющих спортивные звания  и спортивные разряды, из общей численности</vt:lpstr>
      <vt:lpstr>Презентация PowerPoint</vt:lpstr>
      <vt:lpstr>Тренерский состав и образовательный уровень</vt:lpstr>
      <vt:lpstr>Презентация PowerPoint</vt:lpstr>
      <vt:lpstr>Квалификационный уровень тренеров</vt:lpstr>
      <vt:lpstr>Презентация PowerPoint</vt:lpstr>
      <vt:lpstr>Результаты выступления на всероссийских соревнованиях</vt:lpstr>
      <vt:lpstr>Результаты выступления на международных соревнованиях</vt:lpstr>
      <vt:lpstr>Презентация PowerPoint</vt:lpstr>
      <vt:lpstr>Кандидаты, состоящие в списках спортивных сборных команд России</vt:lpstr>
      <vt:lpstr>Презентация PowerPoint</vt:lpstr>
      <vt:lpstr>Мониторинг обеспеченности спортивным оборудованием, инвентарем и экипировкой в соответствии с требованиями ФССП организаций, осуществляющих спортивную подготовку в Ханты-Мансийском автономном округе – Югре, по состоянию на 01.10.2021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бокса  в муниципальных образованиях Ханты-Мансийского автономного округа – Югры в 2014-2017 годах (по данным 5 ФК)</dc:title>
  <dc:creator>Костромкина Анна Олеговна</dc:creator>
  <cp:lastModifiedBy>Кристина Сергеевна Першина</cp:lastModifiedBy>
  <cp:revision>92</cp:revision>
  <dcterms:modified xsi:type="dcterms:W3CDTF">2022-11-10T10:01:24Z</dcterms:modified>
</cp:coreProperties>
</file>